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396" r:id="rId3"/>
    <p:sldId id="397" r:id="rId4"/>
    <p:sldId id="466" r:id="rId5"/>
    <p:sldId id="398" r:id="rId6"/>
    <p:sldId id="399" r:id="rId7"/>
    <p:sldId id="395" r:id="rId8"/>
    <p:sldId id="465" r:id="rId9"/>
    <p:sldId id="467" r:id="rId10"/>
    <p:sldId id="476" r:id="rId11"/>
    <p:sldId id="260" r:id="rId12"/>
    <p:sldId id="299" r:id="rId13"/>
    <p:sldId id="301" r:id="rId14"/>
    <p:sldId id="298" r:id="rId15"/>
    <p:sldId id="312" r:id="rId16"/>
    <p:sldId id="345" r:id="rId17"/>
    <p:sldId id="346" r:id="rId18"/>
    <p:sldId id="348" r:id="rId19"/>
    <p:sldId id="349" r:id="rId20"/>
    <p:sldId id="350" r:id="rId21"/>
    <p:sldId id="351" r:id="rId22"/>
    <p:sldId id="352" r:id="rId23"/>
    <p:sldId id="353" r:id="rId24"/>
    <p:sldId id="347" r:id="rId25"/>
    <p:sldId id="359" r:id="rId26"/>
    <p:sldId id="437" r:id="rId27"/>
    <p:sldId id="426" r:id="rId28"/>
    <p:sldId id="331" r:id="rId29"/>
    <p:sldId id="335" r:id="rId30"/>
    <p:sldId id="458" r:id="rId31"/>
    <p:sldId id="468" r:id="rId32"/>
    <p:sldId id="473" r:id="rId33"/>
    <p:sldId id="440" r:id="rId34"/>
    <p:sldId id="422" r:id="rId35"/>
    <p:sldId id="438" r:id="rId36"/>
    <p:sldId id="434" r:id="rId37"/>
    <p:sldId id="474" r:id="rId38"/>
    <p:sldId id="457" r:id="rId39"/>
    <p:sldId id="442" r:id="rId40"/>
    <p:sldId id="372" r:id="rId41"/>
    <p:sldId id="450" r:id="rId42"/>
    <p:sldId id="451" r:id="rId43"/>
    <p:sldId id="449" r:id="rId44"/>
    <p:sldId id="456" r:id="rId45"/>
    <p:sldId id="460" r:id="rId46"/>
    <p:sldId id="470" r:id="rId47"/>
    <p:sldId id="462" r:id="rId48"/>
    <p:sldId id="464" r:id="rId49"/>
    <p:sldId id="439" r:id="rId50"/>
    <p:sldId id="286" r:id="rId51"/>
    <p:sldId id="404" r:id="rId52"/>
    <p:sldId id="405" r:id="rId53"/>
    <p:sldId id="471" r:id="rId54"/>
    <p:sldId id="475" r:id="rId55"/>
    <p:sldId id="443" r:id="rId56"/>
    <p:sldId id="338"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p:scale>
          <a:sx n="75" d="100"/>
          <a:sy n="75" d="100"/>
        </p:scale>
        <p:origin x="-1014" y="-31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68" d="100"/>
          <a:sy n="68" d="100"/>
        </p:scale>
        <p:origin x="-2376"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DBC89-8525-401D-B19D-C91866B31502}" type="doc">
      <dgm:prSet loTypeId="urn:microsoft.com/office/officeart/2005/8/layout/cycle2" loCatId="cycle" qsTypeId="urn:microsoft.com/office/officeart/2005/8/quickstyle/3d2" qsCatId="3D" csTypeId="urn:microsoft.com/office/officeart/2005/8/colors/accent3_5" csCatId="accent3" phldr="1"/>
      <dgm:spPr/>
      <dgm:t>
        <a:bodyPr/>
        <a:lstStyle/>
        <a:p>
          <a:endParaRPr kumimoji="1" lang="ja-JP" altLang="en-US"/>
        </a:p>
      </dgm:t>
    </dgm:pt>
    <dgm:pt modelId="{5ED753FB-D654-451E-B576-243BC11B5569}">
      <dgm:prSet phldrT="[テキスト]"/>
      <dgm:spPr/>
      <dgm:t>
        <a:bodyPr/>
        <a:lstStyle/>
        <a:p>
          <a:r>
            <a:rPr kumimoji="1" lang="en-US" altLang="ja-JP" dirty="0" smtClean="0">
              <a:solidFill>
                <a:schemeClr val="tx1">
                  <a:lumMod val="95000"/>
                  <a:lumOff val="5000"/>
                </a:schemeClr>
              </a:solidFill>
            </a:rPr>
            <a:t>Rainfall Retrieval </a:t>
          </a:r>
        </a:p>
        <a:p>
          <a:r>
            <a:rPr kumimoji="1" lang="en-US" altLang="ja-JP" dirty="0" smtClean="0">
              <a:solidFill>
                <a:schemeClr val="tx1">
                  <a:lumMod val="95000"/>
                  <a:lumOff val="5000"/>
                </a:schemeClr>
              </a:solidFill>
            </a:rPr>
            <a:t> each MWR</a:t>
          </a:r>
        </a:p>
      </dgm:t>
    </dgm:pt>
    <dgm:pt modelId="{BD0EB6C8-1FA6-4525-9357-067F523F8398}" type="parTrans" cxnId="{FDC48F4F-20EB-4A32-A3A4-03E999688886}">
      <dgm:prSet/>
      <dgm:spPr/>
      <dgm:t>
        <a:bodyPr/>
        <a:lstStyle/>
        <a:p>
          <a:endParaRPr kumimoji="1" lang="ja-JP" altLang="en-US">
            <a:solidFill>
              <a:schemeClr val="tx1">
                <a:lumMod val="95000"/>
                <a:lumOff val="5000"/>
              </a:schemeClr>
            </a:solidFill>
          </a:endParaRPr>
        </a:p>
      </dgm:t>
    </dgm:pt>
    <dgm:pt modelId="{7D2FC625-4397-4919-BE69-D8497F406652}" type="sibTrans" cxnId="{FDC48F4F-20EB-4A32-A3A4-03E999688886}">
      <dgm:prSet/>
      <dgm:spPr/>
      <dgm:t>
        <a:bodyPr/>
        <a:lstStyle/>
        <a:p>
          <a:endParaRPr kumimoji="1" lang="ja-JP" altLang="en-US">
            <a:solidFill>
              <a:schemeClr val="tx1">
                <a:lumMod val="95000"/>
                <a:lumOff val="5000"/>
              </a:schemeClr>
            </a:solidFill>
          </a:endParaRPr>
        </a:p>
      </dgm:t>
    </dgm:pt>
    <dgm:pt modelId="{2FC0F60F-8145-461B-96F4-3BD608570A5E}">
      <dgm:prSet phldrT="[テキスト]" custT="1"/>
      <dgm:spPr/>
      <dgm:t>
        <a:bodyPr/>
        <a:lstStyle/>
        <a:p>
          <a:r>
            <a:rPr kumimoji="1" lang="en-US" altLang="ja-JP" sz="1100" b="1" dirty="0" smtClean="0">
              <a:solidFill>
                <a:schemeClr val="tx1">
                  <a:lumMod val="95000"/>
                  <a:lumOff val="5000"/>
                </a:schemeClr>
              </a:solidFill>
            </a:rPr>
            <a:t>Global rainfall map</a:t>
          </a:r>
        </a:p>
      </dgm:t>
    </dgm:pt>
    <dgm:pt modelId="{D01412F2-2EAF-46D5-B9E4-F2B08100F5F6}" type="parTrans" cxnId="{C320308D-C73A-4011-ACED-1F6E728AC374}">
      <dgm:prSet/>
      <dgm:spPr/>
      <dgm:t>
        <a:bodyPr/>
        <a:lstStyle/>
        <a:p>
          <a:endParaRPr kumimoji="1" lang="ja-JP" altLang="en-US">
            <a:solidFill>
              <a:schemeClr val="tx1">
                <a:lumMod val="95000"/>
                <a:lumOff val="5000"/>
              </a:schemeClr>
            </a:solidFill>
          </a:endParaRPr>
        </a:p>
      </dgm:t>
    </dgm:pt>
    <dgm:pt modelId="{12C54A96-B700-4147-884D-5099E286C246}" type="sibTrans" cxnId="{C320308D-C73A-4011-ACED-1F6E728AC374}">
      <dgm:prSet/>
      <dgm:spPr/>
      <dgm:t>
        <a:bodyPr/>
        <a:lstStyle/>
        <a:p>
          <a:endParaRPr kumimoji="1" lang="ja-JP" altLang="en-US">
            <a:solidFill>
              <a:schemeClr val="tx1">
                <a:lumMod val="95000"/>
                <a:lumOff val="5000"/>
              </a:schemeClr>
            </a:solidFill>
          </a:endParaRPr>
        </a:p>
      </dgm:t>
    </dgm:pt>
    <dgm:pt modelId="{09891A9B-0D7D-4221-A859-CCD6116B56CA}">
      <dgm:prSet phldrT="[テキスト]"/>
      <dgm:spPr/>
      <dgm:t>
        <a:bodyPr/>
        <a:lstStyle/>
        <a:p>
          <a:r>
            <a:rPr kumimoji="1" lang="en-US" altLang="ja-JP" b="1" dirty="0" smtClean="0">
              <a:solidFill>
                <a:schemeClr val="tx1">
                  <a:lumMod val="95000"/>
                  <a:lumOff val="5000"/>
                </a:schemeClr>
              </a:solidFill>
            </a:rPr>
            <a:t>MWRs and GEO IRs</a:t>
          </a:r>
          <a:endParaRPr kumimoji="1" lang="ja-JP" altLang="en-US" b="1" dirty="0">
            <a:solidFill>
              <a:schemeClr val="tx1">
                <a:lumMod val="95000"/>
                <a:lumOff val="5000"/>
              </a:schemeClr>
            </a:solidFill>
          </a:endParaRPr>
        </a:p>
      </dgm:t>
    </dgm:pt>
    <dgm:pt modelId="{2C5F99EE-D7B8-4288-BE33-E7973F00A7D4}" type="parTrans" cxnId="{59FC9316-6454-42DB-B9F1-94D010B39105}">
      <dgm:prSet/>
      <dgm:spPr/>
      <dgm:t>
        <a:bodyPr/>
        <a:lstStyle/>
        <a:p>
          <a:endParaRPr kumimoji="1" lang="ja-JP" altLang="en-US">
            <a:solidFill>
              <a:schemeClr val="tx1">
                <a:lumMod val="95000"/>
                <a:lumOff val="5000"/>
              </a:schemeClr>
            </a:solidFill>
          </a:endParaRPr>
        </a:p>
      </dgm:t>
    </dgm:pt>
    <dgm:pt modelId="{CE9FA226-AD8A-4BE1-B764-83A2735C12F2}" type="sibTrans" cxnId="{59FC9316-6454-42DB-B9F1-94D010B39105}">
      <dgm:prSet/>
      <dgm:spPr/>
      <dgm:t>
        <a:bodyPr/>
        <a:lstStyle/>
        <a:p>
          <a:endParaRPr kumimoji="1" lang="ja-JP" altLang="en-US">
            <a:solidFill>
              <a:schemeClr val="tx1">
                <a:lumMod val="95000"/>
                <a:lumOff val="5000"/>
              </a:schemeClr>
            </a:solidFill>
          </a:endParaRPr>
        </a:p>
      </dgm:t>
    </dgm:pt>
    <dgm:pt modelId="{AD10B252-1C0F-4292-A0E7-589D6C2B4298}">
      <dgm:prSet/>
      <dgm:spPr/>
      <dgm:t>
        <a:bodyPr/>
        <a:lstStyle/>
        <a:p>
          <a:r>
            <a:rPr kumimoji="1" lang="en-US" altLang="ja-JP" dirty="0" smtClean="0">
              <a:solidFill>
                <a:schemeClr val="tx1">
                  <a:lumMod val="95000"/>
                  <a:lumOff val="5000"/>
                </a:schemeClr>
              </a:solidFill>
            </a:rPr>
            <a:t>Gridded/</a:t>
          </a:r>
        </a:p>
        <a:p>
          <a:r>
            <a:rPr kumimoji="1" lang="en-US" altLang="ja-JP" dirty="0" smtClean="0">
              <a:solidFill>
                <a:schemeClr val="tx1">
                  <a:lumMod val="95000"/>
                  <a:lumOff val="5000"/>
                </a:schemeClr>
              </a:solidFill>
            </a:rPr>
            <a:t>Merged MWR retrieval</a:t>
          </a:r>
        </a:p>
      </dgm:t>
    </dgm:pt>
    <dgm:pt modelId="{8B39DB00-DFB5-4100-9E00-20182D42A420}" type="parTrans" cxnId="{FE91DBC2-6F7F-4366-B974-F7EF041EF8D4}">
      <dgm:prSet/>
      <dgm:spPr/>
      <dgm:t>
        <a:bodyPr/>
        <a:lstStyle/>
        <a:p>
          <a:endParaRPr kumimoji="1" lang="ja-JP" altLang="en-US">
            <a:solidFill>
              <a:schemeClr val="tx1">
                <a:lumMod val="95000"/>
                <a:lumOff val="5000"/>
              </a:schemeClr>
            </a:solidFill>
          </a:endParaRPr>
        </a:p>
      </dgm:t>
    </dgm:pt>
    <dgm:pt modelId="{3C737E79-8A46-40A5-8CBF-125826713C2C}" type="sibTrans" cxnId="{FE91DBC2-6F7F-4366-B974-F7EF041EF8D4}">
      <dgm:prSet/>
      <dgm:spPr/>
      <dgm:t>
        <a:bodyPr/>
        <a:lstStyle/>
        <a:p>
          <a:endParaRPr kumimoji="1" lang="ja-JP" altLang="en-US">
            <a:solidFill>
              <a:schemeClr val="tx1">
                <a:lumMod val="95000"/>
                <a:lumOff val="5000"/>
              </a:schemeClr>
            </a:solidFill>
          </a:endParaRPr>
        </a:p>
      </dgm:t>
    </dgm:pt>
    <dgm:pt modelId="{E6960CF1-A3B2-4F58-9B69-35AE47DAB46B}">
      <dgm:prSet phldrT="[テキスト]"/>
      <dgm:spPr/>
      <dgm:t>
        <a:bodyPr/>
        <a:lstStyle/>
        <a:p>
          <a:r>
            <a:rPr kumimoji="1" lang="en-US" altLang="ja-JP" smtClean="0">
              <a:solidFill>
                <a:schemeClr val="tx1">
                  <a:lumMod val="95000"/>
                  <a:lumOff val="5000"/>
                </a:schemeClr>
              </a:solidFill>
            </a:rPr>
            <a:t>Blended MWR-IR algorithm</a:t>
          </a:r>
          <a:endParaRPr kumimoji="1" lang="en-US" altLang="ja-JP" dirty="0" smtClean="0">
            <a:solidFill>
              <a:schemeClr val="tx1">
                <a:lumMod val="95000"/>
                <a:lumOff val="5000"/>
              </a:schemeClr>
            </a:solidFill>
          </a:endParaRPr>
        </a:p>
      </dgm:t>
    </dgm:pt>
    <dgm:pt modelId="{EB8C5B7E-2E73-4545-A5D0-B93AFC42B47B}" type="sibTrans" cxnId="{04AC87DC-484A-40D0-8F78-B6F073477A5E}">
      <dgm:prSet/>
      <dgm:spPr/>
      <dgm:t>
        <a:bodyPr/>
        <a:lstStyle/>
        <a:p>
          <a:endParaRPr kumimoji="1" lang="ja-JP" altLang="en-US">
            <a:solidFill>
              <a:schemeClr val="tx1">
                <a:lumMod val="95000"/>
                <a:lumOff val="5000"/>
              </a:schemeClr>
            </a:solidFill>
          </a:endParaRPr>
        </a:p>
      </dgm:t>
    </dgm:pt>
    <dgm:pt modelId="{DC50AABF-08FE-4D29-B5C2-2BD05063E9E8}" type="parTrans" cxnId="{04AC87DC-484A-40D0-8F78-B6F073477A5E}">
      <dgm:prSet/>
      <dgm:spPr/>
      <dgm:t>
        <a:bodyPr/>
        <a:lstStyle/>
        <a:p>
          <a:endParaRPr kumimoji="1" lang="ja-JP" altLang="en-US">
            <a:solidFill>
              <a:schemeClr val="tx1">
                <a:lumMod val="95000"/>
                <a:lumOff val="5000"/>
              </a:schemeClr>
            </a:solidFill>
          </a:endParaRPr>
        </a:p>
      </dgm:t>
    </dgm:pt>
    <dgm:pt modelId="{603A5C64-EF4F-407C-9C64-6E48867B777D}">
      <dgm:prSet phldrT="[テキスト]" custT="1"/>
      <dgm:spPr/>
      <dgm:t>
        <a:bodyPr/>
        <a:lstStyle/>
        <a:p>
          <a:r>
            <a:rPr kumimoji="1" lang="en-US" altLang="ja-JP" sz="1100" b="0" dirty="0" smtClean="0">
              <a:solidFill>
                <a:schemeClr val="tx1">
                  <a:lumMod val="95000"/>
                  <a:lumOff val="5000"/>
                </a:schemeClr>
              </a:solidFill>
            </a:rPr>
            <a:t>Decoding</a:t>
          </a:r>
          <a:endParaRPr kumimoji="1" lang="ja-JP" altLang="en-US" sz="1100" b="0" dirty="0">
            <a:solidFill>
              <a:schemeClr val="tx1">
                <a:lumMod val="95000"/>
                <a:lumOff val="5000"/>
              </a:schemeClr>
            </a:solidFill>
          </a:endParaRPr>
        </a:p>
      </dgm:t>
    </dgm:pt>
    <dgm:pt modelId="{808F3EAD-68BC-478B-8DFE-816B3C0F6EE2}" type="sibTrans" cxnId="{A357EDD1-013A-4505-93D6-D1EE7DB6C1D7}">
      <dgm:prSet/>
      <dgm:spPr/>
      <dgm:t>
        <a:bodyPr/>
        <a:lstStyle/>
        <a:p>
          <a:endParaRPr kumimoji="1" lang="ja-JP" altLang="en-US">
            <a:solidFill>
              <a:schemeClr val="tx1">
                <a:lumMod val="95000"/>
                <a:lumOff val="5000"/>
              </a:schemeClr>
            </a:solidFill>
          </a:endParaRPr>
        </a:p>
      </dgm:t>
    </dgm:pt>
    <dgm:pt modelId="{EE785F7A-2203-4DB0-81C8-9AE814553FAD}" type="parTrans" cxnId="{A357EDD1-013A-4505-93D6-D1EE7DB6C1D7}">
      <dgm:prSet/>
      <dgm:spPr/>
      <dgm:t>
        <a:bodyPr/>
        <a:lstStyle/>
        <a:p>
          <a:endParaRPr kumimoji="1" lang="ja-JP" altLang="en-US">
            <a:solidFill>
              <a:schemeClr val="tx1">
                <a:lumMod val="95000"/>
                <a:lumOff val="5000"/>
              </a:schemeClr>
            </a:solidFill>
          </a:endParaRPr>
        </a:p>
      </dgm:t>
    </dgm:pt>
    <dgm:pt modelId="{ECE22D7D-16BA-4A0B-9BB8-41A563A570FA}" type="pres">
      <dgm:prSet presAssocID="{010DBC89-8525-401D-B19D-C91866B31502}" presName="cycle" presStyleCnt="0">
        <dgm:presLayoutVars>
          <dgm:dir/>
          <dgm:resizeHandles val="exact"/>
        </dgm:presLayoutVars>
      </dgm:prSet>
      <dgm:spPr/>
      <dgm:t>
        <a:bodyPr/>
        <a:lstStyle/>
        <a:p>
          <a:endParaRPr kumimoji="1" lang="ja-JP" altLang="en-US"/>
        </a:p>
      </dgm:t>
    </dgm:pt>
    <dgm:pt modelId="{BBE7A8CA-A697-4EB2-BCD8-FD137D08882A}" type="pres">
      <dgm:prSet presAssocID="{603A5C64-EF4F-407C-9C64-6E48867B777D}" presName="node" presStyleLbl="node1" presStyleIdx="0" presStyleCnt="6">
        <dgm:presLayoutVars>
          <dgm:bulletEnabled val="1"/>
        </dgm:presLayoutVars>
      </dgm:prSet>
      <dgm:spPr/>
      <dgm:t>
        <a:bodyPr/>
        <a:lstStyle/>
        <a:p>
          <a:endParaRPr kumimoji="1" lang="ja-JP" altLang="en-US"/>
        </a:p>
      </dgm:t>
    </dgm:pt>
    <dgm:pt modelId="{99F7E9DD-C6AE-49A7-A09E-91676FCFCA39}" type="pres">
      <dgm:prSet presAssocID="{808F3EAD-68BC-478B-8DFE-816B3C0F6EE2}" presName="sibTrans" presStyleLbl="sibTrans2D1" presStyleIdx="0" presStyleCnt="6"/>
      <dgm:spPr/>
      <dgm:t>
        <a:bodyPr/>
        <a:lstStyle/>
        <a:p>
          <a:endParaRPr kumimoji="1" lang="ja-JP" altLang="en-US"/>
        </a:p>
      </dgm:t>
    </dgm:pt>
    <dgm:pt modelId="{37227656-DFC3-49D9-B159-DE3DC8B3678E}" type="pres">
      <dgm:prSet presAssocID="{808F3EAD-68BC-478B-8DFE-816B3C0F6EE2}" presName="connectorText" presStyleLbl="sibTrans2D1" presStyleIdx="0" presStyleCnt="6"/>
      <dgm:spPr/>
      <dgm:t>
        <a:bodyPr/>
        <a:lstStyle/>
        <a:p>
          <a:endParaRPr kumimoji="1" lang="ja-JP" altLang="en-US"/>
        </a:p>
      </dgm:t>
    </dgm:pt>
    <dgm:pt modelId="{F6835FB4-2A4D-440D-89CD-A0A794B7438D}" type="pres">
      <dgm:prSet presAssocID="{5ED753FB-D654-451E-B576-243BC11B5569}" presName="node" presStyleLbl="node1" presStyleIdx="1" presStyleCnt="6">
        <dgm:presLayoutVars>
          <dgm:bulletEnabled val="1"/>
        </dgm:presLayoutVars>
      </dgm:prSet>
      <dgm:spPr/>
      <dgm:t>
        <a:bodyPr/>
        <a:lstStyle/>
        <a:p>
          <a:endParaRPr kumimoji="1" lang="ja-JP" altLang="en-US"/>
        </a:p>
      </dgm:t>
    </dgm:pt>
    <dgm:pt modelId="{FFA973A6-8A63-41B1-947A-7E9ED6D99A54}" type="pres">
      <dgm:prSet presAssocID="{7D2FC625-4397-4919-BE69-D8497F406652}" presName="sibTrans" presStyleLbl="sibTrans2D1" presStyleIdx="1" presStyleCnt="6"/>
      <dgm:spPr/>
      <dgm:t>
        <a:bodyPr/>
        <a:lstStyle/>
        <a:p>
          <a:endParaRPr kumimoji="1" lang="ja-JP" altLang="en-US"/>
        </a:p>
      </dgm:t>
    </dgm:pt>
    <dgm:pt modelId="{07E034BF-BBFB-42AC-9D31-F53476C88221}" type="pres">
      <dgm:prSet presAssocID="{7D2FC625-4397-4919-BE69-D8497F406652}" presName="connectorText" presStyleLbl="sibTrans2D1" presStyleIdx="1" presStyleCnt="6"/>
      <dgm:spPr/>
      <dgm:t>
        <a:bodyPr/>
        <a:lstStyle/>
        <a:p>
          <a:endParaRPr kumimoji="1" lang="ja-JP" altLang="en-US"/>
        </a:p>
      </dgm:t>
    </dgm:pt>
    <dgm:pt modelId="{BCA1AF7A-F1B6-46F7-985B-F39D17614E04}" type="pres">
      <dgm:prSet presAssocID="{AD10B252-1C0F-4292-A0E7-589D6C2B4298}" presName="node" presStyleLbl="node1" presStyleIdx="2" presStyleCnt="6">
        <dgm:presLayoutVars>
          <dgm:bulletEnabled val="1"/>
        </dgm:presLayoutVars>
      </dgm:prSet>
      <dgm:spPr/>
      <dgm:t>
        <a:bodyPr/>
        <a:lstStyle/>
        <a:p>
          <a:endParaRPr kumimoji="1" lang="ja-JP" altLang="en-US"/>
        </a:p>
      </dgm:t>
    </dgm:pt>
    <dgm:pt modelId="{091E144E-ABC5-4CB0-AE28-49A673F38939}" type="pres">
      <dgm:prSet presAssocID="{3C737E79-8A46-40A5-8CBF-125826713C2C}" presName="sibTrans" presStyleLbl="sibTrans2D1" presStyleIdx="2" presStyleCnt="6"/>
      <dgm:spPr/>
      <dgm:t>
        <a:bodyPr/>
        <a:lstStyle/>
        <a:p>
          <a:endParaRPr kumimoji="1" lang="ja-JP" altLang="en-US"/>
        </a:p>
      </dgm:t>
    </dgm:pt>
    <dgm:pt modelId="{3664F333-8198-4C95-8D04-9E63AE4E9F4C}" type="pres">
      <dgm:prSet presAssocID="{3C737E79-8A46-40A5-8CBF-125826713C2C}" presName="connectorText" presStyleLbl="sibTrans2D1" presStyleIdx="2" presStyleCnt="6"/>
      <dgm:spPr/>
      <dgm:t>
        <a:bodyPr/>
        <a:lstStyle/>
        <a:p>
          <a:endParaRPr kumimoji="1" lang="ja-JP" altLang="en-US"/>
        </a:p>
      </dgm:t>
    </dgm:pt>
    <dgm:pt modelId="{A87D299C-5A13-4CAF-B5BB-BD566282455E}" type="pres">
      <dgm:prSet presAssocID="{E6960CF1-A3B2-4F58-9B69-35AE47DAB46B}" presName="node" presStyleLbl="node1" presStyleIdx="3" presStyleCnt="6">
        <dgm:presLayoutVars>
          <dgm:bulletEnabled val="1"/>
        </dgm:presLayoutVars>
      </dgm:prSet>
      <dgm:spPr/>
      <dgm:t>
        <a:bodyPr/>
        <a:lstStyle/>
        <a:p>
          <a:endParaRPr kumimoji="1" lang="ja-JP" altLang="en-US"/>
        </a:p>
      </dgm:t>
    </dgm:pt>
    <dgm:pt modelId="{613955C6-6EF5-498F-9BE8-F3C50F297567}" type="pres">
      <dgm:prSet presAssocID="{EB8C5B7E-2E73-4545-A5D0-B93AFC42B47B}" presName="sibTrans" presStyleLbl="sibTrans2D1" presStyleIdx="3" presStyleCnt="6"/>
      <dgm:spPr/>
      <dgm:t>
        <a:bodyPr/>
        <a:lstStyle/>
        <a:p>
          <a:endParaRPr kumimoji="1" lang="ja-JP" altLang="en-US"/>
        </a:p>
      </dgm:t>
    </dgm:pt>
    <dgm:pt modelId="{F6731FC9-13DC-4DF8-B013-9E7EE2C76F17}" type="pres">
      <dgm:prSet presAssocID="{EB8C5B7E-2E73-4545-A5D0-B93AFC42B47B}" presName="connectorText" presStyleLbl="sibTrans2D1" presStyleIdx="3" presStyleCnt="6"/>
      <dgm:spPr/>
      <dgm:t>
        <a:bodyPr/>
        <a:lstStyle/>
        <a:p>
          <a:endParaRPr kumimoji="1" lang="ja-JP" altLang="en-US"/>
        </a:p>
      </dgm:t>
    </dgm:pt>
    <dgm:pt modelId="{73CB305A-BEE2-431B-90B0-08B7E477015A}" type="pres">
      <dgm:prSet presAssocID="{2FC0F60F-8145-461B-96F4-3BD608570A5E}" presName="node" presStyleLbl="node1" presStyleIdx="4" presStyleCnt="6">
        <dgm:presLayoutVars>
          <dgm:bulletEnabled val="1"/>
        </dgm:presLayoutVars>
      </dgm:prSet>
      <dgm:spPr/>
      <dgm:t>
        <a:bodyPr/>
        <a:lstStyle/>
        <a:p>
          <a:endParaRPr kumimoji="1" lang="ja-JP" altLang="en-US"/>
        </a:p>
      </dgm:t>
    </dgm:pt>
    <dgm:pt modelId="{69F4BF0D-AB02-4C16-8C0D-276C67F83C5F}" type="pres">
      <dgm:prSet presAssocID="{12C54A96-B700-4147-884D-5099E286C246}" presName="sibTrans" presStyleLbl="sibTrans2D1" presStyleIdx="4" presStyleCnt="6"/>
      <dgm:spPr/>
      <dgm:t>
        <a:bodyPr/>
        <a:lstStyle/>
        <a:p>
          <a:endParaRPr kumimoji="1" lang="ja-JP" altLang="en-US"/>
        </a:p>
      </dgm:t>
    </dgm:pt>
    <dgm:pt modelId="{420E5699-F0A5-468B-8521-35E713E52E47}" type="pres">
      <dgm:prSet presAssocID="{12C54A96-B700-4147-884D-5099E286C246}" presName="connectorText" presStyleLbl="sibTrans2D1" presStyleIdx="4" presStyleCnt="6"/>
      <dgm:spPr/>
      <dgm:t>
        <a:bodyPr/>
        <a:lstStyle/>
        <a:p>
          <a:endParaRPr kumimoji="1" lang="ja-JP" altLang="en-US"/>
        </a:p>
      </dgm:t>
    </dgm:pt>
    <dgm:pt modelId="{2752B7DE-DBA1-4877-BCB1-D7502FE1B6E2}" type="pres">
      <dgm:prSet presAssocID="{09891A9B-0D7D-4221-A859-CCD6116B56CA}" presName="node" presStyleLbl="node1" presStyleIdx="5" presStyleCnt="6">
        <dgm:presLayoutVars>
          <dgm:bulletEnabled val="1"/>
        </dgm:presLayoutVars>
      </dgm:prSet>
      <dgm:spPr/>
      <dgm:t>
        <a:bodyPr/>
        <a:lstStyle/>
        <a:p>
          <a:endParaRPr kumimoji="1" lang="ja-JP" altLang="en-US"/>
        </a:p>
      </dgm:t>
    </dgm:pt>
    <dgm:pt modelId="{42C9E2B3-4762-4A2A-9F01-15F09447BD4D}" type="pres">
      <dgm:prSet presAssocID="{CE9FA226-AD8A-4BE1-B764-83A2735C12F2}" presName="sibTrans" presStyleLbl="sibTrans2D1" presStyleIdx="5" presStyleCnt="6"/>
      <dgm:spPr/>
      <dgm:t>
        <a:bodyPr/>
        <a:lstStyle/>
        <a:p>
          <a:endParaRPr kumimoji="1" lang="ja-JP" altLang="en-US"/>
        </a:p>
      </dgm:t>
    </dgm:pt>
    <dgm:pt modelId="{FB73FBA8-69A2-41A1-AB3D-505AF77DD84D}" type="pres">
      <dgm:prSet presAssocID="{CE9FA226-AD8A-4BE1-B764-83A2735C12F2}" presName="connectorText" presStyleLbl="sibTrans2D1" presStyleIdx="5" presStyleCnt="6"/>
      <dgm:spPr/>
      <dgm:t>
        <a:bodyPr/>
        <a:lstStyle/>
        <a:p>
          <a:endParaRPr kumimoji="1" lang="ja-JP" altLang="en-US"/>
        </a:p>
      </dgm:t>
    </dgm:pt>
  </dgm:ptLst>
  <dgm:cxnLst>
    <dgm:cxn modelId="{A4B47408-50AB-4BAE-B57E-641D3EB5D8BE}" type="presOf" srcId="{EB8C5B7E-2E73-4545-A5D0-B93AFC42B47B}" destId="{F6731FC9-13DC-4DF8-B013-9E7EE2C76F17}" srcOrd="1" destOrd="0" presId="urn:microsoft.com/office/officeart/2005/8/layout/cycle2"/>
    <dgm:cxn modelId="{04AC87DC-484A-40D0-8F78-B6F073477A5E}" srcId="{010DBC89-8525-401D-B19D-C91866B31502}" destId="{E6960CF1-A3B2-4F58-9B69-35AE47DAB46B}" srcOrd="3" destOrd="0" parTransId="{DC50AABF-08FE-4D29-B5C2-2BD05063E9E8}" sibTransId="{EB8C5B7E-2E73-4545-A5D0-B93AFC42B47B}"/>
    <dgm:cxn modelId="{F52DAB6B-2D2C-4377-8D7E-FCC78FADBA5E}" type="presOf" srcId="{7D2FC625-4397-4919-BE69-D8497F406652}" destId="{FFA973A6-8A63-41B1-947A-7E9ED6D99A54}" srcOrd="0" destOrd="0" presId="urn:microsoft.com/office/officeart/2005/8/layout/cycle2"/>
    <dgm:cxn modelId="{7A7F33EB-D023-4C50-9452-1490D82030C6}" type="presOf" srcId="{EB8C5B7E-2E73-4545-A5D0-B93AFC42B47B}" destId="{613955C6-6EF5-498F-9BE8-F3C50F297567}" srcOrd="0" destOrd="0" presId="urn:microsoft.com/office/officeart/2005/8/layout/cycle2"/>
    <dgm:cxn modelId="{FDC0F34C-2719-4497-9845-CC2E2EE2F7E3}" type="presOf" srcId="{7D2FC625-4397-4919-BE69-D8497F406652}" destId="{07E034BF-BBFB-42AC-9D31-F53476C88221}" srcOrd="1" destOrd="0" presId="urn:microsoft.com/office/officeart/2005/8/layout/cycle2"/>
    <dgm:cxn modelId="{A57E3576-7D97-4D0A-B9FE-50678BA61DD2}" type="presOf" srcId="{12C54A96-B700-4147-884D-5099E286C246}" destId="{420E5699-F0A5-468B-8521-35E713E52E47}" srcOrd="1" destOrd="0" presId="urn:microsoft.com/office/officeart/2005/8/layout/cycle2"/>
    <dgm:cxn modelId="{FDC48F4F-20EB-4A32-A3A4-03E999688886}" srcId="{010DBC89-8525-401D-B19D-C91866B31502}" destId="{5ED753FB-D654-451E-B576-243BC11B5569}" srcOrd="1" destOrd="0" parTransId="{BD0EB6C8-1FA6-4525-9357-067F523F8398}" sibTransId="{7D2FC625-4397-4919-BE69-D8497F406652}"/>
    <dgm:cxn modelId="{2F77FD7A-7D81-4AF6-AD44-2FF4BF647091}" type="presOf" srcId="{603A5C64-EF4F-407C-9C64-6E48867B777D}" destId="{BBE7A8CA-A697-4EB2-BCD8-FD137D08882A}" srcOrd="0" destOrd="0" presId="urn:microsoft.com/office/officeart/2005/8/layout/cycle2"/>
    <dgm:cxn modelId="{0D80A647-4954-4FF3-A7E6-6EADEFFDDB95}" type="presOf" srcId="{3C737E79-8A46-40A5-8CBF-125826713C2C}" destId="{3664F333-8198-4C95-8D04-9E63AE4E9F4C}" srcOrd="1" destOrd="0" presId="urn:microsoft.com/office/officeart/2005/8/layout/cycle2"/>
    <dgm:cxn modelId="{E1A6F58E-BE67-4AAA-9855-89E2546E5E82}" type="presOf" srcId="{12C54A96-B700-4147-884D-5099E286C246}" destId="{69F4BF0D-AB02-4C16-8C0D-276C67F83C5F}" srcOrd="0" destOrd="0" presId="urn:microsoft.com/office/officeart/2005/8/layout/cycle2"/>
    <dgm:cxn modelId="{02DF3112-822C-45C4-9A1F-4DC10C56A716}" type="presOf" srcId="{CE9FA226-AD8A-4BE1-B764-83A2735C12F2}" destId="{FB73FBA8-69A2-41A1-AB3D-505AF77DD84D}" srcOrd="1" destOrd="0" presId="urn:microsoft.com/office/officeart/2005/8/layout/cycle2"/>
    <dgm:cxn modelId="{59FC9316-6454-42DB-B9F1-94D010B39105}" srcId="{010DBC89-8525-401D-B19D-C91866B31502}" destId="{09891A9B-0D7D-4221-A859-CCD6116B56CA}" srcOrd="5" destOrd="0" parTransId="{2C5F99EE-D7B8-4288-BE33-E7973F00A7D4}" sibTransId="{CE9FA226-AD8A-4BE1-B764-83A2735C12F2}"/>
    <dgm:cxn modelId="{FE91DBC2-6F7F-4366-B974-F7EF041EF8D4}" srcId="{010DBC89-8525-401D-B19D-C91866B31502}" destId="{AD10B252-1C0F-4292-A0E7-589D6C2B4298}" srcOrd="2" destOrd="0" parTransId="{8B39DB00-DFB5-4100-9E00-20182D42A420}" sibTransId="{3C737E79-8A46-40A5-8CBF-125826713C2C}"/>
    <dgm:cxn modelId="{97A63676-619D-49A4-9C00-4DDF3BEBA435}" type="presOf" srcId="{AD10B252-1C0F-4292-A0E7-589D6C2B4298}" destId="{BCA1AF7A-F1B6-46F7-985B-F39D17614E04}" srcOrd="0" destOrd="0" presId="urn:microsoft.com/office/officeart/2005/8/layout/cycle2"/>
    <dgm:cxn modelId="{574FF4A2-E428-4431-98C9-0AB3ADA30381}" type="presOf" srcId="{808F3EAD-68BC-478B-8DFE-816B3C0F6EE2}" destId="{37227656-DFC3-49D9-B159-DE3DC8B3678E}" srcOrd="1" destOrd="0" presId="urn:microsoft.com/office/officeart/2005/8/layout/cycle2"/>
    <dgm:cxn modelId="{A357EDD1-013A-4505-93D6-D1EE7DB6C1D7}" srcId="{010DBC89-8525-401D-B19D-C91866B31502}" destId="{603A5C64-EF4F-407C-9C64-6E48867B777D}" srcOrd="0" destOrd="0" parTransId="{EE785F7A-2203-4DB0-81C8-9AE814553FAD}" sibTransId="{808F3EAD-68BC-478B-8DFE-816B3C0F6EE2}"/>
    <dgm:cxn modelId="{6C87B81F-D894-4047-B068-61BAF0CB97E5}" type="presOf" srcId="{CE9FA226-AD8A-4BE1-B764-83A2735C12F2}" destId="{42C9E2B3-4762-4A2A-9F01-15F09447BD4D}" srcOrd="0" destOrd="0" presId="urn:microsoft.com/office/officeart/2005/8/layout/cycle2"/>
    <dgm:cxn modelId="{0A820D83-CBFF-436E-B6AA-2C54761C1B2D}" type="presOf" srcId="{5ED753FB-D654-451E-B576-243BC11B5569}" destId="{F6835FB4-2A4D-440D-89CD-A0A794B7438D}" srcOrd="0" destOrd="0" presId="urn:microsoft.com/office/officeart/2005/8/layout/cycle2"/>
    <dgm:cxn modelId="{7D406094-CF20-4BFD-B018-944891E41003}" type="presOf" srcId="{010DBC89-8525-401D-B19D-C91866B31502}" destId="{ECE22D7D-16BA-4A0B-9BB8-41A563A570FA}" srcOrd="0" destOrd="0" presId="urn:microsoft.com/office/officeart/2005/8/layout/cycle2"/>
    <dgm:cxn modelId="{E3366B7D-1ACF-41BB-AF2B-06DF858A3C73}" type="presOf" srcId="{09891A9B-0D7D-4221-A859-CCD6116B56CA}" destId="{2752B7DE-DBA1-4877-BCB1-D7502FE1B6E2}" srcOrd="0" destOrd="0" presId="urn:microsoft.com/office/officeart/2005/8/layout/cycle2"/>
    <dgm:cxn modelId="{C320308D-C73A-4011-ACED-1F6E728AC374}" srcId="{010DBC89-8525-401D-B19D-C91866B31502}" destId="{2FC0F60F-8145-461B-96F4-3BD608570A5E}" srcOrd="4" destOrd="0" parTransId="{D01412F2-2EAF-46D5-B9E4-F2B08100F5F6}" sibTransId="{12C54A96-B700-4147-884D-5099E286C246}"/>
    <dgm:cxn modelId="{E372688B-3084-4E84-86DC-89283CA20A1F}" type="presOf" srcId="{E6960CF1-A3B2-4F58-9B69-35AE47DAB46B}" destId="{A87D299C-5A13-4CAF-B5BB-BD566282455E}" srcOrd="0" destOrd="0" presId="urn:microsoft.com/office/officeart/2005/8/layout/cycle2"/>
    <dgm:cxn modelId="{153D3872-4101-44EA-AD0C-C55A3EFA24ED}" type="presOf" srcId="{808F3EAD-68BC-478B-8DFE-816B3C0F6EE2}" destId="{99F7E9DD-C6AE-49A7-A09E-91676FCFCA39}" srcOrd="0" destOrd="0" presId="urn:microsoft.com/office/officeart/2005/8/layout/cycle2"/>
    <dgm:cxn modelId="{B9AB6A38-18A8-49F9-B58E-8031873FCE16}" type="presOf" srcId="{2FC0F60F-8145-461B-96F4-3BD608570A5E}" destId="{73CB305A-BEE2-431B-90B0-08B7E477015A}" srcOrd="0" destOrd="0" presId="urn:microsoft.com/office/officeart/2005/8/layout/cycle2"/>
    <dgm:cxn modelId="{9A1974F0-BC18-4625-A104-AAC4047E1377}" type="presOf" srcId="{3C737E79-8A46-40A5-8CBF-125826713C2C}" destId="{091E144E-ABC5-4CB0-AE28-49A673F38939}" srcOrd="0" destOrd="0" presId="urn:microsoft.com/office/officeart/2005/8/layout/cycle2"/>
    <dgm:cxn modelId="{13613388-E5E2-4659-A4E8-F4AEAC9AEE8B}" type="presParOf" srcId="{ECE22D7D-16BA-4A0B-9BB8-41A563A570FA}" destId="{BBE7A8CA-A697-4EB2-BCD8-FD137D08882A}" srcOrd="0" destOrd="0" presId="urn:microsoft.com/office/officeart/2005/8/layout/cycle2"/>
    <dgm:cxn modelId="{AA3825C8-78BE-4665-942C-D08A5C6F3BE0}" type="presParOf" srcId="{ECE22D7D-16BA-4A0B-9BB8-41A563A570FA}" destId="{99F7E9DD-C6AE-49A7-A09E-91676FCFCA39}" srcOrd="1" destOrd="0" presId="urn:microsoft.com/office/officeart/2005/8/layout/cycle2"/>
    <dgm:cxn modelId="{3652E041-656F-46F7-97D0-191FF95B3E2A}" type="presParOf" srcId="{99F7E9DD-C6AE-49A7-A09E-91676FCFCA39}" destId="{37227656-DFC3-49D9-B159-DE3DC8B3678E}" srcOrd="0" destOrd="0" presId="urn:microsoft.com/office/officeart/2005/8/layout/cycle2"/>
    <dgm:cxn modelId="{2B0DCE7C-9910-4D92-BF03-4CCF3542367C}" type="presParOf" srcId="{ECE22D7D-16BA-4A0B-9BB8-41A563A570FA}" destId="{F6835FB4-2A4D-440D-89CD-A0A794B7438D}" srcOrd="2" destOrd="0" presId="urn:microsoft.com/office/officeart/2005/8/layout/cycle2"/>
    <dgm:cxn modelId="{6497F254-CF1D-4326-BE89-0A6F7AEE81D4}" type="presParOf" srcId="{ECE22D7D-16BA-4A0B-9BB8-41A563A570FA}" destId="{FFA973A6-8A63-41B1-947A-7E9ED6D99A54}" srcOrd="3" destOrd="0" presId="urn:microsoft.com/office/officeart/2005/8/layout/cycle2"/>
    <dgm:cxn modelId="{258D1AC4-B370-42BF-AA71-CB2EE92D3D32}" type="presParOf" srcId="{FFA973A6-8A63-41B1-947A-7E9ED6D99A54}" destId="{07E034BF-BBFB-42AC-9D31-F53476C88221}" srcOrd="0" destOrd="0" presId="urn:microsoft.com/office/officeart/2005/8/layout/cycle2"/>
    <dgm:cxn modelId="{C3FF2514-748A-4484-A72D-36608FCC2DBF}" type="presParOf" srcId="{ECE22D7D-16BA-4A0B-9BB8-41A563A570FA}" destId="{BCA1AF7A-F1B6-46F7-985B-F39D17614E04}" srcOrd="4" destOrd="0" presId="urn:microsoft.com/office/officeart/2005/8/layout/cycle2"/>
    <dgm:cxn modelId="{A29B0D36-0BF8-4056-BC94-A9A3C64BFD98}" type="presParOf" srcId="{ECE22D7D-16BA-4A0B-9BB8-41A563A570FA}" destId="{091E144E-ABC5-4CB0-AE28-49A673F38939}" srcOrd="5" destOrd="0" presId="urn:microsoft.com/office/officeart/2005/8/layout/cycle2"/>
    <dgm:cxn modelId="{801426C7-355A-4CDF-B6D4-E353191545D4}" type="presParOf" srcId="{091E144E-ABC5-4CB0-AE28-49A673F38939}" destId="{3664F333-8198-4C95-8D04-9E63AE4E9F4C}" srcOrd="0" destOrd="0" presId="urn:microsoft.com/office/officeart/2005/8/layout/cycle2"/>
    <dgm:cxn modelId="{5458FCF1-14CB-483A-8FE4-286C91819CEB}" type="presParOf" srcId="{ECE22D7D-16BA-4A0B-9BB8-41A563A570FA}" destId="{A87D299C-5A13-4CAF-B5BB-BD566282455E}" srcOrd="6" destOrd="0" presId="urn:microsoft.com/office/officeart/2005/8/layout/cycle2"/>
    <dgm:cxn modelId="{20A327F3-F069-4386-97DA-C7796731A43C}" type="presParOf" srcId="{ECE22D7D-16BA-4A0B-9BB8-41A563A570FA}" destId="{613955C6-6EF5-498F-9BE8-F3C50F297567}" srcOrd="7" destOrd="0" presId="urn:microsoft.com/office/officeart/2005/8/layout/cycle2"/>
    <dgm:cxn modelId="{3CB6FC40-B8B5-4B6B-809E-26A414FAF59A}" type="presParOf" srcId="{613955C6-6EF5-498F-9BE8-F3C50F297567}" destId="{F6731FC9-13DC-4DF8-B013-9E7EE2C76F17}" srcOrd="0" destOrd="0" presId="urn:microsoft.com/office/officeart/2005/8/layout/cycle2"/>
    <dgm:cxn modelId="{B41545C1-5A4A-4E33-8FC7-0C123454FAE9}" type="presParOf" srcId="{ECE22D7D-16BA-4A0B-9BB8-41A563A570FA}" destId="{73CB305A-BEE2-431B-90B0-08B7E477015A}" srcOrd="8" destOrd="0" presId="urn:microsoft.com/office/officeart/2005/8/layout/cycle2"/>
    <dgm:cxn modelId="{6B6FE6E6-CE62-4CFC-B40B-13C58E7AF2A3}" type="presParOf" srcId="{ECE22D7D-16BA-4A0B-9BB8-41A563A570FA}" destId="{69F4BF0D-AB02-4C16-8C0D-276C67F83C5F}" srcOrd="9" destOrd="0" presId="urn:microsoft.com/office/officeart/2005/8/layout/cycle2"/>
    <dgm:cxn modelId="{A5D2E43B-E308-41C6-8268-2D49BA96FDE1}" type="presParOf" srcId="{69F4BF0D-AB02-4C16-8C0D-276C67F83C5F}" destId="{420E5699-F0A5-468B-8521-35E713E52E47}" srcOrd="0" destOrd="0" presId="urn:microsoft.com/office/officeart/2005/8/layout/cycle2"/>
    <dgm:cxn modelId="{93A2FDD2-27D7-4105-9671-A9BDBCB90414}" type="presParOf" srcId="{ECE22D7D-16BA-4A0B-9BB8-41A563A570FA}" destId="{2752B7DE-DBA1-4877-BCB1-D7502FE1B6E2}" srcOrd="10" destOrd="0" presId="urn:microsoft.com/office/officeart/2005/8/layout/cycle2"/>
    <dgm:cxn modelId="{31E99256-8101-4422-BCF6-51AA8C3C3EEB}" type="presParOf" srcId="{ECE22D7D-16BA-4A0B-9BB8-41A563A570FA}" destId="{42C9E2B3-4762-4A2A-9F01-15F09447BD4D}" srcOrd="11" destOrd="0" presId="urn:microsoft.com/office/officeart/2005/8/layout/cycle2"/>
    <dgm:cxn modelId="{F28F4455-6942-4C05-A4D6-DC46C0F99FB3}" type="presParOf" srcId="{42C9E2B3-4762-4A2A-9F01-15F09447BD4D}" destId="{FB73FBA8-69A2-41A1-AB3D-505AF77DD84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DACE4-8EF4-4071-AD7A-6F06CAB06164}" type="doc">
      <dgm:prSet loTypeId="urn:microsoft.com/office/officeart/2005/8/layout/radial4" loCatId="relationship" qsTypeId="urn:microsoft.com/office/officeart/2005/8/quickstyle/3d2" qsCatId="3D" csTypeId="urn:microsoft.com/office/officeart/2005/8/colors/accent3_5" csCatId="accent3" phldr="1"/>
      <dgm:spPr/>
      <dgm:t>
        <a:bodyPr/>
        <a:lstStyle/>
        <a:p>
          <a:endParaRPr kumimoji="1" lang="ja-JP" altLang="en-US"/>
        </a:p>
      </dgm:t>
    </dgm:pt>
    <dgm:pt modelId="{2BA1B3EF-A4A0-4502-880F-E3243CE5F7D3}">
      <dgm:prSet phldrT="[テキスト]" custT="1"/>
      <dgm:spPr/>
      <dgm:t>
        <a:bodyPr/>
        <a:lstStyle/>
        <a:p>
          <a:r>
            <a:rPr kumimoji="1" lang="en-US" altLang="ja-JP" sz="1600" dirty="0" smtClean="0">
              <a:solidFill>
                <a:schemeClr val="tx1">
                  <a:lumMod val="95000"/>
                  <a:lumOff val="5000"/>
                </a:schemeClr>
              </a:solidFill>
            </a:rPr>
            <a:t>JAXA</a:t>
          </a:r>
          <a:endParaRPr kumimoji="1" lang="ja-JP" altLang="en-US" sz="1600" dirty="0">
            <a:solidFill>
              <a:schemeClr val="tx1">
                <a:lumMod val="95000"/>
                <a:lumOff val="5000"/>
              </a:schemeClr>
            </a:solidFill>
          </a:endParaRPr>
        </a:p>
      </dgm:t>
    </dgm:pt>
    <dgm:pt modelId="{2413EE1C-8F7E-4229-8CCC-336243495BA8}" type="parTrans" cxnId="{D72F3FBA-DA03-4121-B5F1-BA023BCDCD5F}">
      <dgm:prSet/>
      <dgm:spPr/>
      <dgm:t>
        <a:bodyPr/>
        <a:lstStyle/>
        <a:p>
          <a:endParaRPr kumimoji="1" lang="ja-JP" altLang="en-US" sz="1600">
            <a:solidFill>
              <a:schemeClr val="tx1">
                <a:lumMod val="95000"/>
                <a:lumOff val="5000"/>
              </a:schemeClr>
            </a:solidFill>
          </a:endParaRPr>
        </a:p>
      </dgm:t>
    </dgm:pt>
    <dgm:pt modelId="{47F14AFF-2EB7-4A09-8E0D-67241845C823}" type="sibTrans" cxnId="{D72F3FBA-DA03-4121-B5F1-BA023BCDCD5F}">
      <dgm:prSet/>
      <dgm:spPr/>
      <dgm:t>
        <a:bodyPr/>
        <a:lstStyle/>
        <a:p>
          <a:endParaRPr kumimoji="1" lang="ja-JP" altLang="en-US" sz="1600">
            <a:solidFill>
              <a:schemeClr val="tx1">
                <a:lumMod val="95000"/>
                <a:lumOff val="5000"/>
              </a:schemeClr>
            </a:solidFill>
          </a:endParaRPr>
        </a:p>
      </dgm:t>
    </dgm:pt>
    <dgm:pt modelId="{E8346085-5AD7-49B9-9230-37E09A37FD05}">
      <dgm:prSet phldrT="[テキスト]" custT="1"/>
      <dgm:spPr/>
      <dgm:t>
        <a:bodyPr/>
        <a:lstStyle/>
        <a:p>
          <a:r>
            <a:rPr kumimoji="1" lang="en-US" altLang="ja-JP" sz="1600" dirty="0" smtClean="0">
              <a:solidFill>
                <a:schemeClr val="tx1">
                  <a:lumMod val="95000"/>
                  <a:lumOff val="5000"/>
                </a:schemeClr>
              </a:solidFill>
            </a:rPr>
            <a:t>GEO IR</a:t>
          </a:r>
          <a:endParaRPr kumimoji="1" lang="ja-JP" altLang="en-US" sz="1600" dirty="0">
            <a:solidFill>
              <a:schemeClr val="tx1">
                <a:lumMod val="95000"/>
                <a:lumOff val="5000"/>
              </a:schemeClr>
            </a:solidFill>
          </a:endParaRPr>
        </a:p>
      </dgm:t>
    </dgm:pt>
    <dgm:pt modelId="{E25143E3-5E33-4CE4-90C2-21258265FEDB}" type="parTrans" cxnId="{167826AC-0E88-4970-AF64-2FF57EBD3714}">
      <dgm:prSet/>
      <dgm:spPr/>
      <dgm:t>
        <a:bodyPr/>
        <a:lstStyle/>
        <a:p>
          <a:endParaRPr kumimoji="1" lang="ja-JP" altLang="en-US" sz="1600">
            <a:solidFill>
              <a:schemeClr val="tx1">
                <a:lumMod val="95000"/>
                <a:lumOff val="5000"/>
              </a:schemeClr>
            </a:solidFill>
          </a:endParaRPr>
        </a:p>
      </dgm:t>
    </dgm:pt>
    <dgm:pt modelId="{596A32A4-F730-4145-B2E9-51BB4465DB74}" type="sibTrans" cxnId="{167826AC-0E88-4970-AF64-2FF57EBD3714}">
      <dgm:prSet/>
      <dgm:spPr/>
      <dgm:t>
        <a:bodyPr/>
        <a:lstStyle/>
        <a:p>
          <a:endParaRPr kumimoji="1" lang="ja-JP" altLang="en-US" sz="1600">
            <a:solidFill>
              <a:schemeClr val="tx1">
                <a:lumMod val="95000"/>
                <a:lumOff val="5000"/>
              </a:schemeClr>
            </a:solidFill>
          </a:endParaRPr>
        </a:p>
      </dgm:t>
    </dgm:pt>
    <dgm:pt modelId="{615CEF8E-A536-4DFB-AF92-BE2A00603815}">
      <dgm:prSet phldrT="[テキスト]" custT="1"/>
      <dgm:spPr/>
      <dgm:t>
        <a:bodyPr/>
        <a:lstStyle/>
        <a:p>
          <a:r>
            <a:rPr kumimoji="1" lang="en-US" altLang="ja-JP" sz="1600" dirty="0" smtClean="0">
              <a:solidFill>
                <a:schemeClr val="tx1">
                  <a:lumMod val="95000"/>
                  <a:lumOff val="5000"/>
                </a:schemeClr>
              </a:solidFill>
            </a:rPr>
            <a:t>MWR</a:t>
          </a:r>
          <a:endParaRPr kumimoji="1" lang="ja-JP" altLang="en-US" sz="1600" dirty="0">
            <a:solidFill>
              <a:schemeClr val="tx1">
                <a:lumMod val="95000"/>
                <a:lumOff val="5000"/>
              </a:schemeClr>
            </a:solidFill>
          </a:endParaRPr>
        </a:p>
      </dgm:t>
    </dgm:pt>
    <dgm:pt modelId="{5A9BB568-979D-4905-946E-B3A0AA2E47F9}" type="parTrans" cxnId="{EE6CA740-1FD5-4202-AF5E-DD9D7B90334A}">
      <dgm:prSet/>
      <dgm:spPr/>
      <dgm:t>
        <a:bodyPr/>
        <a:lstStyle/>
        <a:p>
          <a:endParaRPr kumimoji="1" lang="ja-JP" altLang="en-US" sz="1600">
            <a:solidFill>
              <a:schemeClr val="tx1">
                <a:lumMod val="95000"/>
                <a:lumOff val="5000"/>
              </a:schemeClr>
            </a:solidFill>
          </a:endParaRPr>
        </a:p>
      </dgm:t>
    </dgm:pt>
    <dgm:pt modelId="{645443B2-3273-4012-BB44-DC39B7B36FD9}" type="sibTrans" cxnId="{EE6CA740-1FD5-4202-AF5E-DD9D7B90334A}">
      <dgm:prSet/>
      <dgm:spPr/>
      <dgm:t>
        <a:bodyPr/>
        <a:lstStyle/>
        <a:p>
          <a:endParaRPr kumimoji="1" lang="ja-JP" altLang="en-US" sz="1600">
            <a:solidFill>
              <a:schemeClr val="tx1">
                <a:lumMod val="95000"/>
                <a:lumOff val="5000"/>
              </a:schemeClr>
            </a:solidFill>
          </a:endParaRPr>
        </a:p>
      </dgm:t>
    </dgm:pt>
    <dgm:pt modelId="{74835A07-CFC5-41C8-BDE5-D952EB30EA47}" type="pres">
      <dgm:prSet presAssocID="{719DACE4-8EF4-4071-AD7A-6F06CAB06164}" presName="cycle" presStyleCnt="0">
        <dgm:presLayoutVars>
          <dgm:chMax val="1"/>
          <dgm:dir/>
          <dgm:animLvl val="ctr"/>
          <dgm:resizeHandles val="exact"/>
        </dgm:presLayoutVars>
      </dgm:prSet>
      <dgm:spPr/>
      <dgm:t>
        <a:bodyPr/>
        <a:lstStyle/>
        <a:p>
          <a:endParaRPr kumimoji="1" lang="ja-JP" altLang="en-US"/>
        </a:p>
      </dgm:t>
    </dgm:pt>
    <dgm:pt modelId="{677FA9BF-F337-4FB7-AE7B-0B50D75FA6C7}" type="pres">
      <dgm:prSet presAssocID="{2BA1B3EF-A4A0-4502-880F-E3243CE5F7D3}" presName="centerShape" presStyleLbl="node0" presStyleIdx="0" presStyleCnt="1" custLinFactNeighborY="8080"/>
      <dgm:spPr/>
      <dgm:t>
        <a:bodyPr/>
        <a:lstStyle/>
        <a:p>
          <a:endParaRPr kumimoji="1" lang="ja-JP" altLang="en-US"/>
        </a:p>
      </dgm:t>
    </dgm:pt>
    <dgm:pt modelId="{88AD0883-4496-489D-8D05-F27599648991}" type="pres">
      <dgm:prSet presAssocID="{E25143E3-5E33-4CE4-90C2-21258265FEDB}" presName="parTrans" presStyleLbl="bgSibTrans2D1" presStyleIdx="0" presStyleCnt="2"/>
      <dgm:spPr/>
      <dgm:t>
        <a:bodyPr/>
        <a:lstStyle/>
        <a:p>
          <a:endParaRPr kumimoji="1" lang="ja-JP" altLang="en-US"/>
        </a:p>
      </dgm:t>
    </dgm:pt>
    <dgm:pt modelId="{3CD671C7-52FC-46F2-9372-E0727560965B}" type="pres">
      <dgm:prSet presAssocID="{E8346085-5AD7-49B9-9230-37E09A37FD05}" presName="node" presStyleLbl="node1" presStyleIdx="0" presStyleCnt="2" custRadScaleRad="89909" custRadScaleInc="18437">
        <dgm:presLayoutVars>
          <dgm:bulletEnabled val="1"/>
        </dgm:presLayoutVars>
      </dgm:prSet>
      <dgm:spPr/>
      <dgm:t>
        <a:bodyPr/>
        <a:lstStyle/>
        <a:p>
          <a:endParaRPr kumimoji="1" lang="ja-JP" altLang="en-US"/>
        </a:p>
      </dgm:t>
    </dgm:pt>
    <dgm:pt modelId="{396FE4A8-744D-4DDD-9F0D-B8FE65C7142C}" type="pres">
      <dgm:prSet presAssocID="{5A9BB568-979D-4905-946E-B3A0AA2E47F9}" presName="parTrans" presStyleLbl="bgSibTrans2D1" presStyleIdx="1" presStyleCnt="2"/>
      <dgm:spPr/>
      <dgm:t>
        <a:bodyPr/>
        <a:lstStyle/>
        <a:p>
          <a:endParaRPr kumimoji="1" lang="ja-JP" altLang="en-US"/>
        </a:p>
      </dgm:t>
    </dgm:pt>
    <dgm:pt modelId="{46DE25E9-491D-4AD0-8754-EFC900675CFA}" type="pres">
      <dgm:prSet presAssocID="{615CEF8E-A536-4DFB-AF92-BE2A00603815}" presName="node" presStyleLbl="node1" presStyleIdx="1" presStyleCnt="2" custRadScaleRad="89909" custRadScaleInc="-18437">
        <dgm:presLayoutVars>
          <dgm:bulletEnabled val="1"/>
        </dgm:presLayoutVars>
      </dgm:prSet>
      <dgm:spPr/>
      <dgm:t>
        <a:bodyPr/>
        <a:lstStyle/>
        <a:p>
          <a:endParaRPr kumimoji="1" lang="ja-JP" altLang="en-US"/>
        </a:p>
      </dgm:t>
    </dgm:pt>
  </dgm:ptLst>
  <dgm:cxnLst>
    <dgm:cxn modelId="{167826AC-0E88-4970-AF64-2FF57EBD3714}" srcId="{2BA1B3EF-A4A0-4502-880F-E3243CE5F7D3}" destId="{E8346085-5AD7-49B9-9230-37E09A37FD05}" srcOrd="0" destOrd="0" parTransId="{E25143E3-5E33-4CE4-90C2-21258265FEDB}" sibTransId="{596A32A4-F730-4145-B2E9-51BB4465DB74}"/>
    <dgm:cxn modelId="{707C5589-C4CD-4797-8E64-FAF63458B074}" type="presOf" srcId="{719DACE4-8EF4-4071-AD7A-6F06CAB06164}" destId="{74835A07-CFC5-41C8-BDE5-D952EB30EA47}" srcOrd="0" destOrd="0" presId="urn:microsoft.com/office/officeart/2005/8/layout/radial4"/>
    <dgm:cxn modelId="{D72F3FBA-DA03-4121-B5F1-BA023BCDCD5F}" srcId="{719DACE4-8EF4-4071-AD7A-6F06CAB06164}" destId="{2BA1B3EF-A4A0-4502-880F-E3243CE5F7D3}" srcOrd="0" destOrd="0" parTransId="{2413EE1C-8F7E-4229-8CCC-336243495BA8}" sibTransId="{47F14AFF-2EB7-4A09-8E0D-67241845C823}"/>
    <dgm:cxn modelId="{FD80BAA3-0F00-4DE4-94C9-7BB038979BA5}" type="presOf" srcId="{615CEF8E-A536-4DFB-AF92-BE2A00603815}" destId="{46DE25E9-491D-4AD0-8754-EFC900675CFA}" srcOrd="0" destOrd="0" presId="urn:microsoft.com/office/officeart/2005/8/layout/radial4"/>
    <dgm:cxn modelId="{874304EF-6F6C-4592-9856-9FBE2BEA5FB7}" type="presOf" srcId="{2BA1B3EF-A4A0-4502-880F-E3243CE5F7D3}" destId="{677FA9BF-F337-4FB7-AE7B-0B50D75FA6C7}" srcOrd="0" destOrd="0" presId="urn:microsoft.com/office/officeart/2005/8/layout/radial4"/>
    <dgm:cxn modelId="{7B821F71-5810-4D63-BE28-916493A70306}" type="presOf" srcId="{E8346085-5AD7-49B9-9230-37E09A37FD05}" destId="{3CD671C7-52FC-46F2-9372-E0727560965B}" srcOrd="0" destOrd="0" presId="urn:microsoft.com/office/officeart/2005/8/layout/radial4"/>
    <dgm:cxn modelId="{EE6CA740-1FD5-4202-AF5E-DD9D7B90334A}" srcId="{2BA1B3EF-A4A0-4502-880F-E3243CE5F7D3}" destId="{615CEF8E-A536-4DFB-AF92-BE2A00603815}" srcOrd="1" destOrd="0" parTransId="{5A9BB568-979D-4905-946E-B3A0AA2E47F9}" sibTransId="{645443B2-3273-4012-BB44-DC39B7B36FD9}"/>
    <dgm:cxn modelId="{430E3CE2-B73D-464F-B7CB-5791057A4808}" type="presOf" srcId="{E25143E3-5E33-4CE4-90C2-21258265FEDB}" destId="{88AD0883-4496-489D-8D05-F27599648991}" srcOrd="0" destOrd="0" presId="urn:microsoft.com/office/officeart/2005/8/layout/radial4"/>
    <dgm:cxn modelId="{6494B40D-828A-415D-9D57-AC6A2D351BCC}" type="presOf" srcId="{5A9BB568-979D-4905-946E-B3A0AA2E47F9}" destId="{396FE4A8-744D-4DDD-9F0D-B8FE65C7142C}" srcOrd="0" destOrd="0" presId="urn:microsoft.com/office/officeart/2005/8/layout/radial4"/>
    <dgm:cxn modelId="{D7D9BF7C-0EF2-4044-A38E-65AAD0BD8823}" type="presParOf" srcId="{74835A07-CFC5-41C8-BDE5-D952EB30EA47}" destId="{677FA9BF-F337-4FB7-AE7B-0B50D75FA6C7}" srcOrd="0" destOrd="0" presId="urn:microsoft.com/office/officeart/2005/8/layout/radial4"/>
    <dgm:cxn modelId="{90A1D7DB-207E-4416-BC85-8C892E7656A4}" type="presParOf" srcId="{74835A07-CFC5-41C8-BDE5-D952EB30EA47}" destId="{88AD0883-4496-489D-8D05-F27599648991}" srcOrd="1" destOrd="0" presId="urn:microsoft.com/office/officeart/2005/8/layout/radial4"/>
    <dgm:cxn modelId="{2AA9B9D2-775D-4FE1-974E-BC3F15A576DD}" type="presParOf" srcId="{74835A07-CFC5-41C8-BDE5-D952EB30EA47}" destId="{3CD671C7-52FC-46F2-9372-E0727560965B}" srcOrd="2" destOrd="0" presId="urn:microsoft.com/office/officeart/2005/8/layout/radial4"/>
    <dgm:cxn modelId="{AAF54979-0D83-42C1-8409-ACB407694240}" type="presParOf" srcId="{74835A07-CFC5-41C8-BDE5-D952EB30EA47}" destId="{396FE4A8-744D-4DDD-9F0D-B8FE65C7142C}" srcOrd="3" destOrd="0" presId="urn:microsoft.com/office/officeart/2005/8/layout/radial4"/>
    <dgm:cxn modelId="{D8418E66-119D-44DC-BC1A-42BB9D4DAC5B}" type="presParOf" srcId="{74835A07-CFC5-41C8-BDE5-D952EB30EA47}" destId="{46DE25E9-491D-4AD0-8754-EFC900675CFA}" srcOrd="4" destOrd="0" presId="urn:microsoft.com/office/officeart/2005/8/layout/radial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2D8DBF-4337-4013-B0A3-ACB36500EFD4}" type="doc">
      <dgm:prSet loTypeId="urn:microsoft.com/office/officeart/2005/8/layout/process5" loCatId="process" qsTypeId="urn:microsoft.com/office/officeart/2005/8/quickstyle/3d1" qsCatId="3D" csTypeId="urn:microsoft.com/office/officeart/2005/8/colors/accent3_5" csCatId="accent3" phldr="1"/>
      <dgm:spPr/>
      <dgm:t>
        <a:bodyPr/>
        <a:lstStyle/>
        <a:p>
          <a:endParaRPr kumimoji="1" lang="ja-JP" altLang="en-US"/>
        </a:p>
      </dgm:t>
    </dgm:pt>
    <dgm:pt modelId="{834DE351-0449-4BAE-AA29-C591D3C108B5}">
      <dgm:prSet phldrT="[テキスト]" custT="1"/>
      <dgm:spPr/>
      <dgm:t>
        <a:bodyPr/>
        <a:lstStyle/>
        <a:p>
          <a:r>
            <a:rPr kumimoji="1" lang="en-US" altLang="ja-JP" sz="1400" dirty="0" smtClean="0">
              <a:solidFill>
                <a:schemeClr val="tx1"/>
              </a:solidFill>
            </a:rPr>
            <a:t>Objective Analysis/</a:t>
          </a:r>
        </a:p>
        <a:p>
          <a:r>
            <a:rPr kumimoji="1" lang="en-US" altLang="ja-JP" sz="1400" dirty="0" smtClean="0">
              <a:solidFill>
                <a:schemeClr val="tx1"/>
              </a:solidFill>
            </a:rPr>
            <a:t>SST</a:t>
          </a:r>
          <a:endParaRPr kumimoji="1" lang="ja-JP" altLang="en-US" sz="1400" dirty="0">
            <a:solidFill>
              <a:schemeClr val="tx1"/>
            </a:solidFill>
          </a:endParaRPr>
        </a:p>
      </dgm:t>
    </dgm:pt>
    <dgm:pt modelId="{8B6E114D-B7E7-4A5D-8BD6-A82FB5999B99}" type="parTrans" cxnId="{1ED44632-CB8E-41D1-A67C-B446701BB972}">
      <dgm:prSet/>
      <dgm:spPr/>
      <dgm:t>
        <a:bodyPr/>
        <a:lstStyle/>
        <a:p>
          <a:endParaRPr kumimoji="1" lang="ja-JP" altLang="en-US">
            <a:solidFill>
              <a:schemeClr val="tx1"/>
            </a:solidFill>
          </a:endParaRPr>
        </a:p>
      </dgm:t>
    </dgm:pt>
    <dgm:pt modelId="{EC745A3D-C015-4A47-B4D3-903D0DDF9E8B}" type="sibTrans" cxnId="{1ED44632-CB8E-41D1-A67C-B446701BB972}">
      <dgm:prSet/>
      <dgm:spPr/>
      <dgm:t>
        <a:bodyPr/>
        <a:lstStyle/>
        <a:p>
          <a:endParaRPr kumimoji="1" lang="ja-JP" altLang="en-US">
            <a:solidFill>
              <a:schemeClr val="tx1"/>
            </a:solidFill>
          </a:endParaRPr>
        </a:p>
      </dgm:t>
    </dgm:pt>
    <dgm:pt modelId="{CD1424C1-A6C6-4C2A-B083-29F7FAD75DB7}">
      <dgm:prSet phldrT="[テキスト]" custT="1"/>
      <dgm:spPr/>
      <dgm:t>
        <a:bodyPr/>
        <a:lstStyle/>
        <a:p>
          <a:r>
            <a:rPr kumimoji="1" lang="en-US" altLang="ja-JP" sz="1400" dirty="0" smtClean="0">
              <a:solidFill>
                <a:schemeClr val="tx1"/>
              </a:solidFill>
            </a:rPr>
            <a:t>RTM </a:t>
          </a:r>
          <a:r>
            <a:rPr kumimoji="1" lang="en-US" altLang="ja-JP" sz="1200" dirty="0" smtClean="0">
              <a:solidFill>
                <a:schemeClr val="tx1"/>
              </a:solidFill>
            </a:rPr>
            <a:t>calculation</a:t>
          </a:r>
          <a:endParaRPr kumimoji="1" lang="ja-JP" altLang="en-US" sz="1200" dirty="0">
            <a:solidFill>
              <a:schemeClr val="tx1"/>
            </a:solidFill>
          </a:endParaRPr>
        </a:p>
      </dgm:t>
    </dgm:pt>
    <dgm:pt modelId="{B77C5863-23F5-4F7C-A137-36BB58186D38}" type="parTrans" cxnId="{2C76B9AB-817C-4360-94C6-28A2995CB348}">
      <dgm:prSet/>
      <dgm:spPr/>
      <dgm:t>
        <a:bodyPr/>
        <a:lstStyle/>
        <a:p>
          <a:endParaRPr kumimoji="1" lang="ja-JP" altLang="en-US">
            <a:solidFill>
              <a:schemeClr val="tx1"/>
            </a:solidFill>
          </a:endParaRPr>
        </a:p>
      </dgm:t>
    </dgm:pt>
    <dgm:pt modelId="{2B7E7C34-DFFD-4915-96E4-53536DBB3C1C}" type="sibTrans" cxnId="{2C76B9AB-817C-4360-94C6-28A2995CB348}">
      <dgm:prSet/>
      <dgm:spPr/>
      <dgm:t>
        <a:bodyPr/>
        <a:lstStyle/>
        <a:p>
          <a:endParaRPr kumimoji="1" lang="ja-JP" altLang="en-US">
            <a:solidFill>
              <a:schemeClr val="tx1"/>
            </a:solidFill>
          </a:endParaRPr>
        </a:p>
      </dgm:t>
    </dgm:pt>
    <dgm:pt modelId="{4A6673A4-3DC2-443A-9E49-4C2996F79FB6}">
      <dgm:prSet phldrT="[テキスト]" custT="1"/>
      <dgm:spPr/>
      <dgm:t>
        <a:bodyPr/>
        <a:lstStyle/>
        <a:p>
          <a:r>
            <a:rPr kumimoji="1" lang="en-US" altLang="ja-JP" sz="1400" dirty="0" smtClean="0">
              <a:solidFill>
                <a:schemeClr val="tx1"/>
              </a:solidFill>
            </a:rPr>
            <a:t>LUT for MWR</a:t>
          </a:r>
          <a:endParaRPr kumimoji="1" lang="ja-JP" altLang="en-US" sz="1400" dirty="0">
            <a:solidFill>
              <a:schemeClr val="tx1"/>
            </a:solidFill>
          </a:endParaRPr>
        </a:p>
      </dgm:t>
    </dgm:pt>
    <dgm:pt modelId="{7571641A-F352-4B28-870E-2F5766CB0FA2}" type="parTrans" cxnId="{37093A4D-12AD-4461-8B59-F03069514C61}">
      <dgm:prSet/>
      <dgm:spPr/>
      <dgm:t>
        <a:bodyPr/>
        <a:lstStyle/>
        <a:p>
          <a:endParaRPr kumimoji="1" lang="ja-JP" altLang="en-US">
            <a:solidFill>
              <a:schemeClr val="tx1"/>
            </a:solidFill>
          </a:endParaRPr>
        </a:p>
      </dgm:t>
    </dgm:pt>
    <dgm:pt modelId="{024FFD0C-828D-4B49-B572-0FB9816F0BD3}" type="sibTrans" cxnId="{37093A4D-12AD-4461-8B59-F03069514C61}">
      <dgm:prSet/>
      <dgm:spPr/>
      <dgm:t>
        <a:bodyPr/>
        <a:lstStyle/>
        <a:p>
          <a:endParaRPr kumimoji="1" lang="ja-JP" altLang="en-US">
            <a:solidFill>
              <a:schemeClr val="tx1"/>
            </a:solidFill>
          </a:endParaRPr>
        </a:p>
      </dgm:t>
    </dgm:pt>
    <dgm:pt modelId="{8A5B1741-9EFF-4F1B-91D9-241370E22525}" type="pres">
      <dgm:prSet presAssocID="{A12D8DBF-4337-4013-B0A3-ACB36500EFD4}" presName="diagram" presStyleCnt="0">
        <dgm:presLayoutVars>
          <dgm:dir val="rev"/>
          <dgm:resizeHandles val="exact"/>
        </dgm:presLayoutVars>
      </dgm:prSet>
      <dgm:spPr/>
      <dgm:t>
        <a:bodyPr/>
        <a:lstStyle/>
        <a:p>
          <a:endParaRPr kumimoji="1" lang="ja-JP" altLang="en-US"/>
        </a:p>
      </dgm:t>
    </dgm:pt>
    <dgm:pt modelId="{009EAB9C-DE1E-4F4D-B957-5B2A04930064}" type="pres">
      <dgm:prSet presAssocID="{834DE351-0449-4BAE-AA29-C591D3C108B5}" presName="node" presStyleLbl="node1" presStyleIdx="0" presStyleCnt="3" custScaleY="124401">
        <dgm:presLayoutVars>
          <dgm:bulletEnabled val="1"/>
        </dgm:presLayoutVars>
      </dgm:prSet>
      <dgm:spPr/>
      <dgm:t>
        <a:bodyPr/>
        <a:lstStyle/>
        <a:p>
          <a:endParaRPr kumimoji="1" lang="ja-JP" altLang="en-US"/>
        </a:p>
      </dgm:t>
    </dgm:pt>
    <dgm:pt modelId="{67646D47-9156-4818-8C9A-8B8509133B81}" type="pres">
      <dgm:prSet presAssocID="{EC745A3D-C015-4A47-B4D3-903D0DDF9E8B}" presName="sibTrans" presStyleLbl="sibTrans2D1" presStyleIdx="0" presStyleCnt="2"/>
      <dgm:spPr/>
      <dgm:t>
        <a:bodyPr/>
        <a:lstStyle/>
        <a:p>
          <a:endParaRPr kumimoji="1" lang="ja-JP" altLang="en-US"/>
        </a:p>
      </dgm:t>
    </dgm:pt>
    <dgm:pt modelId="{DF49CFCC-1118-465B-BEF0-79300D0A49A6}" type="pres">
      <dgm:prSet presAssocID="{EC745A3D-C015-4A47-B4D3-903D0DDF9E8B}" presName="connectorText" presStyleLbl="sibTrans2D1" presStyleIdx="0" presStyleCnt="2"/>
      <dgm:spPr/>
      <dgm:t>
        <a:bodyPr/>
        <a:lstStyle/>
        <a:p>
          <a:endParaRPr kumimoji="1" lang="ja-JP" altLang="en-US"/>
        </a:p>
      </dgm:t>
    </dgm:pt>
    <dgm:pt modelId="{25BC84D7-4D62-4B1C-90CC-8952DD41E059}" type="pres">
      <dgm:prSet presAssocID="{CD1424C1-A6C6-4C2A-B083-29F7FAD75DB7}" presName="node" presStyleLbl="node1" presStyleIdx="1" presStyleCnt="3" custScaleY="124401" custLinFactNeighborX="5981">
        <dgm:presLayoutVars>
          <dgm:bulletEnabled val="1"/>
        </dgm:presLayoutVars>
      </dgm:prSet>
      <dgm:spPr/>
      <dgm:t>
        <a:bodyPr/>
        <a:lstStyle/>
        <a:p>
          <a:endParaRPr kumimoji="1" lang="ja-JP" altLang="en-US"/>
        </a:p>
      </dgm:t>
    </dgm:pt>
    <dgm:pt modelId="{00E66DD7-EEB7-482E-9CD3-4FC345D8E708}" type="pres">
      <dgm:prSet presAssocID="{2B7E7C34-DFFD-4915-96E4-53536DBB3C1C}" presName="sibTrans" presStyleLbl="sibTrans2D1" presStyleIdx="1" presStyleCnt="2"/>
      <dgm:spPr/>
      <dgm:t>
        <a:bodyPr/>
        <a:lstStyle/>
        <a:p>
          <a:endParaRPr kumimoji="1" lang="ja-JP" altLang="en-US"/>
        </a:p>
      </dgm:t>
    </dgm:pt>
    <dgm:pt modelId="{5D003242-C708-4810-9817-D5141FD23C70}" type="pres">
      <dgm:prSet presAssocID="{2B7E7C34-DFFD-4915-96E4-53536DBB3C1C}" presName="connectorText" presStyleLbl="sibTrans2D1" presStyleIdx="1" presStyleCnt="2"/>
      <dgm:spPr/>
      <dgm:t>
        <a:bodyPr/>
        <a:lstStyle/>
        <a:p>
          <a:endParaRPr kumimoji="1" lang="ja-JP" altLang="en-US"/>
        </a:p>
      </dgm:t>
    </dgm:pt>
    <dgm:pt modelId="{9E6648C2-D279-4442-B93C-0A38D44B1C1C}" type="pres">
      <dgm:prSet presAssocID="{4A6673A4-3DC2-443A-9E49-4C2996F79FB6}" presName="node" presStyleLbl="node1" presStyleIdx="2" presStyleCnt="3" custScaleY="124401" custLinFactNeighborX="11627">
        <dgm:presLayoutVars>
          <dgm:bulletEnabled val="1"/>
        </dgm:presLayoutVars>
      </dgm:prSet>
      <dgm:spPr/>
      <dgm:t>
        <a:bodyPr/>
        <a:lstStyle/>
        <a:p>
          <a:endParaRPr kumimoji="1" lang="ja-JP" altLang="en-US"/>
        </a:p>
      </dgm:t>
    </dgm:pt>
  </dgm:ptLst>
  <dgm:cxnLst>
    <dgm:cxn modelId="{B60DF1FC-3E11-41BD-879F-108AC417FF4D}" type="presOf" srcId="{2B7E7C34-DFFD-4915-96E4-53536DBB3C1C}" destId="{00E66DD7-EEB7-482E-9CD3-4FC345D8E708}" srcOrd="0" destOrd="0" presId="urn:microsoft.com/office/officeart/2005/8/layout/process5"/>
    <dgm:cxn modelId="{1ED44632-CB8E-41D1-A67C-B446701BB972}" srcId="{A12D8DBF-4337-4013-B0A3-ACB36500EFD4}" destId="{834DE351-0449-4BAE-AA29-C591D3C108B5}" srcOrd="0" destOrd="0" parTransId="{8B6E114D-B7E7-4A5D-8BD6-A82FB5999B99}" sibTransId="{EC745A3D-C015-4A47-B4D3-903D0DDF9E8B}"/>
    <dgm:cxn modelId="{2C76B9AB-817C-4360-94C6-28A2995CB348}" srcId="{A12D8DBF-4337-4013-B0A3-ACB36500EFD4}" destId="{CD1424C1-A6C6-4C2A-B083-29F7FAD75DB7}" srcOrd="1" destOrd="0" parTransId="{B77C5863-23F5-4F7C-A137-36BB58186D38}" sibTransId="{2B7E7C34-DFFD-4915-96E4-53536DBB3C1C}"/>
    <dgm:cxn modelId="{20813978-5CAA-4C02-AAC5-732543076CA6}" type="presOf" srcId="{A12D8DBF-4337-4013-B0A3-ACB36500EFD4}" destId="{8A5B1741-9EFF-4F1B-91D9-241370E22525}" srcOrd="0" destOrd="0" presId="urn:microsoft.com/office/officeart/2005/8/layout/process5"/>
    <dgm:cxn modelId="{2CEE8414-039A-4A76-9F62-5D916CE76786}" type="presOf" srcId="{2B7E7C34-DFFD-4915-96E4-53536DBB3C1C}" destId="{5D003242-C708-4810-9817-D5141FD23C70}" srcOrd="1" destOrd="0" presId="urn:microsoft.com/office/officeart/2005/8/layout/process5"/>
    <dgm:cxn modelId="{85022D8A-D824-4E52-BCA4-F493FD0F705D}" type="presOf" srcId="{EC745A3D-C015-4A47-B4D3-903D0DDF9E8B}" destId="{DF49CFCC-1118-465B-BEF0-79300D0A49A6}" srcOrd="1" destOrd="0" presId="urn:microsoft.com/office/officeart/2005/8/layout/process5"/>
    <dgm:cxn modelId="{354BD133-8957-4C48-ACFC-2E80B2255CAC}" type="presOf" srcId="{834DE351-0449-4BAE-AA29-C591D3C108B5}" destId="{009EAB9C-DE1E-4F4D-B957-5B2A04930064}" srcOrd="0" destOrd="0" presId="urn:microsoft.com/office/officeart/2005/8/layout/process5"/>
    <dgm:cxn modelId="{C292D5B0-062F-44BB-B17F-BAC94BE0F457}" type="presOf" srcId="{4A6673A4-3DC2-443A-9E49-4C2996F79FB6}" destId="{9E6648C2-D279-4442-B93C-0A38D44B1C1C}" srcOrd="0" destOrd="0" presId="urn:microsoft.com/office/officeart/2005/8/layout/process5"/>
    <dgm:cxn modelId="{37093A4D-12AD-4461-8B59-F03069514C61}" srcId="{A12D8DBF-4337-4013-B0A3-ACB36500EFD4}" destId="{4A6673A4-3DC2-443A-9E49-4C2996F79FB6}" srcOrd="2" destOrd="0" parTransId="{7571641A-F352-4B28-870E-2F5766CB0FA2}" sibTransId="{024FFD0C-828D-4B49-B572-0FB9816F0BD3}"/>
    <dgm:cxn modelId="{C6B40C3B-450E-46B5-BE88-49571441B95B}" type="presOf" srcId="{CD1424C1-A6C6-4C2A-B083-29F7FAD75DB7}" destId="{25BC84D7-4D62-4B1C-90CC-8952DD41E059}" srcOrd="0" destOrd="0" presId="urn:microsoft.com/office/officeart/2005/8/layout/process5"/>
    <dgm:cxn modelId="{ACAA127D-5A8E-4C9B-ABF4-032A514342D8}" type="presOf" srcId="{EC745A3D-C015-4A47-B4D3-903D0DDF9E8B}" destId="{67646D47-9156-4818-8C9A-8B8509133B81}" srcOrd="0" destOrd="0" presId="urn:microsoft.com/office/officeart/2005/8/layout/process5"/>
    <dgm:cxn modelId="{4F1B467B-01D8-4B8B-AF41-B47BCB394DFE}" type="presParOf" srcId="{8A5B1741-9EFF-4F1B-91D9-241370E22525}" destId="{009EAB9C-DE1E-4F4D-B957-5B2A04930064}" srcOrd="0" destOrd="0" presId="urn:microsoft.com/office/officeart/2005/8/layout/process5"/>
    <dgm:cxn modelId="{BBE1B22A-6DA1-4290-8014-FD128141552B}" type="presParOf" srcId="{8A5B1741-9EFF-4F1B-91D9-241370E22525}" destId="{67646D47-9156-4818-8C9A-8B8509133B81}" srcOrd="1" destOrd="0" presId="urn:microsoft.com/office/officeart/2005/8/layout/process5"/>
    <dgm:cxn modelId="{B46FD120-B2F2-4658-A320-66C52C57DC2B}" type="presParOf" srcId="{67646D47-9156-4818-8C9A-8B8509133B81}" destId="{DF49CFCC-1118-465B-BEF0-79300D0A49A6}" srcOrd="0" destOrd="0" presId="urn:microsoft.com/office/officeart/2005/8/layout/process5"/>
    <dgm:cxn modelId="{CE4AE444-EF7C-4525-B506-3F9FFEC591CA}" type="presParOf" srcId="{8A5B1741-9EFF-4F1B-91D9-241370E22525}" destId="{25BC84D7-4D62-4B1C-90CC-8952DD41E059}" srcOrd="2" destOrd="0" presId="urn:microsoft.com/office/officeart/2005/8/layout/process5"/>
    <dgm:cxn modelId="{5053D450-4449-4D7D-8BD3-6491A18103E7}" type="presParOf" srcId="{8A5B1741-9EFF-4F1B-91D9-241370E22525}" destId="{00E66DD7-EEB7-482E-9CD3-4FC345D8E708}" srcOrd="3" destOrd="0" presId="urn:microsoft.com/office/officeart/2005/8/layout/process5"/>
    <dgm:cxn modelId="{A4DF31B6-4D58-4062-8CA8-70497A5D370C}" type="presParOf" srcId="{00E66DD7-EEB7-482E-9CD3-4FC345D8E708}" destId="{5D003242-C708-4810-9817-D5141FD23C70}" srcOrd="0" destOrd="0" presId="urn:microsoft.com/office/officeart/2005/8/layout/process5"/>
    <dgm:cxn modelId="{77FAA2FF-AD0C-4BBF-A453-ACBF52917D3C}" type="presParOf" srcId="{8A5B1741-9EFF-4F1B-91D9-241370E22525}" destId="{9E6648C2-D279-4442-B93C-0A38D44B1C1C}" srcOrd="4" destOrd="0" presId="urn:microsoft.com/office/officeart/2005/8/layout/process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2D8DBF-4337-4013-B0A3-ACB36500EFD4}" type="doc">
      <dgm:prSet loTypeId="urn:microsoft.com/office/officeart/2005/8/layout/process5" loCatId="process" qsTypeId="urn:microsoft.com/office/officeart/2005/8/quickstyle/simple5" qsCatId="simple" csTypeId="urn:microsoft.com/office/officeart/2005/8/colors/accent3_5" csCatId="accent3" phldr="1"/>
      <dgm:spPr/>
      <dgm:t>
        <a:bodyPr/>
        <a:lstStyle/>
        <a:p>
          <a:endParaRPr kumimoji="1" lang="ja-JP" altLang="en-US"/>
        </a:p>
      </dgm:t>
    </dgm:pt>
    <dgm:pt modelId="{834DE351-0449-4BAE-AA29-C591D3C108B5}">
      <dgm:prSet phldrT="[テキスト]" custT="1"/>
      <dgm:spPr/>
      <dgm:t>
        <a:bodyPr/>
        <a:lstStyle/>
        <a:p>
          <a:r>
            <a:rPr kumimoji="1" lang="en-US" altLang="ja-JP" sz="1400" dirty="0" smtClean="0">
              <a:solidFill>
                <a:schemeClr val="tx1"/>
              </a:solidFill>
            </a:rPr>
            <a:t>Past 30 days IR data</a:t>
          </a:r>
          <a:endParaRPr kumimoji="1" lang="ja-JP" altLang="en-US" sz="1400" dirty="0">
            <a:solidFill>
              <a:schemeClr val="tx1"/>
            </a:solidFill>
          </a:endParaRPr>
        </a:p>
      </dgm:t>
    </dgm:pt>
    <dgm:pt modelId="{8B6E114D-B7E7-4A5D-8BD6-A82FB5999B99}" type="parTrans" cxnId="{1ED44632-CB8E-41D1-A67C-B446701BB972}">
      <dgm:prSet/>
      <dgm:spPr/>
      <dgm:t>
        <a:bodyPr/>
        <a:lstStyle/>
        <a:p>
          <a:endParaRPr kumimoji="1" lang="ja-JP" altLang="en-US" sz="1200">
            <a:solidFill>
              <a:schemeClr val="tx1"/>
            </a:solidFill>
          </a:endParaRPr>
        </a:p>
      </dgm:t>
    </dgm:pt>
    <dgm:pt modelId="{EC745A3D-C015-4A47-B4D3-903D0DDF9E8B}" type="sibTrans" cxnId="{1ED44632-CB8E-41D1-A67C-B446701BB972}">
      <dgm:prSet custT="1"/>
      <dgm:spPr/>
      <dgm:t>
        <a:bodyPr/>
        <a:lstStyle/>
        <a:p>
          <a:endParaRPr kumimoji="1" lang="ja-JP" altLang="en-US" sz="1200">
            <a:solidFill>
              <a:schemeClr val="tx1"/>
            </a:solidFill>
          </a:endParaRPr>
        </a:p>
      </dgm:t>
    </dgm:pt>
    <dgm:pt modelId="{CD1424C1-A6C6-4C2A-B083-29F7FAD75DB7}">
      <dgm:prSet phldrT="[テキスト]" custT="1"/>
      <dgm:spPr/>
      <dgm:t>
        <a:bodyPr/>
        <a:lstStyle/>
        <a:p>
          <a:r>
            <a:rPr kumimoji="1" lang="en-US" altLang="ja-JP" sz="1400" dirty="0" smtClean="0">
              <a:solidFill>
                <a:schemeClr val="tx1"/>
              </a:solidFill>
            </a:rPr>
            <a:t>Production of noise table</a:t>
          </a:r>
          <a:endParaRPr kumimoji="1" lang="ja-JP" altLang="en-US" sz="1400" dirty="0">
            <a:solidFill>
              <a:schemeClr val="tx1"/>
            </a:solidFill>
          </a:endParaRPr>
        </a:p>
      </dgm:t>
    </dgm:pt>
    <dgm:pt modelId="{B77C5863-23F5-4F7C-A137-36BB58186D38}" type="parTrans" cxnId="{2C76B9AB-817C-4360-94C6-28A2995CB348}">
      <dgm:prSet/>
      <dgm:spPr/>
      <dgm:t>
        <a:bodyPr/>
        <a:lstStyle/>
        <a:p>
          <a:endParaRPr kumimoji="1" lang="ja-JP" altLang="en-US" sz="1200">
            <a:solidFill>
              <a:schemeClr val="tx1"/>
            </a:solidFill>
          </a:endParaRPr>
        </a:p>
      </dgm:t>
    </dgm:pt>
    <dgm:pt modelId="{2B7E7C34-DFFD-4915-96E4-53536DBB3C1C}" type="sibTrans" cxnId="{2C76B9AB-817C-4360-94C6-28A2995CB348}">
      <dgm:prSet/>
      <dgm:spPr/>
      <dgm:t>
        <a:bodyPr/>
        <a:lstStyle/>
        <a:p>
          <a:endParaRPr kumimoji="1" lang="ja-JP" altLang="en-US" sz="1200">
            <a:solidFill>
              <a:schemeClr val="tx1"/>
            </a:solidFill>
          </a:endParaRPr>
        </a:p>
      </dgm:t>
    </dgm:pt>
    <dgm:pt modelId="{8A5B1741-9EFF-4F1B-91D9-241370E22525}" type="pres">
      <dgm:prSet presAssocID="{A12D8DBF-4337-4013-B0A3-ACB36500EFD4}" presName="diagram" presStyleCnt="0">
        <dgm:presLayoutVars>
          <dgm:dir val="rev"/>
          <dgm:resizeHandles val="exact"/>
        </dgm:presLayoutVars>
      </dgm:prSet>
      <dgm:spPr/>
      <dgm:t>
        <a:bodyPr/>
        <a:lstStyle/>
        <a:p>
          <a:endParaRPr kumimoji="1" lang="ja-JP" altLang="en-US"/>
        </a:p>
      </dgm:t>
    </dgm:pt>
    <dgm:pt modelId="{009EAB9C-DE1E-4F4D-B957-5B2A04930064}" type="pres">
      <dgm:prSet presAssocID="{834DE351-0449-4BAE-AA29-C591D3C108B5}" presName="node" presStyleLbl="node1" presStyleIdx="0" presStyleCnt="2" custScaleY="122270">
        <dgm:presLayoutVars>
          <dgm:bulletEnabled val="1"/>
        </dgm:presLayoutVars>
      </dgm:prSet>
      <dgm:spPr/>
      <dgm:t>
        <a:bodyPr/>
        <a:lstStyle/>
        <a:p>
          <a:endParaRPr kumimoji="1" lang="ja-JP" altLang="en-US"/>
        </a:p>
      </dgm:t>
    </dgm:pt>
    <dgm:pt modelId="{67646D47-9156-4818-8C9A-8B8509133B81}" type="pres">
      <dgm:prSet presAssocID="{EC745A3D-C015-4A47-B4D3-903D0DDF9E8B}" presName="sibTrans" presStyleLbl="sibTrans2D1" presStyleIdx="0" presStyleCnt="1"/>
      <dgm:spPr/>
      <dgm:t>
        <a:bodyPr/>
        <a:lstStyle/>
        <a:p>
          <a:endParaRPr kumimoji="1" lang="ja-JP" altLang="en-US"/>
        </a:p>
      </dgm:t>
    </dgm:pt>
    <dgm:pt modelId="{DF49CFCC-1118-465B-BEF0-79300D0A49A6}" type="pres">
      <dgm:prSet presAssocID="{EC745A3D-C015-4A47-B4D3-903D0DDF9E8B}" presName="connectorText" presStyleLbl="sibTrans2D1" presStyleIdx="0" presStyleCnt="1"/>
      <dgm:spPr/>
      <dgm:t>
        <a:bodyPr/>
        <a:lstStyle/>
        <a:p>
          <a:endParaRPr kumimoji="1" lang="ja-JP" altLang="en-US"/>
        </a:p>
      </dgm:t>
    </dgm:pt>
    <dgm:pt modelId="{25BC84D7-4D62-4B1C-90CC-8952DD41E059}" type="pres">
      <dgm:prSet presAssocID="{CD1424C1-A6C6-4C2A-B083-29F7FAD75DB7}" presName="node" presStyleLbl="node1" presStyleIdx="1" presStyleCnt="2" custScaleY="122270" custLinFactNeighborX="13331">
        <dgm:presLayoutVars>
          <dgm:bulletEnabled val="1"/>
        </dgm:presLayoutVars>
      </dgm:prSet>
      <dgm:spPr/>
      <dgm:t>
        <a:bodyPr/>
        <a:lstStyle/>
        <a:p>
          <a:endParaRPr kumimoji="1" lang="ja-JP" altLang="en-US"/>
        </a:p>
      </dgm:t>
    </dgm:pt>
  </dgm:ptLst>
  <dgm:cxnLst>
    <dgm:cxn modelId="{2C76B9AB-817C-4360-94C6-28A2995CB348}" srcId="{A12D8DBF-4337-4013-B0A3-ACB36500EFD4}" destId="{CD1424C1-A6C6-4C2A-B083-29F7FAD75DB7}" srcOrd="1" destOrd="0" parTransId="{B77C5863-23F5-4F7C-A137-36BB58186D38}" sibTransId="{2B7E7C34-DFFD-4915-96E4-53536DBB3C1C}"/>
    <dgm:cxn modelId="{1ED44632-CB8E-41D1-A67C-B446701BB972}" srcId="{A12D8DBF-4337-4013-B0A3-ACB36500EFD4}" destId="{834DE351-0449-4BAE-AA29-C591D3C108B5}" srcOrd="0" destOrd="0" parTransId="{8B6E114D-B7E7-4A5D-8BD6-A82FB5999B99}" sibTransId="{EC745A3D-C015-4A47-B4D3-903D0DDF9E8B}"/>
    <dgm:cxn modelId="{6B01C30E-A25D-42D5-9331-7A495516F82B}" type="presOf" srcId="{834DE351-0449-4BAE-AA29-C591D3C108B5}" destId="{009EAB9C-DE1E-4F4D-B957-5B2A04930064}" srcOrd="0" destOrd="0" presId="urn:microsoft.com/office/officeart/2005/8/layout/process5"/>
    <dgm:cxn modelId="{A4C9ABA3-EE42-4774-87B8-36C3FD9D1140}" type="presOf" srcId="{EC745A3D-C015-4A47-B4D3-903D0DDF9E8B}" destId="{DF49CFCC-1118-465B-BEF0-79300D0A49A6}" srcOrd="1" destOrd="0" presId="urn:microsoft.com/office/officeart/2005/8/layout/process5"/>
    <dgm:cxn modelId="{7505404D-AEE3-4D31-85A5-C68A9C2B7B9E}" type="presOf" srcId="{A12D8DBF-4337-4013-B0A3-ACB36500EFD4}" destId="{8A5B1741-9EFF-4F1B-91D9-241370E22525}" srcOrd="0" destOrd="0" presId="urn:microsoft.com/office/officeart/2005/8/layout/process5"/>
    <dgm:cxn modelId="{EDB971EE-5B09-4C91-A8DD-B1FC560F26F4}" type="presOf" srcId="{CD1424C1-A6C6-4C2A-B083-29F7FAD75DB7}" destId="{25BC84D7-4D62-4B1C-90CC-8952DD41E059}" srcOrd="0" destOrd="0" presId="urn:microsoft.com/office/officeart/2005/8/layout/process5"/>
    <dgm:cxn modelId="{CAEA099C-735F-4B34-AAAC-FF97CB251A81}" type="presOf" srcId="{EC745A3D-C015-4A47-B4D3-903D0DDF9E8B}" destId="{67646D47-9156-4818-8C9A-8B8509133B81}" srcOrd="0" destOrd="0" presId="urn:microsoft.com/office/officeart/2005/8/layout/process5"/>
    <dgm:cxn modelId="{42B7E5D6-DA76-408E-9F7D-1EBEFE1F2A0B}" type="presParOf" srcId="{8A5B1741-9EFF-4F1B-91D9-241370E22525}" destId="{009EAB9C-DE1E-4F4D-B957-5B2A04930064}" srcOrd="0" destOrd="0" presId="urn:microsoft.com/office/officeart/2005/8/layout/process5"/>
    <dgm:cxn modelId="{3FB41A1B-1470-4AAF-AD77-73A0AEA4FCD4}" type="presParOf" srcId="{8A5B1741-9EFF-4F1B-91D9-241370E22525}" destId="{67646D47-9156-4818-8C9A-8B8509133B81}" srcOrd="1" destOrd="0" presId="urn:microsoft.com/office/officeart/2005/8/layout/process5"/>
    <dgm:cxn modelId="{5BDB11A6-FEC5-45D6-9BFF-8BD4A69F591D}" type="presParOf" srcId="{67646D47-9156-4818-8C9A-8B8509133B81}" destId="{DF49CFCC-1118-465B-BEF0-79300D0A49A6}" srcOrd="0" destOrd="0" presId="urn:microsoft.com/office/officeart/2005/8/layout/process5"/>
    <dgm:cxn modelId="{ACF0A957-1553-4C07-B356-0D5775C706D2}" type="presParOf" srcId="{8A5B1741-9EFF-4F1B-91D9-241370E22525}" destId="{25BC84D7-4D62-4B1C-90CC-8952DD41E059}" srcOrd="2" destOrd="0" presId="urn:microsoft.com/office/officeart/2005/8/layout/process5"/>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7A8CA-A697-4EB2-BCD8-FD137D08882A}">
      <dsp:nvSpPr>
        <dsp:cNvPr id="0" name=""/>
        <dsp:cNvSpPr/>
      </dsp:nvSpPr>
      <dsp:spPr>
        <a:xfrm>
          <a:off x="2339873" y="171"/>
          <a:ext cx="892416" cy="892416"/>
        </a:xfrm>
        <a:prstGeom prst="ellipse">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kumimoji="1" lang="en-US" altLang="ja-JP" sz="1100" b="0" kern="1200" dirty="0" smtClean="0">
              <a:solidFill>
                <a:schemeClr val="tx1">
                  <a:lumMod val="95000"/>
                  <a:lumOff val="5000"/>
                </a:schemeClr>
              </a:solidFill>
            </a:rPr>
            <a:t>Decoding</a:t>
          </a:r>
          <a:endParaRPr kumimoji="1" lang="ja-JP" altLang="en-US" sz="1100" b="0" kern="1200" dirty="0">
            <a:solidFill>
              <a:schemeClr val="tx1">
                <a:lumMod val="95000"/>
                <a:lumOff val="5000"/>
              </a:schemeClr>
            </a:solidFill>
          </a:endParaRPr>
        </a:p>
      </dsp:txBody>
      <dsp:txXfrm>
        <a:off x="2470564" y="130862"/>
        <a:ext cx="631034" cy="631034"/>
      </dsp:txXfrm>
    </dsp:sp>
    <dsp:sp modelId="{99F7E9DD-C6AE-49A7-A09E-91676FCFCA39}">
      <dsp:nvSpPr>
        <dsp:cNvPr id="0" name=""/>
        <dsp:cNvSpPr/>
      </dsp:nvSpPr>
      <dsp:spPr>
        <a:xfrm rot="1800000">
          <a:off x="3241828" y="627323"/>
          <a:ext cx="236991" cy="301190"/>
        </a:xfrm>
        <a:prstGeom prst="rightArrow">
          <a:avLst>
            <a:gd name="adj1" fmla="val 60000"/>
            <a:gd name="adj2" fmla="val 50000"/>
          </a:avLst>
        </a:prstGeom>
        <a:solidFill>
          <a:schemeClr val="accent3">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a:off x="3246591" y="669787"/>
        <a:ext cx="165894" cy="180714"/>
      </dsp:txXfrm>
    </dsp:sp>
    <dsp:sp modelId="{F6835FB4-2A4D-440D-89CD-A0A794B7438D}">
      <dsp:nvSpPr>
        <dsp:cNvPr id="0" name=""/>
        <dsp:cNvSpPr/>
      </dsp:nvSpPr>
      <dsp:spPr>
        <a:xfrm>
          <a:off x="3499975" y="669956"/>
          <a:ext cx="892416" cy="892416"/>
        </a:xfrm>
        <a:prstGeom prst="ellipse">
          <a:avLst/>
        </a:prstGeom>
        <a:gradFill rotWithShape="0">
          <a:gsLst>
            <a:gs pos="0">
              <a:schemeClr val="accent3">
                <a:alpha val="90000"/>
                <a:hueOff val="0"/>
                <a:satOff val="0"/>
                <a:lumOff val="0"/>
                <a:alphaOff val="-8000"/>
                <a:shade val="51000"/>
                <a:satMod val="130000"/>
              </a:schemeClr>
            </a:gs>
            <a:gs pos="80000">
              <a:schemeClr val="accent3">
                <a:alpha val="90000"/>
                <a:hueOff val="0"/>
                <a:satOff val="0"/>
                <a:lumOff val="0"/>
                <a:alphaOff val="-8000"/>
                <a:shade val="93000"/>
                <a:satMod val="130000"/>
              </a:schemeClr>
            </a:gs>
            <a:gs pos="100000">
              <a:schemeClr val="accent3">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kumimoji="1" lang="en-US" altLang="ja-JP" sz="900" kern="1200" dirty="0" smtClean="0">
              <a:solidFill>
                <a:schemeClr val="tx1">
                  <a:lumMod val="95000"/>
                  <a:lumOff val="5000"/>
                </a:schemeClr>
              </a:solidFill>
            </a:rPr>
            <a:t>Rainfall Retrieval </a:t>
          </a:r>
        </a:p>
        <a:p>
          <a:pPr lvl="0" algn="ctr" defTabSz="400050">
            <a:lnSpc>
              <a:spcPct val="90000"/>
            </a:lnSpc>
            <a:spcBef>
              <a:spcPct val="0"/>
            </a:spcBef>
            <a:spcAft>
              <a:spcPct val="35000"/>
            </a:spcAft>
          </a:pPr>
          <a:r>
            <a:rPr kumimoji="1" lang="en-US" altLang="ja-JP" sz="900" kern="1200" dirty="0" smtClean="0">
              <a:solidFill>
                <a:schemeClr val="tx1">
                  <a:lumMod val="95000"/>
                  <a:lumOff val="5000"/>
                </a:schemeClr>
              </a:solidFill>
            </a:rPr>
            <a:t> each MWR</a:t>
          </a:r>
        </a:p>
      </dsp:txBody>
      <dsp:txXfrm>
        <a:off x="3630666" y="800647"/>
        <a:ext cx="631034" cy="631034"/>
      </dsp:txXfrm>
    </dsp:sp>
    <dsp:sp modelId="{FFA973A6-8A63-41B1-947A-7E9ED6D99A54}">
      <dsp:nvSpPr>
        <dsp:cNvPr id="0" name=""/>
        <dsp:cNvSpPr/>
      </dsp:nvSpPr>
      <dsp:spPr>
        <a:xfrm rot="5400000">
          <a:off x="3827688" y="1628647"/>
          <a:ext cx="236991" cy="301190"/>
        </a:xfrm>
        <a:prstGeom prst="rightArrow">
          <a:avLst>
            <a:gd name="adj1" fmla="val 60000"/>
            <a:gd name="adj2" fmla="val 50000"/>
          </a:avLst>
        </a:prstGeom>
        <a:solidFill>
          <a:schemeClr val="accent3">
            <a:shade val="90000"/>
            <a:hueOff val="56068"/>
            <a:satOff val="-1201"/>
            <a:lumOff val="6162"/>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a:off x="3863237" y="1653337"/>
        <a:ext cx="165894" cy="180714"/>
      </dsp:txXfrm>
    </dsp:sp>
    <dsp:sp modelId="{BCA1AF7A-F1B6-46F7-985B-F39D17614E04}">
      <dsp:nvSpPr>
        <dsp:cNvPr id="0" name=""/>
        <dsp:cNvSpPr/>
      </dsp:nvSpPr>
      <dsp:spPr>
        <a:xfrm>
          <a:off x="3499975" y="2009526"/>
          <a:ext cx="892416" cy="892416"/>
        </a:xfrm>
        <a:prstGeom prst="ellipse">
          <a:avLst/>
        </a:prstGeom>
        <a:gradFill rotWithShape="0">
          <a:gsLst>
            <a:gs pos="0">
              <a:schemeClr val="accent3">
                <a:alpha val="90000"/>
                <a:hueOff val="0"/>
                <a:satOff val="0"/>
                <a:lumOff val="0"/>
                <a:alphaOff val="-16000"/>
                <a:shade val="51000"/>
                <a:satMod val="130000"/>
              </a:schemeClr>
            </a:gs>
            <a:gs pos="80000">
              <a:schemeClr val="accent3">
                <a:alpha val="90000"/>
                <a:hueOff val="0"/>
                <a:satOff val="0"/>
                <a:lumOff val="0"/>
                <a:alphaOff val="-16000"/>
                <a:shade val="93000"/>
                <a:satMod val="130000"/>
              </a:schemeClr>
            </a:gs>
            <a:gs pos="100000">
              <a:schemeClr val="accent3">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kumimoji="1" lang="en-US" altLang="ja-JP" sz="900" kern="1200" dirty="0" smtClean="0">
              <a:solidFill>
                <a:schemeClr val="tx1">
                  <a:lumMod val="95000"/>
                  <a:lumOff val="5000"/>
                </a:schemeClr>
              </a:solidFill>
            </a:rPr>
            <a:t>Gridded/</a:t>
          </a:r>
        </a:p>
        <a:p>
          <a:pPr lvl="0" algn="ctr" defTabSz="400050">
            <a:lnSpc>
              <a:spcPct val="90000"/>
            </a:lnSpc>
            <a:spcBef>
              <a:spcPct val="0"/>
            </a:spcBef>
            <a:spcAft>
              <a:spcPct val="35000"/>
            </a:spcAft>
          </a:pPr>
          <a:r>
            <a:rPr kumimoji="1" lang="en-US" altLang="ja-JP" sz="900" kern="1200" dirty="0" smtClean="0">
              <a:solidFill>
                <a:schemeClr val="tx1">
                  <a:lumMod val="95000"/>
                  <a:lumOff val="5000"/>
                </a:schemeClr>
              </a:solidFill>
            </a:rPr>
            <a:t>Merged MWR retrieval</a:t>
          </a:r>
        </a:p>
      </dsp:txBody>
      <dsp:txXfrm>
        <a:off x="3630666" y="2140217"/>
        <a:ext cx="631034" cy="631034"/>
      </dsp:txXfrm>
    </dsp:sp>
    <dsp:sp modelId="{091E144E-ABC5-4CB0-AE28-49A673F38939}">
      <dsp:nvSpPr>
        <dsp:cNvPr id="0" name=""/>
        <dsp:cNvSpPr/>
      </dsp:nvSpPr>
      <dsp:spPr>
        <a:xfrm rot="9000000">
          <a:off x="3253445" y="2636678"/>
          <a:ext cx="236991" cy="301190"/>
        </a:xfrm>
        <a:prstGeom prst="rightArrow">
          <a:avLst>
            <a:gd name="adj1" fmla="val 60000"/>
            <a:gd name="adj2" fmla="val 50000"/>
          </a:avLst>
        </a:prstGeom>
        <a:solidFill>
          <a:schemeClr val="accent3">
            <a:shade val="90000"/>
            <a:hueOff val="112136"/>
            <a:satOff val="-2403"/>
            <a:lumOff val="12325"/>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rot="10800000">
        <a:off x="3319779" y="2679142"/>
        <a:ext cx="165894" cy="180714"/>
      </dsp:txXfrm>
    </dsp:sp>
    <dsp:sp modelId="{A87D299C-5A13-4CAF-B5BB-BD566282455E}">
      <dsp:nvSpPr>
        <dsp:cNvPr id="0" name=""/>
        <dsp:cNvSpPr/>
      </dsp:nvSpPr>
      <dsp:spPr>
        <a:xfrm>
          <a:off x="2339873" y="2679311"/>
          <a:ext cx="892416" cy="892416"/>
        </a:xfrm>
        <a:prstGeom prst="ellipse">
          <a:avLst/>
        </a:prstGeom>
        <a:gradFill rotWithShape="0">
          <a:gsLst>
            <a:gs pos="0">
              <a:schemeClr val="accent3">
                <a:alpha val="90000"/>
                <a:hueOff val="0"/>
                <a:satOff val="0"/>
                <a:lumOff val="0"/>
                <a:alphaOff val="-24000"/>
                <a:shade val="51000"/>
                <a:satMod val="130000"/>
              </a:schemeClr>
            </a:gs>
            <a:gs pos="80000">
              <a:schemeClr val="accent3">
                <a:alpha val="90000"/>
                <a:hueOff val="0"/>
                <a:satOff val="0"/>
                <a:lumOff val="0"/>
                <a:alphaOff val="-24000"/>
                <a:shade val="93000"/>
                <a:satMod val="130000"/>
              </a:schemeClr>
            </a:gs>
            <a:gs pos="100000">
              <a:schemeClr val="accent3">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kumimoji="1" lang="en-US" altLang="ja-JP" sz="900" kern="1200" smtClean="0">
              <a:solidFill>
                <a:schemeClr val="tx1">
                  <a:lumMod val="95000"/>
                  <a:lumOff val="5000"/>
                </a:schemeClr>
              </a:solidFill>
            </a:rPr>
            <a:t>Blended MWR-IR algorithm</a:t>
          </a:r>
          <a:endParaRPr kumimoji="1" lang="en-US" altLang="ja-JP" sz="900" kern="1200" dirty="0" smtClean="0">
            <a:solidFill>
              <a:schemeClr val="tx1">
                <a:lumMod val="95000"/>
                <a:lumOff val="5000"/>
              </a:schemeClr>
            </a:solidFill>
          </a:endParaRPr>
        </a:p>
      </dsp:txBody>
      <dsp:txXfrm>
        <a:off x="2470564" y="2810002"/>
        <a:ext cx="631034" cy="631034"/>
      </dsp:txXfrm>
    </dsp:sp>
    <dsp:sp modelId="{613955C6-6EF5-498F-9BE8-F3C50F297567}">
      <dsp:nvSpPr>
        <dsp:cNvPr id="0" name=""/>
        <dsp:cNvSpPr/>
      </dsp:nvSpPr>
      <dsp:spPr>
        <a:xfrm rot="12600000">
          <a:off x="2093344" y="2643385"/>
          <a:ext cx="236991" cy="301190"/>
        </a:xfrm>
        <a:prstGeom prst="rightArrow">
          <a:avLst>
            <a:gd name="adj1" fmla="val 60000"/>
            <a:gd name="adj2" fmla="val 50000"/>
          </a:avLst>
        </a:prstGeom>
        <a:solidFill>
          <a:schemeClr val="accent3">
            <a:shade val="90000"/>
            <a:hueOff val="168204"/>
            <a:satOff val="-3604"/>
            <a:lumOff val="1848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rot="10800000">
        <a:off x="2159678" y="2721397"/>
        <a:ext cx="165894" cy="180714"/>
      </dsp:txXfrm>
    </dsp:sp>
    <dsp:sp modelId="{73CB305A-BEE2-431B-90B0-08B7E477015A}">
      <dsp:nvSpPr>
        <dsp:cNvPr id="0" name=""/>
        <dsp:cNvSpPr/>
      </dsp:nvSpPr>
      <dsp:spPr>
        <a:xfrm>
          <a:off x="1179771" y="2009526"/>
          <a:ext cx="892416" cy="892416"/>
        </a:xfrm>
        <a:prstGeom prst="ellipse">
          <a:avLst/>
        </a:prstGeom>
        <a:gradFill rotWithShape="0">
          <a:gsLst>
            <a:gs pos="0">
              <a:schemeClr val="accent3">
                <a:alpha val="90000"/>
                <a:hueOff val="0"/>
                <a:satOff val="0"/>
                <a:lumOff val="0"/>
                <a:alphaOff val="-32000"/>
                <a:shade val="51000"/>
                <a:satMod val="130000"/>
              </a:schemeClr>
            </a:gs>
            <a:gs pos="80000">
              <a:schemeClr val="accent3">
                <a:alpha val="90000"/>
                <a:hueOff val="0"/>
                <a:satOff val="0"/>
                <a:lumOff val="0"/>
                <a:alphaOff val="-32000"/>
                <a:shade val="93000"/>
                <a:satMod val="130000"/>
              </a:schemeClr>
            </a:gs>
            <a:gs pos="100000">
              <a:schemeClr val="accent3">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kumimoji="1" lang="en-US" altLang="ja-JP" sz="1100" b="1" kern="1200" dirty="0" smtClean="0">
              <a:solidFill>
                <a:schemeClr val="tx1">
                  <a:lumMod val="95000"/>
                  <a:lumOff val="5000"/>
                </a:schemeClr>
              </a:solidFill>
            </a:rPr>
            <a:t>Global rainfall map</a:t>
          </a:r>
        </a:p>
      </dsp:txBody>
      <dsp:txXfrm>
        <a:off x="1310462" y="2140217"/>
        <a:ext cx="631034" cy="631034"/>
      </dsp:txXfrm>
    </dsp:sp>
    <dsp:sp modelId="{69F4BF0D-AB02-4C16-8C0D-276C67F83C5F}">
      <dsp:nvSpPr>
        <dsp:cNvPr id="0" name=""/>
        <dsp:cNvSpPr/>
      </dsp:nvSpPr>
      <dsp:spPr>
        <a:xfrm rot="16200000">
          <a:off x="1507484" y="1642061"/>
          <a:ext cx="236991" cy="301190"/>
        </a:xfrm>
        <a:prstGeom prst="rightArrow">
          <a:avLst>
            <a:gd name="adj1" fmla="val 60000"/>
            <a:gd name="adj2" fmla="val 50000"/>
          </a:avLst>
        </a:prstGeom>
        <a:solidFill>
          <a:schemeClr val="accent3">
            <a:shade val="90000"/>
            <a:hueOff val="224272"/>
            <a:satOff val="-4806"/>
            <a:lumOff val="2465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a:off x="1543033" y="1737848"/>
        <a:ext cx="165894" cy="180714"/>
      </dsp:txXfrm>
    </dsp:sp>
    <dsp:sp modelId="{2752B7DE-DBA1-4877-BCB1-D7502FE1B6E2}">
      <dsp:nvSpPr>
        <dsp:cNvPr id="0" name=""/>
        <dsp:cNvSpPr/>
      </dsp:nvSpPr>
      <dsp:spPr>
        <a:xfrm>
          <a:off x="1179771" y="669956"/>
          <a:ext cx="892416" cy="892416"/>
        </a:xfrm>
        <a:prstGeom prst="ellipse">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kumimoji="1" lang="en-US" altLang="ja-JP" sz="900" b="1" kern="1200" dirty="0" smtClean="0">
              <a:solidFill>
                <a:schemeClr val="tx1">
                  <a:lumMod val="95000"/>
                  <a:lumOff val="5000"/>
                </a:schemeClr>
              </a:solidFill>
            </a:rPr>
            <a:t>MWRs and GEO IRs</a:t>
          </a:r>
          <a:endParaRPr kumimoji="1" lang="ja-JP" altLang="en-US" sz="900" b="1" kern="1200" dirty="0">
            <a:solidFill>
              <a:schemeClr val="tx1">
                <a:lumMod val="95000"/>
                <a:lumOff val="5000"/>
              </a:schemeClr>
            </a:solidFill>
          </a:endParaRPr>
        </a:p>
      </dsp:txBody>
      <dsp:txXfrm>
        <a:off x="1310462" y="800647"/>
        <a:ext cx="631034" cy="631034"/>
      </dsp:txXfrm>
    </dsp:sp>
    <dsp:sp modelId="{42C9E2B3-4762-4A2A-9F01-15F09447BD4D}">
      <dsp:nvSpPr>
        <dsp:cNvPr id="0" name=""/>
        <dsp:cNvSpPr/>
      </dsp:nvSpPr>
      <dsp:spPr>
        <a:xfrm rot="19800000">
          <a:off x="2081726" y="634030"/>
          <a:ext cx="236991" cy="301190"/>
        </a:xfrm>
        <a:prstGeom prst="rightArrow">
          <a:avLst>
            <a:gd name="adj1" fmla="val 60000"/>
            <a:gd name="adj2" fmla="val 50000"/>
          </a:avLst>
        </a:prstGeom>
        <a:solidFill>
          <a:schemeClr val="accent3">
            <a:shade val="90000"/>
            <a:hueOff val="280340"/>
            <a:satOff val="-6007"/>
            <a:lumOff val="30812"/>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kumimoji="1" lang="ja-JP" altLang="en-US" sz="700" kern="1200">
            <a:solidFill>
              <a:schemeClr val="tx1">
                <a:lumMod val="95000"/>
                <a:lumOff val="5000"/>
              </a:schemeClr>
            </a:solidFill>
          </a:endParaRPr>
        </a:p>
      </dsp:txBody>
      <dsp:txXfrm>
        <a:off x="2086489" y="712042"/>
        <a:ext cx="165894" cy="180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FA9BF-F337-4FB7-AE7B-0B50D75FA6C7}">
      <dsp:nvSpPr>
        <dsp:cNvPr id="0" name=""/>
        <dsp:cNvSpPr/>
      </dsp:nvSpPr>
      <dsp:spPr>
        <a:xfrm>
          <a:off x="831136" y="908181"/>
          <a:ext cx="766619" cy="766619"/>
        </a:xfrm>
        <a:prstGeom prst="ellipse">
          <a:avLst/>
        </a:prstGeom>
        <a:gradFill rotWithShape="0">
          <a:gsLst>
            <a:gs pos="0">
              <a:schemeClr val="accent3">
                <a:alpha val="80000"/>
                <a:hueOff val="0"/>
                <a:satOff val="0"/>
                <a:lumOff val="0"/>
                <a:alphaOff val="0"/>
                <a:shade val="51000"/>
                <a:satMod val="130000"/>
              </a:schemeClr>
            </a:gs>
            <a:gs pos="80000">
              <a:schemeClr val="accent3">
                <a:alpha val="80000"/>
                <a:hueOff val="0"/>
                <a:satOff val="0"/>
                <a:lumOff val="0"/>
                <a:alphaOff val="0"/>
                <a:shade val="93000"/>
                <a:satMod val="130000"/>
              </a:schemeClr>
            </a:gs>
            <a:gs pos="100000">
              <a:schemeClr val="accent3">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kumimoji="1" lang="en-US" altLang="ja-JP" sz="1600" kern="1200" dirty="0" smtClean="0">
              <a:solidFill>
                <a:schemeClr val="tx1">
                  <a:lumMod val="95000"/>
                  <a:lumOff val="5000"/>
                </a:schemeClr>
              </a:solidFill>
            </a:rPr>
            <a:t>JAXA</a:t>
          </a:r>
          <a:endParaRPr kumimoji="1" lang="ja-JP" altLang="en-US" sz="1600" kern="1200" dirty="0">
            <a:solidFill>
              <a:schemeClr val="tx1">
                <a:lumMod val="95000"/>
                <a:lumOff val="5000"/>
              </a:schemeClr>
            </a:solidFill>
          </a:endParaRPr>
        </a:p>
      </dsp:txBody>
      <dsp:txXfrm>
        <a:off x="943405" y="1020450"/>
        <a:ext cx="542081" cy="542081"/>
      </dsp:txXfrm>
    </dsp:sp>
    <dsp:sp modelId="{88AD0883-4496-489D-8D05-F27599648991}">
      <dsp:nvSpPr>
        <dsp:cNvPr id="0" name=""/>
        <dsp:cNvSpPr/>
      </dsp:nvSpPr>
      <dsp:spPr>
        <a:xfrm rot="14230998">
          <a:off x="487950" y="556867"/>
          <a:ext cx="646414" cy="218486"/>
        </a:xfrm>
        <a:prstGeom prst="leftArrow">
          <a:avLst>
            <a:gd name="adj1" fmla="val 60000"/>
            <a:gd name="adj2" fmla="val 50000"/>
          </a:avLst>
        </a:prstGeom>
        <a:solidFill>
          <a:schemeClr val="accent3">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3CD671C7-52FC-46F2-9372-E0727560965B}">
      <dsp:nvSpPr>
        <dsp:cNvPr id="0" name=""/>
        <dsp:cNvSpPr/>
      </dsp:nvSpPr>
      <dsp:spPr>
        <a:xfrm>
          <a:off x="271850" y="103169"/>
          <a:ext cx="728288" cy="582630"/>
        </a:xfrm>
        <a:prstGeom prst="roundRect">
          <a:avLst>
            <a:gd name="adj" fmla="val 10000"/>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kumimoji="1" lang="en-US" altLang="ja-JP" sz="1600" kern="1200" dirty="0" smtClean="0">
              <a:solidFill>
                <a:schemeClr val="tx1">
                  <a:lumMod val="95000"/>
                  <a:lumOff val="5000"/>
                </a:schemeClr>
              </a:solidFill>
            </a:rPr>
            <a:t>GEO IR</a:t>
          </a:r>
          <a:endParaRPr kumimoji="1" lang="ja-JP" altLang="en-US" sz="1600" kern="1200" dirty="0">
            <a:solidFill>
              <a:schemeClr val="tx1">
                <a:lumMod val="95000"/>
                <a:lumOff val="5000"/>
              </a:schemeClr>
            </a:solidFill>
          </a:endParaRPr>
        </a:p>
      </dsp:txBody>
      <dsp:txXfrm>
        <a:off x="288915" y="120234"/>
        <a:ext cx="694158" cy="548500"/>
      </dsp:txXfrm>
    </dsp:sp>
    <dsp:sp modelId="{396FE4A8-744D-4DDD-9F0D-B8FE65C7142C}">
      <dsp:nvSpPr>
        <dsp:cNvPr id="0" name=""/>
        <dsp:cNvSpPr/>
      </dsp:nvSpPr>
      <dsp:spPr>
        <a:xfrm rot="18169002">
          <a:off x="1294527" y="556867"/>
          <a:ext cx="646414" cy="218486"/>
        </a:xfrm>
        <a:prstGeom prst="leftArrow">
          <a:avLst>
            <a:gd name="adj1" fmla="val 60000"/>
            <a:gd name="adj2" fmla="val 50000"/>
          </a:avLst>
        </a:prstGeom>
        <a:solidFill>
          <a:schemeClr val="accent3">
            <a:shade val="90000"/>
            <a:hueOff val="280340"/>
            <a:satOff val="-6007"/>
            <a:lumOff val="30812"/>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6DE25E9-491D-4AD0-8754-EFC900675CFA}">
      <dsp:nvSpPr>
        <dsp:cNvPr id="0" name=""/>
        <dsp:cNvSpPr/>
      </dsp:nvSpPr>
      <dsp:spPr>
        <a:xfrm>
          <a:off x="1428753" y="103169"/>
          <a:ext cx="728288" cy="582630"/>
        </a:xfrm>
        <a:prstGeom prst="roundRect">
          <a:avLst>
            <a:gd name="adj" fmla="val 10000"/>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711200">
            <a:lnSpc>
              <a:spcPct val="90000"/>
            </a:lnSpc>
            <a:spcBef>
              <a:spcPct val="0"/>
            </a:spcBef>
            <a:spcAft>
              <a:spcPct val="35000"/>
            </a:spcAft>
          </a:pPr>
          <a:r>
            <a:rPr kumimoji="1" lang="en-US" altLang="ja-JP" sz="1600" kern="1200" dirty="0" smtClean="0">
              <a:solidFill>
                <a:schemeClr val="tx1">
                  <a:lumMod val="95000"/>
                  <a:lumOff val="5000"/>
                </a:schemeClr>
              </a:solidFill>
            </a:rPr>
            <a:t>MWR</a:t>
          </a:r>
          <a:endParaRPr kumimoji="1" lang="ja-JP" altLang="en-US" sz="1600" kern="1200" dirty="0">
            <a:solidFill>
              <a:schemeClr val="tx1">
                <a:lumMod val="95000"/>
                <a:lumOff val="5000"/>
              </a:schemeClr>
            </a:solidFill>
          </a:endParaRPr>
        </a:p>
      </dsp:txBody>
      <dsp:txXfrm>
        <a:off x="1445818" y="120234"/>
        <a:ext cx="694158" cy="548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EAB9C-DE1E-4F4D-B957-5B2A04930064}">
      <dsp:nvSpPr>
        <dsp:cNvPr id="0" name=""/>
        <dsp:cNvSpPr/>
      </dsp:nvSpPr>
      <dsp:spPr>
        <a:xfrm>
          <a:off x="2683048" y="142877"/>
          <a:ext cx="957087" cy="714376"/>
        </a:xfrm>
        <a:prstGeom prst="roundRect">
          <a:avLst>
            <a:gd name="adj" fmla="val 10000"/>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chemeClr val="tx1"/>
              </a:solidFill>
            </a:rPr>
            <a:t>Objective Analysis/</a:t>
          </a:r>
        </a:p>
        <a:p>
          <a:pPr lvl="0" algn="ctr" defTabSz="622300">
            <a:lnSpc>
              <a:spcPct val="90000"/>
            </a:lnSpc>
            <a:spcBef>
              <a:spcPct val="0"/>
            </a:spcBef>
            <a:spcAft>
              <a:spcPct val="35000"/>
            </a:spcAft>
          </a:pPr>
          <a:r>
            <a:rPr kumimoji="1" lang="en-US" altLang="ja-JP" sz="1400" kern="1200" dirty="0" smtClean="0">
              <a:solidFill>
                <a:schemeClr val="tx1"/>
              </a:solidFill>
            </a:rPr>
            <a:t>SST</a:t>
          </a:r>
          <a:endParaRPr kumimoji="1" lang="ja-JP" altLang="en-US" sz="1400" kern="1200" dirty="0">
            <a:solidFill>
              <a:schemeClr val="tx1"/>
            </a:solidFill>
          </a:endParaRPr>
        </a:p>
      </dsp:txBody>
      <dsp:txXfrm>
        <a:off x="2703971" y="163800"/>
        <a:ext cx="915241" cy="672530"/>
      </dsp:txXfrm>
    </dsp:sp>
    <dsp:sp modelId="{67646D47-9156-4818-8C9A-8B8509133B81}">
      <dsp:nvSpPr>
        <dsp:cNvPr id="0" name=""/>
        <dsp:cNvSpPr/>
      </dsp:nvSpPr>
      <dsp:spPr>
        <a:xfrm rot="10800000">
          <a:off x="2438854" y="381387"/>
          <a:ext cx="172563" cy="237357"/>
        </a:xfrm>
        <a:prstGeom prst="rightArrow">
          <a:avLst>
            <a:gd name="adj1" fmla="val 60000"/>
            <a:gd name="adj2" fmla="val 50000"/>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10800000">
        <a:off x="2490623" y="428858"/>
        <a:ext cx="120794" cy="142415"/>
      </dsp:txXfrm>
    </dsp:sp>
    <dsp:sp modelId="{25BC84D7-4D62-4B1C-90CC-8952DD41E059}">
      <dsp:nvSpPr>
        <dsp:cNvPr id="0" name=""/>
        <dsp:cNvSpPr/>
      </dsp:nvSpPr>
      <dsp:spPr>
        <a:xfrm>
          <a:off x="1400368" y="142877"/>
          <a:ext cx="957087" cy="714376"/>
        </a:xfrm>
        <a:prstGeom prst="roundRect">
          <a:avLst>
            <a:gd name="adj" fmla="val 10000"/>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chemeClr val="tx1"/>
              </a:solidFill>
            </a:rPr>
            <a:t>RTM </a:t>
          </a:r>
          <a:r>
            <a:rPr kumimoji="1" lang="en-US" altLang="ja-JP" sz="1200" kern="1200" dirty="0" smtClean="0">
              <a:solidFill>
                <a:schemeClr val="tx1"/>
              </a:solidFill>
            </a:rPr>
            <a:t>calculation</a:t>
          </a:r>
          <a:endParaRPr kumimoji="1" lang="ja-JP" altLang="en-US" sz="1200" kern="1200" dirty="0">
            <a:solidFill>
              <a:schemeClr val="tx1"/>
            </a:solidFill>
          </a:endParaRPr>
        </a:p>
      </dsp:txBody>
      <dsp:txXfrm>
        <a:off x="1421291" y="163800"/>
        <a:ext cx="915241" cy="672530"/>
      </dsp:txXfrm>
    </dsp:sp>
    <dsp:sp modelId="{00E66DD7-EEB7-482E-9CD3-4FC345D8E708}">
      <dsp:nvSpPr>
        <dsp:cNvPr id="0" name=""/>
        <dsp:cNvSpPr/>
      </dsp:nvSpPr>
      <dsp:spPr>
        <a:xfrm rot="10800000">
          <a:off x="1153770" y="381387"/>
          <a:ext cx="174262" cy="237357"/>
        </a:xfrm>
        <a:prstGeom prst="rightArrow">
          <a:avLst>
            <a:gd name="adj1" fmla="val 60000"/>
            <a:gd name="adj2" fmla="val 50000"/>
          </a:avLst>
        </a:prstGeom>
        <a:gradFill rotWithShape="0">
          <a:gsLst>
            <a:gs pos="0">
              <a:schemeClr val="accent3">
                <a:shade val="90000"/>
                <a:hueOff val="280340"/>
                <a:satOff val="-6007"/>
                <a:lumOff val="30812"/>
                <a:alphaOff val="0"/>
                <a:shade val="51000"/>
                <a:satMod val="130000"/>
              </a:schemeClr>
            </a:gs>
            <a:gs pos="80000">
              <a:schemeClr val="accent3">
                <a:shade val="90000"/>
                <a:hueOff val="280340"/>
                <a:satOff val="-6007"/>
                <a:lumOff val="30812"/>
                <a:alphaOff val="0"/>
                <a:shade val="93000"/>
                <a:satMod val="130000"/>
              </a:schemeClr>
            </a:gs>
            <a:gs pos="100000">
              <a:schemeClr val="accent3">
                <a:shade val="90000"/>
                <a:hueOff val="280340"/>
                <a:satOff val="-6007"/>
                <a:lumOff val="3081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kumimoji="1" lang="ja-JP" altLang="en-US" sz="1000" kern="1200">
            <a:solidFill>
              <a:schemeClr val="tx1"/>
            </a:solidFill>
          </a:endParaRPr>
        </a:p>
      </dsp:txBody>
      <dsp:txXfrm rot="10800000">
        <a:off x="1206049" y="428858"/>
        <a:ext cx="121983" cy="142415"/>
      </dsp:txXfrm>
    </dsp:sp>
    <dsp:sp modelId="{9E6648C2-D279-4442-B93C-0A38D44B1C1C}">
      <dsp:nvSpPr>
        <dsp:cNvPr id="0" name=""/>
        <dsp:cNvSpPr/>
      </dsp:nvSpPr>
      <dsp:spPr>
        <a:xfrm>
          <a:off x="114482" y="142877"/>
          <a:ext cx="957087" cy="714376"/>
        </a:xfrm>
        <a:prstGeom prst="roundRect">
          <a:avLst>
            <a:gd name="adj" fmla="val 10000"/>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chemeClr val="tx1"/>
              </a:solidFill>
            </a:rPr>
            <a:t>LUT for MWR</a:t>
          </a:r>
          <a:endParaRPr kumimoji="1" lang="ja-JP" altLang="en-US" sz="1400" kern="1200" dirty="0">
            <a:solidFill>
              <a:schemeClr val="tx1"/>
            </a:solidFill>
          </a:endParaRPr>
        </a:p>
      </dsp:txBody>
      <dsp:txXfrm>
        <a:off x="135405" y="163800"/>
        <a:ext cx="915241" cy="6725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EAB9C-DE1E-4F4D-B957-5B2A04930064}">
      <dsp:nvSpPr>
        <dsp:cNvPr id="0" name=""/>
        <dsp:cNvSpPr/>
      </dsp:nvSpPr>
      <dsp:spPr>
        <a:xfrm>
          <a:off x="1500114" y="285751"/>
          <a:ext cx="1071151" cy="785818"/>
        </a:xfrm>
        <a:prstGeom prst="roundRect">
          <a:avLst>
            <a:gd name="adj" fmla="val 10000"/>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chemeClr val="tx1"/>
              </a:solidFill>
            </a:rPr>
            <a:t>Past 30 days IR data</a:t>
          </a:r>
          <a:endParaRPr kumimoji="1" lang="ja-JP" altLang="en-US" sz="1400" kern="1200" dirty="0">
            <a:solidFill>
              <a:schemeClr val="tx1"/>
            </a:solidFill>
          </a:endParaRPr>
        </a:p>
      </dsp:txBody>
      <dsp:txXfrm>
        <a:off x="1523130" y="308767"/>
        <a:ext cx="1025119" cy="739786"/>
      </dsp:txXfrm>
    </dsp:sp>
    <dsp:sp modelId="{67646D47-9156-4818-8C9A-8B8509133B81}">
      <dsp:nvSpPr>
        <dsp:cNvPr id="0" name=""/>
        <dsp:cNvSpPr/>
      </dsp:nvSpPr>
      <dsp:spPr>
        <a:xfrm rot="10800000">
          <a:off x="1285865" y="545838"/>
          <a:ext cx="151402" cy="265645"/>
        </a:xfrm>
        <a:prstGeom prst="rightArrow">
          <a:avLst>
            <a:gd name="adj1" fmla="val 60000"/>
            <a:gd name="adj2" fmla="val 50000"/>
          </a:avLst>
        </a:prstGeom>
        <a:gradFill rotWithShape="0">
          <a:gsLst>
            <a:gs pos="0">
              <a:schemeClr val="accent3">
                <a:shade val="90000"/>
                <a:hueOff val="0"/>
                <a:satOff val="0"/>
                <a:lumOff val="0"/>
                <a:alphaOff val="0"/>
                <a:shade val="51000"/>
                <a:satMod val="130000"/>
              </a:schemeClr>
            </a:gs>
            <a:gs pos="80000">
              <a:schemeClr val="accent3">
                <a:shade val="90000"/>
                <a:hueOff val="0"/>
                <a:satOff val="0"/>
                <a:lumOff val="0"/>
                <a:alphaOff val="0"/>
                <a:shade val="93000"/>
                <a:satMod val="130000"/>
              </a:schemeClr>
            </a:gs>
            <a:gs pos="100000">
              <a:schemeClr val="accent3">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kumimoji="1" lang="ja-JP" altLang="en-US" sz="1200" kern="1200">
            <a:solidFill>
              <a:schemeClr val="tx1"/>
            </a:solidFill>
          </a:endParaRPr>
        </a:p>
      </dsp:txBody>
      <dsp:txXfrm rot="10800000">
        <a:off x="1331286" y="598967"/>
        <a:ext cx="105981" cy="159387"/>
      </dsp:txXfrm>
    </dsp:sp>
    <dsp:sp modelId="{25BC84D7-4D62-4B1C-90CC-8952DD41E059}">
      <dsp:nvSpPr>
        <dsp:cNvPr id="0" name=""/>
        <dsp:cNvSpPr/>
      </dsp:nvSpPr>
      <dsp:spPr>
        <a:xfrm>
          <a:off x="143297" y="285751"/>
          <a:ext cx="1071151" cy="785818"/>
        </a:xfrm>
        <a:prstGeom prst="roundRect">
          <a:avLst>
            <a:gd name="adj" fmla="val 10000"/>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kumimoji="1" lang="en-US" altLang="ja-JP" sz="1400" kern="1200" dirty="0" smtClean="0">
              <a:solidFill>
                <a:schemeClr val="tx1"/>
              </a:solidFill>
            </a:rPr>
            <a:t>Production of noise table</a:t>
          </a:r>
          <a:endParaRPr kumimoji="1" lang="ja-JP" altLang="en-US" sz="1400" kern="1200" dirty="0">
            <a:solidFill>
              <a:schemeClr val="tx1"/>
            </a:solidFill>
          </a:endParaRPr>
        </a:p>
      </dsp:txBody>
      <dsp:txXfrm>
        <a:off x="166313" y="308767"/>
        <a:ext cx="1025119" cy="73978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DE4080-69EE-447C-BE86-CB1C87FE2267}" type="datetimeFigureOut">
              <a:rPr kumimoji="1" lang="ja-JP" altLang="en-US" smtClean="0"/>
              <a:t>2011/10/18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BB102B7-9E03-40AF-A056-DFA274E959CF}" type="slidenum">
              <a:rPr kumimoji="1" lang="ja-JP" altLang="en-US" smtClean="0"/>
              <a:t>‹#›</a:t>
            </a:fld>
            <a:endParaRPr kumimoji="1" lang="ja-JP" altLang="en-US"/>
          </a:p>
        </p:txBody>
      </p:sp>
    </p:spTree>
    <p:extLst>
      <p:ext uri="{BB962C8B-B14F-4D97-AF65-F5344CB8AC3E}">
        <p14:creationId xmlns:p14="http://schemas.microsoft.com/office/powerpoint/2010/main" val="1185831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BC8DD4-EDA4-4AB2-A41D-AEBADADB7F74}" type="datetimeFigureOut">
              <a:rPr kumimoji="1" lang="ja-JP" altLang="en-US" smtClean="0"/>
              <a:t>2011/10/18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0DDAFF-3B04-4EB9-B149-708D4F892EA8}" type="slidenum">
              <a:rPr kumimoji="1" lang="ja-JP" altLang="en-US" smtClean="0"/>
              <a:t>‹#›</a:t>
            </a:fld>
            <a:endParaRPr kumimoji="1" lang="ja-JP" altLang="en-US"/>
          </a:p>
        </p:txBody>
      </p:sp>
    </p:spTree>
    <p:extLst>
      <p:ext uri="{BB962C8B-B14F-4D97-AF65-F5344CB8AC3E}">
        <p14:creationId xmlns:p14="http://schemas.microsoft.com/office/powerpoint/2010/main" val="4781628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a:defRPr/>
            </a:pPr>
            <a:fld id="{FEB7E2E8-3F1B-4420-9F39-C8C2BBF50155}" type="slidenum">
              <a:rPr lang="ja-JP" altLang="en-US" smtClean="0"/>
              <a:pPr>
                <a:defRPr/>
              </a:pPr>
              <a:t>14</a:t>
            </a:fld>
            <a:endParaRPr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85721" y="8686873"/>
            <a:ext cx="2972280" cy="457127"/>
          </a:xfrm>
          <a:prstGeom prst="rect">
            <a:avLst/>
          </a:prstGeom>
          <a:noFill/>
          <a:ln w="9525">
            <a:noFill/>
            <a:miter lim="800000"/>
            <a:headEnd/>
            <a:tailEnd/>
          </a:ln>
        </p:spPr>
        <p:txBody>
          <a:bodyPr lIns="92290" tIns="46148" rIns="92290" bIns="46148" anchor="b"/>
          <a:lstStyle/>
          <a:p>
            <a:pPr algn="r" defTabSz="923925"/>
            <a:fld id="{F13D61D6-3C2C-4367-AE39-4E20CAE94C5D}" type="slidenum">
              <a:rPr lang="ja-JP" altLang="en-US" sz="1200">
                <a:latin typeface="Times New Roman" pitchFamily="18" charset="0"/>
                <a:cs typeface="Raavi" pitchFamily="2"/>
              </a:rPr>
              <a:pPr algn="r" defTabSz="923925"/>
              <a:t>52</a:t>
            </a:fld>
            <a:endParaRPr lang="en-US" altLang="ja-JP" sz="1200">
              <a:latin typeface="Times New Roman" pitchFamily="18" charset="0"/>
              <a:cs typeface="Raavi" pitchFamily="2"/>
            </a:endParaRPr>
          </a:p>
        </p:txBody>
      </p:sp>
      <p:sp>
        <p:nvSpPr>
          <p:cNvPr id="100355" name="Rectangle 2"/>
          <p:cNvSpPr>
            <a:spLocks noGrp="1" noRot="1" noChangeAspect="1" noChangeArrowheads="1" noTextEdit="1"/>
          </p:cNvSpPr>
          <p:nvPr>
            <p:ph type="sldImg"/>
          </p:nvPr>
        </p:nvSpPr>
        <p:spPr bwMode="auto">
          <a:xfrm>
            <a:off x="1143000" y="684213"/>
            <a:ext cx="4576763" cy="3432175"/>
          </a:xfrm>
          <a:noFill/>
          <a:ln>
            <a:solidFill>
              <a:srgbClr val="000000"/>
            </a:solidFill>
            <a:miter lim="800000"/>
            <a:headEnd/>
            <a:tailEnd/>
          </a:ln>
        </p:spPr>
      </p:sp>
      <p:sp>
        <p:nvSpPr>
          <p:cNvPr id="100356" name="Rectangle 3"/>
          <p:cNvSpPr>
            <a:spLocks noGrp="1" noChangeArrowheads="1"/>
          </p:cNvSpPr>
          <p:nvPr>
            <p:ph type="body" idx="1"/>
          </p:nvPr>
        </p:nvSpPr>
        <p:spPr>
          <a:xfrm>
            <a:off x="915041" y="4344898"/>
            <a:ext cx="5027920" cy="4114142"/>
          </a:xfrm>
          <a:noFill/>
          <a:ln/>
        </p:spPr>
        <p:txBody>
          <a:bodyPr lIns="92290" tIns="46148" rIns="92290" bIns="46148"/>
          <a:lstStyle/>
          <a:p>
            <a:pPr eaLnBrk="1" hangingPunct="1"/>
            <a:endParaRPr lang="en-US" altLang="ja-JP"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4" name="スライド番号プレースホルダ 3"/>
          <p:cNvSpPr>
            <a:spLocks noGrp="1"/>
          </p:cNvSpPr>
          <p:nvPr>
            <p:ph type="sldNum" sz="quarter" idx="5"/>
          </p:nvPr>
        </p:nvSpPr>
        <p:spPr/>
        <p:txBody>
          <a:bodyPr/>
          <a:lstStyle/>
          <a:p>
            <a:pPr>
              <a:defRPr/>
            </a:pPr>
            <a:fld id="{506230C7-F1F2-4D23-9557-806381292E71}" type="slidenum">
              <a:rPr lang="ja-JP" altLang="en-US" smtClean="0"/>
              <a:pPr>
                <a:defRPr/>
              </a:pPr>
              <a:t>55</a:t>
            </a:fld>
            <a:endParaRPr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4" name="スライド番号プレースホルダ 3"/>
          <p:cNvSpPr>
            <a:spLocks noGrp="1"/>
          </p:cNvSpPr>
          <p:nvPr>
            <p:ph type="sldNum" sz="quarter" idx="5"/>
          </p:nvPr>
        </p:nvSpPr>
        <p:spPr/>
        <p:txBody>
          <a:bodyPr/>
          <a:lstStyle/>
          <a:p>
            <a:pPr>
              <a:defRPr/>
            </a:pPr>
            <a:fld id="{506230C7-F1F2-4D23-9557-806381292E71}" type="slidenum">
              <a:rPr lang="ja-JP" altLang="en-US" smtClean="0"/>
              <a:pPr>
                <a:defRPr/>
              </a:pPr>
              <a:t>56</a:t>
            </a:fld>
            <a:endParaRPr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ln/>
        </p:spPr>
        <p:txBody>
          <a:bodyPr/>
          <a:lstStyle/>
          <a:p>
            <a:fld id="{837D9BBE-E11B-490C-9A60-536AC2CEEB87}" type="slidenum">
              <a:rPr lang="en-US" altLang="ja-JP"/>
              <a:pPr/>
              <a:t>16</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smtClean="0"/>
          </a:p>
        </p:txBody>
      </p:sp>
      <p:sp>
        <p:nvSpPr>
          <p:cNvPr id="4" name="スライド番号プレースホルダ 3"/>
          <p:cNvSpPr>
            <a:spLocks noGrp="1"/>
          </p:cNvSpPr>
          <p:nvPr>
            <p:ph type="sldNum" sz="quarter" idx="5"/>
          </p:nvPr>
        </p:nvSpPr>
        <p:spPr/>
        <p:txBody>
          <a:bodyPr/>
          <a:lstStyle/>
          <a:p>
            <a:pPr>
              <a:defRPr/>
            </a:pPr>
            <a:fld id="{BA98EE1E-E581-4692-8671-75A150B42AE7}" type="slidenum">
              <a:rPr lang="ja-JP" altLang="en-US" smtClean="0"/>
              <a:pPr>
                <a:defRPr/>
              </a:pPr>
              <a:t>28</a:t>
            </a:fld>
            <a:endParaRPr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スライド イメージ プレースホルダ 1"/>
          <p:cNvSpPr>
            <a:spLocks noGrp="1" noRot="1" noChangeAspect="1" noTextEdit="1"/>
          </p:cNvSpPr>
          <p:nvPr>
            <p:ph type="sldImg"/>
          </p:nvPr>
        </p:nvSpPr>
        <p:spPr bwMode="auto">
          <a:noFill/>
          <a:ln>
            <a:solidFill>
              <a:srgbClr val="000000"/>
            </a:solidFill>
            <a:miter lim="800000"/>
            <a:headEnd/>
            <a:tailEnd/>
          </a:ln>
        </p:spPr>
      </p:sp>
      <p:sp>
        <p:nvSpPr>
          <p:cNvPr id="40963" name="ノート プレースホルダ 2"/>
          <p:cNvSpPr>
            <a:spLocks noGrp="1"/>
          </p:cNvSpPr>
          <p:nvPr>
            <p:ph type="body" idx="1"/>
          </p:nvPr>
        </p:nvSpPr>
        <p:spPr bwMode="auto">
          <a:noFill/>
        </p:spPr>
        <p:txBody>
          <a:bodyPr wrap="square" numCol="1" anchor="t" anchorCtr="0" compatLnSpc="1">
            <a:prstTxWarp prst="textNoShape">
              <a:avLst/>
            </a:prstTxWarp>
          </a:bodyPr>
          <a:lstStyle/>
          <a:p>
            <a:endParaRPr lang="ja-JP" altLang="en-US" smtClean="0"/>
          </a:p>
        </p:txBody>
      </p:sp>
      <p:sp>
        <p:nvSpPr>
          <p:cNvPr id="4" name="スライド番号プレースホルダ 3"/>
          <p:cNvSpPr>
            <a:spLocks noGrp="1"/>
          </p:cNvSpPr>
          <p:nvPr>
            <p:ph type="sldNum" sz="quarter" idx="5"/>
          </p:nvPr>
        </p:nvSpPr>
        <p:spPr/>
        <p:txBody>
          <a:bodyPr/>
          <a:lstStyle/>
          <a:p>
            <a:pPr>
              <a:defRPr/>
            </a:pPr>
            <a:fld id="{6867FCA9-52CE-409A-A1D6-4D41184F395F}" type="slidenum">
              <a:rPr lang="ja-JP" altLang="en-US" smtClean="0"/>
              <a:pPr>
                <a:defRPr/>
              </a:pPr>
              <a:t>31</a:t>
            </a:fld>
            <a:endParaRPr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eaLnBrk="1" hangingPunct="1"/>
            <a:fld id="{1EB5F5C6-EAF6-46E5-8A6D-0024E6EF3725}" type="slidenum">
              <a:rPr lang="en-US" altLang="ja-JP" smtClean="0"/>
              <a:pPr algn="r" eaLnBrk="1" hangingPunct="1"/>
              <a:t>34</a:t>
            </a:fld>
            <a:endParaRPr lang="en-US" altLang="ja-JP" smtClean="0"/>
          </a:p>
        </p:txBody>
      </p:sp>
      <p:sp>
        <p:nvSpPr>
          <p:cNvPr id="75779" name="Rectangle 2"/>
          <p:cNvSpPr>
            <a:spLocks noGrp="1" noRot="1" noChangeAspect="1" noChangeArrowheads="1" noTextEdit="1"/>
          </p:cNvSpPr>
          <p:nvPr>
            <p:ph type="sldImg"/>
          </p:nvPr>
        </p:nvSpPr>
        <p:spPr>
          <a:solidFill>
            <a:srgbClr val="FFFFFF"/>
          </a:solidFill>
          <a:ln/>
        </p:spPr>
      </p:sp>
      <p:sp>
        <p:nvSpPr>
          <p:cNvPr id="7578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ja-JP" altLang="ja-JP"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5FDEBE2-7EE2-4A3A-B994-025DCF536736}" type="slidenum">
              <a:rPr lang="en-US" altLang="ja-JP"/>
              <a:pPr/>
              <a:t>39</a:t>
            </a:fld>
            <a:endParaRPr lang="en-US" altLang="ja-JP"/>
          </a:p>
        </p:txBody>
      </p:sp>
      <p:sp>
        <p:nvSpPr>
          <p:cNvPr id="41986" name="スライド イメージ プレースホルダ 1"/>
          <p:cNvSpPr>
            <a:spLocks noGrp="1" noRot="1" noChangeAspect="1" noTextEdit="1"/>
          </p:cNvSpPr>
          <p:nvPr>
            <p:ph type="sldImg"/>
          </p:nvPr>
        </p:nvSpPr>
        <p:spPr>
          <a:ln/>
        </p:spPr>
      </p:sp>
      <p:sp>
        <p:nvSpPr>
          <p:cNvPr id="41987" name="ノート プレースホルダ 2"/>
          <p:cNvSpPr>
            <a:spLocks noGrp="1"/>
          </p:cNvSpPr>
          <p:nvPr>
            <p:ph type="body" idx="1"/>
          </p:nvPr>
        </p:nvSpPr>
        <p:spPr/>
        <p:txBody>
          <a:bodyPr/>
          <a:lstStyle/>
          <a:p>
            <a:endParaRPr lang="ja-JP" altLang="ja-JP"/>
          </a:p>
        </p:txBody>
      </p:sp>
      <p:sp>
        <p:nvSpPr>
          <p:cNvPr id="41988" name="スライド番号プレースホルダ 3"/>
          <p:cNvSpPr txBox="1">
            <a:spLocks noGrp="1"/>
          </p:cNvSpPr>
          <p:nvPr/>
        </p:nvSpPr>
        <p:spPr bwMode="auto">
          <a:xfrm>
            <a:off x="3884120" y="8685413"/>
            <a:ext cx="2972280" cy="457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r"/>
            <a:fld id="{BF714FD9-6092-40DC-8056-B16477266885}" type="slidenum">
              <a:rPr lang="en-US" altLang="ja-JP" sz="1200">
                <a:solidFill>
                  <a:srgbClr val="000000"/>
                </a:solidFill>
              </a:rPr>
              <a:pPr algn="r"/>
              <a:t>39</a:t>
            </a:fld>
            <a:endParaRPr lang="en-US" altLang="ja-JP"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スライド イメージ プレースホルダ 1"/>
          <p:cNvSpPr>
            <a:spLocks noGrp="1" noRot="1" noChangeAspect="1" noTextEdit="1"/>
          </p:cNvSpPr>
          <p:nvPr>
            <p:ph type="sldImg"/>
          </p:nvPr>
        </p:nvSpPr>
        <p:spPr>
          <a:xfrm>
            <a:off x="1144588" y="687388"/>
            <a:ext cx="4568825" cy="3425825"/>
          </a:xfrm>
          <a:ln/>
        </p:spPr>
      </p:sp>
      <p:sp>
        <p:nvSpPr>
          <p:cNvPr id="4813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smtClean="0">
              <a:ea typeface="ＭＳ Ｐ明朝" pitchFamily="18" charset="-128"/>
            </a:endParaRPr>
          </a:p>
        </p:txBody>
      </p:sp>
      <p:sp>
        <p:nvSpPr>
          <p:cNvPr id="48132"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7388" eaLnBrk="0" hangingPunct="0">
              <a:defRPr kumimoji="1" sz="2800">
                <a:solidFill>
                  <a:schemeClr val="tx1"/>
                </a:solidFill>
                <a:latin typeface="Calibri" pitchFamily="34" charset="0"/>
                <a:ea typeface="ＭＳ Ｐゴシック" pitchFamily="50" charset="-128"/>
              </a:defRPr>
            </a:lvl1pPr>
            <a:lvl2pPr marL="742950" indent="-285750" defTabSz="687388" eaLnBrk="0" hangingPunct="0">
              <a:defRPr kumimoji="1" sz="2800">
                <a:solidFill>
                  <a:schemeClr val="tx1"/>
                </a:solidFill>
                <a:latin typeface="Calibri" pitchFamily="34" charset="0"/>
                <a:ea typeface="ＭＳ Ｐゴシック" pitchFamily="50" charset="-128"/>
              </a:defRPr>
            </a:lvl2pPr>
            <a:lvl3pPr marL="1143000" indent="-228600" defTabSz="687388" eaLnBrk="0" hangingPunct="0">
              <a:defRPr kumimoji="1" sz="2800">
                <a:solidFill>
                  <a:schemeClr val="tx1"/>
                </a:solidFill>
                <a:latin typeface="Calibri" pitchFamily="34" charset="0"/>
                <a:ea typeface="ＭＳ Ｐゴシック" pitchFamily="50" charset="-128"/>
              </a:defRPr>
            </a:lvl3pPr>
            <a:lvl4pPr marL="1600200" indent="-228600" defTabSz="687388" eaLnBrk="0" hangingPunct="0">
              <a:defRPr kumimoji="1" sz="2800">
                <a:solidFill>
                  <a:schemeClr val="tx1"/>
                </a:solidFill>
                <a:latin typeface="Calibri" pitchFamily="34" charset="0"/>
                <a:ea typeface="ＭＳ Ｐゴシック" pitchFamily="50" charset="-128"/>
              </a:defRPr>
            </a:lvl4pPr>
            <a:lvl5pPr marL="2057400" indent="-228600" defTabSz="687388" eaLnBrk="0" hangingPunct="0">
              <a:defRPr kumimoji="1" sz="2800">
                <a:solidFill>
                  <a:schemeClr val="tx1"/>
                </a:solidFill>
                <a:latin typeface="Calibri" pitchFamily="34" charset="0"/>
                <a:ea typeface="ＭＳ Ｐゴシック" pitchFamily="50" charset="-128"/>
              </a:defRPr>
            </a:lvl5pPr>
            <a:lvl6pPr marL="2514600" indent="-228600" algn="ctr" defTabSz="687388"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defTabSz="687388"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defTabSz="687388"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defTabSz="687388"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fld id="{6EA368E7-0A32-4348-A70D-3259DDB058C7}" type="slidenum">
              <a:rPr lang="ja-JP" altLang="en-US" sz="1000" smtClean="0">
                <a:solidFill>
                  <a:srgbClr val="000000"/>
                </a:solidFill>
                <a:latin typeface="Arial" charset="0"/>
              </a:rPr>
              <a:pPr eaLnBrk="1" hangingPunct="1"/>
              <a:t>43</a:t>
            </a:fld>
            <a:endParaRPr lang="en-US" altLang="ja-JP" sz="1000" smtClean="0">
              <a:solidFill>
                <a:srgbClr val="000000"/>
              </a:solidFill>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TextEdit="1"/>
          </p:cNvSpPr>
          <p:nvPr>
            <p:ph type="sldImg"/>
          </p:nvPr>
        </p:nvSpPr>
        <p:spPr bwMode="auto">
          <a:xfrm>
            <a:off x="1141413" y="684213"/>
            <a:ext cx="4575175" cy="3430587"/>
          </a:xfrm>
          <a:noFill/>
          <a:ln>
            <a:solidFill>
              <a:srgbClr val="000000"/>
            </a:solidFill>
            <a:miter lim="800000"/>
            <a:headEnd/>
            <a:tailEnd/>
          </a:ln>
        </p:spPr>
      </p:sp>
      <p:sp>
        <p:nvSpPr>
          <p:cNvPr id="74755" name="Rectangle 3"/>
          <p:cNvSpPr>
            <a:spLocks noGrp="1"/>
          </p:cNvSpPr>
          <p:nvPr>
            <p:ph type="body" idx="1"/>
          </p:nvPr>
        </p:nvSpPr>
        <p:spPr>
          <a:xfrm>
            <a:off x="686281" y="4343437"/>
            <a:ext cx="5485439" cy="4115603"/>
          </a:xfrm>
          <a:noFill/>
          <a:ln/>
        </p:spPr>
        <p:txBody>
          <a:bodyPr/>
          <a:lstStyle/>
          <a:p>
            <a:endParaRPr lang="ja-JP"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スライド イメージ プレースホルダ 1"/>
          <p:cNvSpPr>
            <a:spLocks noGrp="1" noRot="1" noChangeAspect="1" noTextEdit="1"/>
          </p:cNvSpPr>
          <p:nvPr>
            <p:ph type="sldImg"/>
          </p:nvPr>
        </p:nvSpPr>
        <p:spPr>
          <a:ln/>
        </p:spPr>
      </p:sp>
      <p:sp>
        <p:nvSpPr>
          <p:cNvPr id="37891" name="ノート プレースホルダ 2"/>
          <p:cNvSpPr>
            <a:spLocks noGrp="1"/>
          </p:cNvSpPr>
          <p:nvPr>
            <p:ph type="body" idx="1"/>
          </p:nvPr>
        </p:nvSpPr>
        <p:spPr>
          <a:noFill/>
          <a:ln/>
        </p:spPr>
        <p:txBody>
          <a:bodyPr/>
          <a:lstStyle/>
          <a:p>
            <a:r>
              <a:rPr lang="en-US" altLang="ja-JP" smtClean="0"/>
              <a:t>GNSS</a:t>
            </a:r>
            <a:r>
              <a:rPr lang="ja-JP" altLang="en-US" smtClean="0"/>
              <a:t>補強サービスの構想です。</a:t>
            </a:r>
            <a:endParaRPr lang="en-US" altLang="ja-JP" smtClean="0"/>
          </a:p>
          <a:p>
            <a:r>
              <a:rPr lang="ja-JP" altLang="en-US" smtClean="0"/>
              <a:t>モニタステーションからの信号をセンターにおくり、補強信号を作ります。</a:t>
            </a:r>
            <a:endParaRPr lang="en-US" altLang="ja-JP" smtClean="0"/>
          </a:p>
          <a:p>
            <a:r>
              <a:rPr lang="ja-JP" altLang="en-US" smtClean="0"/>
              <a:t>ＱＺＳは、他の衛星と同じ信号を送出、加え補強信号を送出します。</a:t>
            </a:r>
            <a:endParaRPr lang="en-US" altLang="ja-JP" smtClean="0"/>
          </a:p>
          <a:p>
            <a:r>
              <a:rPr lang="ja-JP" altLang="en-US" smtClean="0"/>
              <a:t>地上では、この補強信号により、センチメートルからｍ級の精度が実現され、</a:t>
            </a:r>
            <a:endParaRPr lang="en-US" altLang="ja-JP" smtClean="0"/>
          </a:p>
          <a:p>
            <a:r>
              <a:rPr lang="ja-JP" altLang="en-US" smtClean="0"/>
              <a:t>色々な分野が利用することになります。</a:t>
            </a:r>
            <a:endParaRPr lang="en-US" altLang="ja-JP" smtClean="0"/>
          </a:p>
          <a:p>
            <a:endParaRPr lang="en-US" altLang="ja-JP" smtClean="0"/>
          </a:p>
          <a:p>
            <a:r>
              <a:rPr lang="en-US" altLang="ja-JP" smtClean="0"/>
              <a:t>It is a design of the GNSS Augmentation service.</a:t>
            </a:r>
          </a:p>
          <a:p>
            <a:r>
              <a:rPr lang="en-US" altLang="ja-JP" smtClean="0"/>
              <a:t>To send the signal from a monitor station to a center fielder</a:t>
            </a:r>
          </a:p>
          <a:p>
            <a:r>
              <a:rPr lang="en-US" altLang="ja-JP" smtClean="0"/>
              <a:t> and make a  Augmentation signal.</a:t>
            </a:r>
          </a:p>
          <a:p>
            <a:r>
              <a:rPr lang="en-US" altLang="ja-JP" smtClean="0"/>
              <a:t>QZS sends out a signal same as other satellites and add it and send out</a:t>
            </a:r>
          </a:p>
          <a:p>
            <a:r>
              <a:rPr lang="en-US" altLang="ja-JP" smtClean="0"/>
              <a:t> a augmentation signal.</a:t>
            </a:r>
          </a:p>
          <a:p>
            <a:endParaRPr lang="en-US" altLang="ja-JP" smtClean="0"/>
          </a:p>
          <a:p>
            <a:r>
              <a:rPr lang="en-US" altLang="ja-JP" smtClean="0"/>
              <a:t>On the ground,  precision is from centimeter grade to m grade by this </a:t>
            </a:r>
          </a:p>
          <a:p>
            <a:r>
              <a:rPr lang="en-US" altLang="ja-JP" smtClean="0"/>
              <a:t>Augmentation signal.</a:t>
            </a:r>
          </a:p>
          <a:p>
            <a:endParaRPr lang="en-US" altLang="ja-JP" smtClean="0"/>
          </a:p>
          <a:p>
            <a:r>
              <a:rPr lang="en-US" altLang="ja-JP" smtClean="0"/>
              <a:t>Various fields will use the result.</a:t>
            </a:r>
            <a:endParaRPr lang="ja-JP" altLang="en-US" smtClean="0"/>
          </a:p>
        </p:txBody>
      </p:sp>
      <p:sp>
        <p:nvSpPr>
          <p:cNvPr id="37892" name="スライド番号プレースホルダ 3"/>
          <p:cNvSpPr txBox="1">
            <a:spLocks noGrp="1"/>
          </p:cNvSpPr>
          <p:nvPr/>
        </p:nvSpPr>
        <p:spPr bwMode="auto">
          <a:xfrm>
            <a:off x="3887225" y="8683489"/>
            <a:ext cx="2970776" cy="460511"/>
          </a:xfrm>
          <a:prstGeom prst="rect">
            <a:avLst/>
          </a:prstGeom>
          <a:noFill/>
          <a:ln w="9525">
            <a:noFill/>
            <a:miter lim="800000"/>
            <a:headEnd/>
            <a:tailEnd/>
          </a:ln>
        </p:spPr>
        <p:txBody>
          <a:bodyPr wrap="none" lIns="91811" tIns="45906" rIns="91811" bIns="45906" anchor="b"/>
          <a:lstStyle/>
          <a:p>
            <a:pPr algn="r" defTabSz="917461"/>
            <a:fld id="{8F3FA793-F5F4-42C3-8832-2E68DED88026}" type="slidenum">
              <a:rPr lang="en-US" altLang="ja-JP" sz="1200">
                <a:latin typeface="Times New Roman" pitchFamily="18" charset="0"/>
              </a:rPr>
              <a:pPr algn="r" defTabSz="917461"/>
              <a:t>51</a:t>
            </a:fld>
            <a:endParaRPr lang="en-US" altLang="ja-JP" sz="1200" dirty="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3729583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2371578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857448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p>
            <a:r>
              <a:rPr lang="ja-JP" altLang="en-US" smtClean="0"/>
              <a:t>マスター タイトルの書式設定</a:t>
            </a:r>
            <a:endParaRPr lang="ja-JP" altLang="en-US"/>
          </a:p>
        </p:txBody>
      </p:sp>
      <p:sp>
        <p:nvSpPr>
          <p:cNvPr id="3" name="表プレースホルダー 2"/>
          <p:cNvSpPr>
            <a:spLocks noGrp="1"/>
          </p:cNvSpPr>
          <p:nvPr>
            <p:ph type="tbl" idx="1"/>
          </p:nvPr>
        </p:nvSpPr>
        <p:spPr>
          <a:xfrm>
            <a:off x="457200" y="1600201"/>
            <a:ext cx="8229600" cy="4525963"/>
          </a:xfrm>
        </p:spPr>
        <p:txBody>
          <a:bodyPr/>
          <a:lstStyle/>
          <a:p>
            <a:pPr lvl="0"/>
            <a:endParaRPr lang="ja-JP"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6"/>
          <p:cNvSpPr>
            <a:spLocks noGrp="1" noChangeArrowheads="1"/>
          </p:cNvSpPr>
          <p:nvPr>
            <p:ph type="sldNum" sz="quarter" idx="12"/>
          </p:nvPr>
        </p:nvSpPr>
        <p:spPr>
          <a:ln/>
        </p:spPr>
        <p:txBody>
          <a:bodyPr/>
          <a:lstStyle>
            <a:lvl1pPr>
              <a:defRPr/>
            </a:lvl1pPr>
          </a:lstStyle>
          <a:p>
            <a:pPr>
              <a:defRPr/>
            </a:pPr>
            <a:fld id="{AF6EBFB9-939F-44BC-9F24-A7B2E0B9933A}" type="slidenum">
              <a:rPr lang="en-US" altLang="ja-JP"/>
              <a:pPr>
                <a:defRPr/>
              </a:pPr>
              <a:t>‹#›</a:t>
            </a:fld>
            <a:endParaRPr lang="en-US" altLang="ja-JP"/>
          </a:p>
        </p:txBody>
      </p:sp>
    </p:spTree>
    <p:extLst>
      <p:ext uri="{BB962C8B-B14F-4D97-AF65-F5344CB8AC3E}">
        <p14:creationId xmlns:p14="http://schemas.microsoft.com/office/powerpoint/2010/main" val="970411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711200" y="0"/>
            <a:ext cx="7723188" cy="692150"/>
          </a:xfrm>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quarter" idx="1"/>
          </p:nvPr>
        </p:nvSpPr>
        <p:spPr>
          <a:xfrm>
            <a:off x="457200" y="1600200"/>
            <a:ext cx="4038600" cy="2185988"/>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quarter" idx="2"/>
          </p:nvPr>
        </p:nvSpPr>
        <p:spPr>
          <a:xfrm>
            <a:off x="4648200" y="1600200"/>
            <a:ext cx="4038600" cy="2185988"/>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コンテンツ プレースホルダ 4"/>
          <p:cNvSpPr>
            <a:spLocks noGrp="1"/>
          </p:cNvSpPr>
          <p:nvPr>
            <p:ph sz="quarter" idx="3"/>
          </p:nvPr>
        </p:nvSpPr>
        <p:spPr>
          <a:xfrm>
            <a:off x="457200" y="3938588"/>
            <a:ext cx="4038600" cy="2187575"/>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6" name="コンテンツ プレースホルダ 5"/>
          <p:cNvSpPr>
            <a:spLocks noGrp="1"/>
          </p:cNvSpPr>
          <p:nvPr>
            <p:ph sz="quarter" idx="4"/>
          </p:nvPr>
        </p:nvSpPr>
        <p:spPr>
          <a:xfrm>
            <a:off x="4648200" y="3938588"/>
            <a:ext cx="4038600" cy="2187575"/>
          </a:xfrm>
          <a:prstGeom prst="rect">
            <a:avLst/>
          </a:prstGeom>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8984615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 1"/>
          <p:cNvSpPr>
            <a:spLocks noGrp="1"/>
          </p:cNvSpPr>
          <p:nvPr>
            <p:ph/>
          </p:nvPr>
        </p:nvSpPr>
        <p:spPr>
          <a:xfrm>
            <a:off x="457200" y="274648"/>
            <a:ext cx="8229600" cy="5851525"/>
          </a:xfrm>
        </p:spPr>
        <p:txBody>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3" name="Rectangle 4"/>
          <p:cNvSpPr>
            <a:spLocks noGrp="1" noChangeArrowheads="1"/>
          </p:cNvSpPr>
          <p:nvPr>
            <p:ph type="dt" sz="half" idx="10"/>
          </p:nvPr>
        </p:nvSpPr>
        <p:spPr/>
        <p:txBody>
          <a:bodyPr/>
          <a:lstStyle>
            <a:lvl1pPr>
              <a:defRPr/>
            </a:lvl1pPr>
          </a:lstStyle>
          <a:p>
            <a:pPr>
              <a:defRPr/>
            </a:pPr>
            <a:endParaRPr lang="en-US" altLang="ja-JP"/>
          </a:p>
        </p:txBody>
      </p:sp>
      <p:sp>
        <p:nvSpPr>
          <p:cNvPr id="4" name="Rectangle 5"/>
          <p:cNvSpPr>
            <a:spLocks noGrp="1" noChangeArrowheads="1"/>
          </p:cNvSpPr>
          <p:nvPr>
            <p:ph type="ftr" sz="quarter" idx="11"/>
          </p:nvPr>
        </p:nvSpPr>
        <p:spPr/>
        <p:txBody>
          <a:bodyPr/>
          <a:lstStyle>
            <a:lvl1pPr algn="l">
              <a:defRPr/>
            </a:lvl1pPr>
          </a:lstStyle>
          <a:p>
            <a:pPr>
              <a:defRPr/>
            </a:pPr>
            <a:endParaRPr lang="en-US" altLang="ja-JP"/>
          </a:p>
        </p:txBody>
      </p:sp>
    </p:spTree>
    <p:extLst>
      <p:ext uri="{BB962C8B-B14F-4D97-AF65-F5344CB8AC3E}">
        <p14:creationId xmlns:p14="http://schemas.microsoft.com/office/powerpoint/2010/main" val="3290464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217710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31739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1806509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457376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18114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1045718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1049032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D852AC5-A51A-47CD-9C49-15310835069B}" type="datetimeFigureOut">
              <a:rPr kumimoji="1" lang="ja-JP" altLang="en-US" smtClean="0"/>
              <a:t>2011/10/18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2198615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852AC5-A51A-47CD-9C49-15310835069B}" type="datetimeFigureOut">
              <a:rPr kumimoji="1" lang="ja-JP" altLang="en-US" smtClean="0"/>
              <a:t>2011/10/18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59004A-ACFB-4C0D-AAF2-E177819067DF}" type="slidenum">
              <a:rPr kumimoji="1" lang="ja-JP" altLang="en-US" smtClean="0"/>
              <a:t>‹#›</a:t>
            </a:fld>
            <a:endParaRPr kumimoji="1" lang="ja-JP" altLang="en-US"/>
          </a:p>
        </p:txBody>
      </p:sp>
    </p:spTree>
    <p:extLst>
      <p:ext uri="{BB962C8B-B14F-4D97-AF65-F5344CB8AC3E}">
        <p14:creationId xmlns:p14="http://schemas.microsoft.com/office/powerpoint/2010/main" val="1744131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wm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27.png"/><Relationship Id="rId12"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34.wmf"/><Relationship Id="rId5" Type="http://schemas.openxmlformats.org/officeDocument/2006/relationships/image" Target="../media/image30.jpeg"/><Relationship Id="rId10" Type="http://schemas.openxmlformats.org/officeDocument/2006/relationships/image" Target="../media/image33.wmf"/><Relationship Id="rId4" Type="http://schemas.openxmlformats.org/officeDocument/2006/relationships/image" Target="../media/image29.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6.png"/><Relationship Id="rId18" Type="http://schemas.openxmlformats.org/officeDocument/2006/relationships/diagramColors" Target="../diagrams/colors3.xml"/><Relationship Id="rId3" Type="http://schemas.openxmlformats.org/officeDocument/2006/relationships/diagramData" Target="../diagrams/data1.xml"/><Relationship Id="rId21" Type="http://schemas.openxmlformats.org/officeDocument/2006/relationships/diagramLayout" Target="../diagrams/layout4.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5"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diagramLayout" Target="../diagrams/layout3.xml"/><Relationship Id="rId20"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microsoft.com/office/2007/relationships/diagramDrawing" Target="../diagrams/drawing4.xml"/><Relationship Id="rId5" Type="http://schemas.openxmlformats.org/officeDocument/2006/relationships/diagramQuickStyle" Target="../diagrams/quickStyle1.xml"/><Relationship Id="rId15" Type="http://schemas.openxmlformats.org/officeDocument/2006/relationships/diagramData" Target="../diagrams/data3.xml"/><Relationship Id="rId23" Type="http://schemas.openxmlformats.org/officeDocument/2006/relationships/diagramColors" Target="../diagrams/colors4.xml"/><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30.jpeg"/><Relationship Id="rId22"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image" Target="../media/image48.emf"/><Relationship Id="rId10" Type="http://schemas.openxmlformats.org/officeDocument/2006/relationships/image" Target="../media/image53.emf"/><Relationship Id="rId4" Type="http://schemas.openxmlformats.org/officeDocument/2006/relationships/image" Target="../media/image47.emf"/><Relationship Id="rId9" Type="http://schemas.openxmlformats.org/officeDocument/2006/relationships/image" Target="../media/image52.emf"/></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7.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59.wmf"/><Relationship Id="rId7" Type="http://schemas.openxmlformats.org/officeDocument/2006/relationships/image" Target="../media/image63.wmf"/><Relationship Id="rId2" Type="http://schemas.openxmlformats.org/officeDocument/2006/relationships/image" Target="../media/image58.wmf"/><Relationship Id="rId1" Type="http://schemas.openxmlformats.org/officeDocument/2006/relationships/slideLayout" Target="../slideLayouts/slideLayout7.xml"/><Relationship Id="rId6" Type="http://schemas.openxmlformats.org/officeDocument/2006/relationships/image" Target="../media/image62.wmf"/><Relationship Id="rId5" Type="http://schemas.openxmlformats.org/officeDocument/2006/relationships/image" Target="../media/image61.wmf"/><Relationship Id="rId10" Type="http://schemas.openxmlformats.org/officeDocument/2006/relationships/image" Target="../media/image65.png"/><Relationship Id="rId4" Type="http://schemas.openxmlformats.org/officeDocument/2006/relationships/image" Target="../media/image60.wmf"/><Relationship Id="rId9" Type="http://schemas.openxmlformats.org/officeDocument/2006/relationships/hyperlink" Target="http://www.jma.go.jp/"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wmf"/><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jpeg"/><Relationship Id="rId11" Type="http://schemas.openxmlformats.org/officeDocument/2006/relationships/image" Target="../media/image75.jpeg"/><Relationship Id="rId5" Type="http://schemas.openxmlformats.org/officeDocument/2006/relationships/image" Target="../media/image69.wmf"/><Relationship Id="rId10" Type="http://schemas.openxmlformats.org/officeDocument/2006/relationships/image" Target="../media/image74.png"/><Relationship Id="rId4" Type="http://schemas.openxmlformats.org/officeDocument/2006/relationships/image" Target="../media/image68.emf"/><Relationship Id="rId9" Type="http://schemas.openxmlformats.org/officeDocument/2006/relationships/image" Target="../media/image73.wmf"/></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252" y="332656"/>
            <a:ext cx="8892480" cy="1470025"/>
          </a:xfrm>
        </p:spPr>
        <p:txBody>
          <a:bodyPr>
            <a:noAutofit/>
          </a:bodyPr>
          <a:lstStyle/>
          <a:p>
            <a:r>
              <a:rPr lang="en-US" altLang="ja-JP" sz="6000" b="1" dirty="0" smtClean="0"/>
              <a:t>Information Technology for Disaster Management</a:t>
            </a:r>
            <a:endParaRPr kumimoji="1" lang="ja-JP" altLang="en-US" sz="6000" dirty="0"/>
          </a:p>
        </p:txBody>
      </p:sp>
      <p:sp>
        <p:nvSpPr>
          <p:cNvPr id="3" name="サブタイトル 2"/>
          <p:cNvSpPr>
            <a:spLocks noGrp="1"/>
          </p:cNvSpPr>
          <p:nvPr>
            <p:ph type="subTitle" idx="1"/>
          </p:nvPr>
        </p:nvSpPr>
        <p:spPr>
          <a:xfrm>
            <a:off x="-7000" y="2492896"/>
            <a:ext cx="9144000" cy="1752600"/>
          </a:xfrm>
        </p:spPr>
        <p:txBody>
          <a:bodyPr>
            <a:normAutofit/>
          </a:bodyPr>
          <a:lstStyle/>
          <a:p>
            <a:r>
              <a:rPr kumimoji="1" lang="en-US" altLang="ja-JP" sz="4800" b="1" dirty="0" smtClean="0">
                <a:solidFill>
                  <a:schemeClr val="tx1"/>
                </a:solidFill>
              </a:rPr>
              <a:t>- From National R &amp; D Policy to Field Practice -</a:t>
            </a:r>
            <a:endParaRPr kumimoji="1" lang="ja-JP" altLang="en-US" sz="4800" b="1" dirty="0">
              <a:solidFill>
                <a:schemeClr val="tx1"/>
              </a:solidFill>
            </a:endParaRPr>
          </a:p>
        </p:txBody>
      </p:sp>
      <p:sp>
        <p:nvSpPr>
          <p:cNvPr id="4" name="サブタイトル 2"/>
          <p:cNvSpPr txBox="1">
            <a:spLocks/>
          </p:cNvSpPr>
          <p:nvPr/>
        </p:nvSpPr>
        <p:spPr>
          <a:xfrm>
            <a:off x="143956" y="4385692"/>
            <a:ext cx="9144000" cy="2472308"/>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kumimoji="1"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kumimoji="1"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kumimoji="1"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kumimoji="1" sz="2000" kern="1200">
                <a:solidFill>
                  <a:schemeClr val="tx1">
                    <a:tint val="75000"/>
                  </a:schemeClr>
                </a:solidFill>
                <a:latin typeface="+mn-lt"/>
                <a:ea typeface="+mn-ea"/>
                <a:cs typeface="+mn-cs"/>
              </a:defRPr>
            </a:lvl9pPr>
          </a:lstStyle>
          <a:p>
            <a:r>
              <a:rPr lang="en-US" altLang="ja-JP" sz="5200" b="1" dirty="0" smtClean="0">
                <a:solidFill>
                  <a:schemeClr val="tx1"/>
                </a:solidFill>
              </a:rPr>
              <a:t>Kenzo Hiroki</a:t>
            </a:r>
          </a:p>
          <a:p>
            <a:r>
              <a:rPr lang="en-US" altLang="ja-JP" sz="3600" b="1" dirty="0" smtClean="0">
                <a:solidFill>
                  <a:schemeClr val="tx1"/>
                </a:solidFill>
              </a:rPr>
              <a:t>Principal, International Centre for Water Hazard and Risk Management (UNESCO – ICHARM)</a:t>
            </a:r>
          </a:p>
          <a:p>
            <a:r>
              <a:rPr lang="en-US" altLang="ja-JP" sz="3600" b="1" dirty="0" smtClean="0">
                <a:solidFill>
                  <a:schemeClr val="tx1"/>
                </a:solidFill>
              </a:rPr>
              <a:t>(Former Director for Infrastructure, Space and Ocean, Science and Technology Bureau, Cabinet Office)</a:t>
            </a:r>
            <a:endParaRPr lang="ja-JP" altLang="en-US" sz="3600" b="1" dirty="0">
              <a:solidFill>
                <a:schemeClr val="tx1"/>
              </a:solidFill>
            </a:endParaRPr>
          </a:p>
        </p:txBody>
      </p:sp>
    </p:spTree>
    <p:extLst>
      <p:ext uri="{BB962C8B-B14F-4D97-AF65-F5344CB8AC3E}">
        <p14:creationId xmlns:p14="http://schemas.microsoft.com/office/powerpoint/2010/main" val="1460701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スライド番号プレースホルダー 5"/>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1F8D6466-7555-41BC-9B01-795ED5552903}" type="slidenum">
              <a:rPr lang="en-US" altLang="ja-JP" sz="1400" smtClean="0"/>
              <a:pPr eaLnBrk="1" hangingPunct="1"/>
              <a:t>10</a:t>
            </a:fld>
            <a:endParaRPr lang="en-US" altLang="ja-JP" sz="1400" smtClean="0"/>
          </a:p>
        </p:txBody>
      </p:sp>
      <p:sp>
        <p:nvSpPr>
          <p:cNvPr id="95235" name="Rectangle 2"/>
          <p:cNvSpPr>
            <a:spLocks noChangeArrowheads="1"/>
          </p:cNvSpPr>
          <p:nvPr/>
        </p:nvSpPr>
        <p:spPr bwMode="auto">
          <a:xfrm>
            <a:off x="0" y="95250"/>
            <a:ext cx="9135288" cy="4810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ja-JP" sz="3200" b="1" dirty="0" smtClean="0">
                <a:solidFill>
                  <a:srgbClr val="FF0000"/>
                </a:solidFill>
              </a:rPr>
              <a:t>CSTP </a:t>
            </a:r>
            <a:r>
              <a:rPr lang="en-US" altLang="ja-JP" sz="3200" b="1" dirty="0">
                <a:solidFill>
                  <a:srgbClr val="FF0000"/>
                </a:solidFill>
              </a:rPr>
              <a:t>Action Plan for Priority Policy </a:t>
            </a:r>
            <a:r>
              <a:rPr lang="en-US" altLang="ja-JP" sz="3200" b="1" dirty="0" smtClean="0">
                <a:solidFill>
                  <a:srgbClr val="FF0000"/>
                </a:solidFill>
              </a:rPr>
              <a:t>Areas</a:t>
            </a:r>
            <a:r>
              <a:rPr lang="ja-JP" altLang="en-US" sz="3200" b="1" dirty="0">
                <a:solidFill>
                  <a:srgbClr val="FF0000"/>
                </a:solidFill>
              </a:rPr>
              <a:t> </a:t>
            </a:r>
            <a:r>
              <a:rPr lang="en-US" altLang="ja-JP" sz="3200" b="1" dirty="0" smtClean="0">
                <a:solidFill>
                  <a:srgbClr val="FF0000"/>
                </a:solidFill>
              </a:rPr>
              <a:t>(2010- )</a:t>
            </a:r>
            <a:endParaRPr lang="en-US" altLang="ja-JP" sz="3200" b="1" dirty="0">
              <a:solidFill>
                <a:srgbClr val="FF0000"/>
              </a:solidFill>
              <a:latin typeface="ＭＳ Ｐゴシック" pitchFamily="50" charset="-128"/>
            </a:endParaRPr>
          </a:p>
        </p:txBody>
      </p:sp>
      <p:sp>
        <p:nvSpPr>
          <p:cNvPr id="95236" name="Rectangle 3"/>
          <p:cNvSpPr>
            <a:spLocks noChangeArrowheads="1"/>
          </p:cNvSpPr>
          <p:nvPr/>
        </p:nvSpPr>
        <p:spPr bwMode="auto">
          <a:xfrm>
            <a:off x="-180528" y="1965469"/>
            <a:ext cx="9505056"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61950" indent="-180975">
              <a:spcBef>
                <a:spcPct val="50000"/>
              </a:spcBef>
              <a:buFont typeface="Wingdings" pitchFamily="2" charset="2"/>
              <a:buNone/>
            </a:pPr>
            <a:endParaRPr lang="en-US" altLang="ja-JP" sz="1400" dirty="0">
              <a:solidFill>
                <a:srgbClr val="FF0000"/>
              </a:solidFill>
            </a:endParaRPr>
          </a:p>
          <a:p>
            <a:pPr marL="361950" indent="-180975">
              <a:buFont typeface="Wingdings" pitchFamily="2" charset="2"/>
              <a:buChar char="ü"/>
            </a:pPr>
            <a:r>
              <a:rPr lang="en-US" altLang="ja-JP" sz="2800" b="1" dirty="0"/>
              <a:t>CSTP to </a:t>
            </a:r>
            <a:r>
              <a:rPr lang="en-US" altLang="ja-JP" sz="2800" b="1" dirty="0" smtClean="0"/>
              <a:t>engage Ministries in discussion on </a:t>
            </a:r>
            <a:r>
              <a:rPr lang="en-US" altLang="ja-JP" sz="2800" b="1" dirty="0"/>
              <a:t>priority areas </a:t>
            </a:r>
          </a:p>
          <a:p>
            <a:pPr marL="361950" indent="-180975">
              <a:buFont typeface="Wingdings" pitchFamily="2" charset="2"/>
              <a:buChar char="ü"/>
            </a:pPr>
            <a:r>
              <a:rPr lang="en-US" altLang="ja-JP" sz="2800" b="1" dirty="0" smtClean="0"/>
              <a:t>CSTP </a:t>
            </a:r>
            <a:r>
              <a:rPr lang="en-US" altLang="ja-JP" sz="2800" b="1" dirty="0"/>
              <a:t>to help creating </a:t>
            </a:r>
            <a:r>
              <a:rPr lang="en-US" altLang="ja-JP" sz="2800" b="1" dirty="0" smtClean="0"/>
              <a:t>budget package proposals by Ministries </a:t>
            </a:r>
            <a:endParaRPr lang="en-US" altLang="ja-JP" sz="2800" b="1" dirty="0"/>
          </a:p>
          <a:p>
            <a:pPr marL="361950" indent="-180975">
              <a:buFont typeface="Wingdings" pitchFamily="2" charset="2"/>
              <a:buChar char="ü"/>
            </a:pPr>
            <a:r>
              <a:rPr lang="en-US" altLang="ja-JP" sz="2800" b="1" dirty="0"/>
              <a:t>CSTP to </a:t>
            </a:r>
            <a:r>
              <a:rPr lang="en-US" altLang="ja-JP" sz="2800" b="1" dirty="0" smtClean="0"/>
              <a:t>call </a:t>
            </a:r>
            <a:r>
              <a:rPr lang="en-US" altLang="ja-JP" sz="2800" b="1" dirty="0"/>
              <a:t>for public </a:t>
            </a:r>
            <a:r>
              <a:rPr lang="en-US" altLang="ja-JP" sz="2800" b="1" dirty="0" smtClean="0"/>
              <a:t>comments</a:t>
            </a:r>
            <a:endParaRPr lang="en-US" altLang="ja-JP" sz="2800" b="1" dirty="0"/>
          </a:p>
          <a:p>
            <a:pPr marL="361950" indent="-180975">
              <a:buFont typeface="Wingdings" pitchFamily="2" charset="2"/>
              <a:buChar char="ü"/>
            </a:pPr>
            <a:r>
              <a:rPr lang="en-US" altLang="ja-JP" sz="2800" b="1" dirty="0" smtClean="0"/>
              <a:t>Finance </a:t>
            </a:r>
            <a:r>
              <a:rPr lang="en-US" altLang="ja-JP" sz="2800" b="1" dirty="0"/>
              <a:t>Ministry to reflect </a:t>
            </a:r>
            <a:r>
              <a:rPr lang="en-US" altLang="ja-JP" sz="2800" b="1" dirty="0" smtClean="0"/>
              <a:t>the package </a:t>
            </a:r>
            <a:r>
              <a:rPr lang="en-US" altLang="ja-JP" sz="2800" b="1" dirty="0"/>
              <a:t>in the draft</a:t>
            </a:r>
            <a:r>
              <a:rPr lang="en-US" altLang="ja-JP" sz="2400" b="1" dirty="0"/>
              <a:t> budget </a:t>
            </a:r>
          </a:p>
        </p:txBody>
      </p:sp>
      <p:sp>
        <p:nvSpPr>
          <p:cNvPr id="95238" name="AutoShape 5"/>
          <p:cNvSpPr>
            <a:spLocks noChangeArrowheads="1"/>
          </p:cNvSpPr>
          <p:nvPr/>
        </p:nvSpPr>
        <p:spPr bwMode="auto">
          <a:xfrm>
            <a:off x="29468" y="1709974"/>
            <a:ext cx="8574980" cy="455981"/>
          </a:xfrm>
          <a:prstGeom prst="roundRect">
            <a:avLst>
              <a:gd name="adj" fmla="val 16667"/>
            </a:avLst>
          </a:prstGeom>
          <a:gradFill rotWithShape="1">
            <a:gsLst>
              <a:gs pos="0">
                <a:srgbClr val="EFFFFF"/>
              </a:gs>
              <a:gs pos="100000">
                <a:srgbClr val="CCFFFF"/>
              </a:gs>
            </a:gsLst>
            <a:lin ang="5400000" scaled="1"/>
          </a:gradFill>
          <a:ln w="12700">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800" b="1" dirty="0" smtClean="0"/>
              <a:t>The budgetary process led by CSTP under the </a:t>
            </a:r>
            <a:r>
              <a:rPr lang="en-US" altLang="ja-JP" sz="2800" b="1" dirty="0"/>
              <a:t>Action Plan</a:t>
            </a:r>
          </a:p>
        </p:txBody>
      </p:sp>
      <p:sp>
        <p:nvSpPr>
          <p:cNvPr id="95240" name="Rectangle 22"/>
          <p:cNvSpPr>
            <a:spLocks noChangeArrowheads="1"/>
          </p:cNvSpPr>
          <p:nvPr/>
        </p:nvSpPr>
        <p:spPr bwMode="auto">
          <a:xfrm>
            <a:off x="0" y="755867"/>
            <a:ext cx="913528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80975"/>
            <a:r>
              <a:rPr lang="en-US" altLang="ja-JP" sz="2800" b="1" dirty="0" smtClean="0">
                <a:solidFill>
                  <a:srgbClr val="FF0000"/>
                </a:solidFill>
              </a:rPr>
              <a:t>CSTP proactively help Ministries to formulate effective, cohesive budget proposals under new Action Plan initiative</a:t>
            </a:r>
          </a:p>
        </p:txBody>
      </p:sp>
      <p:sp>
        <p:nvSpPr>
          <p:cNvPr id="8" name="AutoShape 4"/>
          <p:cNvSpPr>
            <a:spLocks noChangeArrowheads="1"/>
          </p:cNvSpPr>
          <p:nvPr/>
        </p:nvSpPr>
        <p:spPr bwMode="auto">
          <a:xfrm>
            <a:off x="64244" y="4384047"/>
            <a:ext cx="4147716" cy="350015"/>
          </a:xfrm>
          <a:prstGeom prst="roundRect">
            <a:avLst>
              <a:gd name="adj" fmla="val 16667"/>
            </a:avLst>
          </a:prstGeom>
          <a:gradFill rotWithShape="1">
            <a:gsLst>
              <a:gs pos="0">
                <a:srgbClr val="EFFFFF"/>
              </a:gs>
              <a:gs pos="100000">
                <a:srgbClr val="CCFFFF"/>
              </a:gs>
            </a:gsLst>
            <a:lin ang="5400000" scaled="1"/>
          </a:gradFill>
          <a:ln w="12700">
            <a:solidFill>
              <a:srgbClr val="00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ja-JP" sz="2800" b="1" dirty="0" smtClean="0"/>
              <a:t>Budget  Package in 2011</a:t>
            </a:r>
            <a:endParaRPr lang="en-US" altLang="ja-JP" sz="2800" b="1" dirty="0"/>
          </a:p>
        </p:txBody>
      </p:sp>
      <p:sp>
        <p:nvSpPr>
          <p:cNvPr id="9" name="Rectangle 22"/>
          <p:cNvSpPr>
            <a:spLocks noChangeArrowheads="1"/>
          </p:cNvSpPr>
          <p:nvPr/>
        </p:nvSpPr>
        <p:spPr bwMode="auto">
          <a:xfrm>
            <a:off x="0" y="4744798"/>
            <a:ext cx="896461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80975"/>
            <a:r>
              <a:rPr lang="en-US" altLang="ja-JP" sz="2800" b="1" dirty="0" smtClean="0"/>
              <a:t>Super solar power (low cost, high efficiency); Wood-based Biomass Utilization;  Revolutionizing battery/fuel batteries; Low-carbon energy system by IT, Greening social infrastructure by earth observation system</a:t>
            </a:r>
            <a:endParaRPr lang="en-US" altLang="ja-JP" sz="2800" b="1" dirty="0"/>
          </a:p>
        </p:txBody>
      </p:sp>
    </p:spTree>
    <p:extLst>
      <p:ext uri="{BB962C8B-B14F-4D97-AF65-F5344CB8AC3E}">
        <p14:creationId xmlns:p14="http://schemas.microsoft.com/office/powerpoint/2010/main" val="4176687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79512" y="2130425"/>
            <a:ext cx="8856984" cy="1442591"/>
          </a:xfrm>
        </p:spPr>
        <p:txBody>
          <a:bodyPr>
            <a:noAutofit/>
          </a:bodyPr>
          <a:lstStyle/>
          <a:p>
            <a:r>
              <a:rPr lang="en-US" altLang="ja-JP" sz="5400" b="1" dirty="0" smtClean="0"/>
              <a:t>A </a:t>
            </a:r>
            <a:r>
              <a:rPr lang="en-US" altLang="ja-JP" sz="5400" b="1" dirty="0"/>
              <a:t>catastrophic </a:t>
            </a:r>
            <a:r>
              <a:rPr lang="en-US" altLang="ja-JP" sz="5400" b="1" dirty="0" smtClean="0"/>
              <a:t>disaster halts national and global growth</a:t>
            </a:r>
            <a:endParaRPr kumimoji="1" lang="ja-JP" altLang="en-US" sz="5400" b="1" dirty="0"/>
          </a:p>
        </p:txBody>
      </p:sp>
      <p:sp>
        <p:nvSpPr>
          <p:cNvPr id="3" name="サブタイトル 2"/>
          <p:cNvSpPr>
            <a:spLocks noGrp="1"/>
          </p:cNvSpPr>
          <p:nvPr>
            <p:ph type="subTitle" idx="1"/>
          </p:nvPr>
        </p:nvSpPr>
        <p:spPr/>
        <p:txBody>
          <a:bodyPr/>
          <a:lstStyle/>
          <a:p>
            <a:r>
              <a:rPr lang="en-US" altLang="ja-JP" dirty="0" smtClean="0"/>
              <a:t>-</a:t>
            </a:r>
            <a:endParaRPr kumimoji="1" lang="ja-JP" altLang="en-US" dirty="0"/>
          </a:p>
        </p:txBody>
      </p:sp>
    </p:spTree>
    <p:extLst>
      <p:ext uri="{BB962C8B-B14F-4D97-AF65-F5344CB8AC3E}">
        <p14:creationId xmlns:p14="http://schemas.microsoft.com/office/powerpoint/2010/main" val="20814962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endParaRPr kumimoji="1" lang="ja-JP" altLang="en-US" dirty="0"/>
          </a:p>
        </p:txBody>
      </p:sp>
      <p:sp>
        <p:nvSpPr>
          <p:cNvPr id="3" name="サブタイトル 2"/>
          <p:cNvSpPr>
            <a:spLocks noGrp="1"/>
          </p:cNvSpPr>
          <p:nvPr>
            <p:ph type="subTitle" idx="1"/>
          </p:nvPr>
        </p:nvSpPr>
        <p:spPr/>
        <p:txBody>
          <a:bodyPr/>
          <a:lstStyle/>
          <a:p>
            <a:endParaRPr kumimoji="1" lang="ja-JP" altLang="en-US"/>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985032459"/>
              </p:ext>
            </p:extLst>
          </p:nvPr>
        </p:nvGraphicFramePr>
        <p:xfrm>
          <a:off x="0" y="-1035496"/>
          <a:ext cx="10129077" cy="14334130"/>
        </p:xfrm>
        <a:graphic>
          <a:graphicData uri="http://schemas.openxmlformats.org/presentationml/2006/ole">
            <mc:AlternateContent xmlns:mc="http://schemas.openxmlformats.org/markup-compatibility/2006">
              <mc:Choice xmlns:v="urn:schemas-microsoft-com:vml" Requires="v">
                <p:oleObj spid="_x0000_s4198" name="Acrobat Document" r:id="rId3" imgW="5667122" imgH="8019915" progId="AcroExch.Document.7">
                  <p:embed/>
                </p:oleObj>
              </mc:Choice>
              <mc:Fallback>
                <p:oleObj name="Acrobat Document" r:id="rId3" imgW="5667122" imgH="8019915"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5496"/>
                        <a:ext cx="10129077" cy="143341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0714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pic>
        <p:nvPicPr>
          <p:cNvPr id="3074" name="Picture 2" descr="http://factsanddetails.com/media/2/20110413-German%20aerospace%20center%20soma%20article-0-0B2877AA00000578-145_964x79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63732"/>
            <a:ext cx="3714750" cy="68484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factsanddetails.com/media/2/20110413-German%20aerospace%20center%2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858" y="139700"/>
            <a:ext cx="3714750" cy="6848476"/>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p:cNvSpPr txBox="1">
            <a:spLocks/>
          </p:cNvSpPr>
          <p:nvPr/>
        </p:nvSpPr>
        <p:spPr>
          <a:xfrm>
            <a:off x="6501383" y="11684"/>
            <a:ext cx="2443808" cy="479474"/>
          </a:xfrm>
          <a:prstGeom prst="rect">
            <a:avLst/>
          </a:prstGeom>
        </p:spPr>
        <p:txBody>
          <a:bodyPr>
            <a:normAutofit fontScale="85000" lnSpcReduction="1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2000" dirty="0" smtClean="0"/>
              <a:t>Source: </a:t>
            </a:r>
            <a:r>
              <a:rPr lang="en-US" altLang="ja-JP" sz="2000" dirty="0" err="1" smtClean="0"/>
              <a:t>Factsandddetails</a:t>
            </a:r>
            <a:endParaRPr lang="ja-JP" altLang="en-US" sz="2000" dirty="0"/>
          </a:p>
        </p:txBody>
      </p:sp>
    </p:spTree>
    <p:extLst>
      <p:ext uri="{BB962C8B-B14F-4D97-AF65-F5344CB8AC3E}">
        <p14:creationId xmlns:p14="http://schemas.microsoft.com/office/powerpoint/2010/main" val="4128810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2" name="Picture 10"/>
          <p:cNvPicPr>
            <a:picLocks noChangeAspect="1" noChangeArrowheads="1"/>
          </p:cNvPicPr>
          <p:nvPr/>
        </p:nvPicPr>
        <p:blipFill>
          <a:blip r:embed="rId3" cstate="print"/>
          <a:srcRect l="9255" t="9450" b="6851"/>
          <a:stretch>
            <a:fillRect/>
          </a:stretch>
        </p:blipFill>
        <p:spPr bwMode="auto">
          <a:xfrm>
            <a:off x="251520" y="1702667"/>
            <a:ext cx="8658548" cy="4991373"/>
          </a:xfrm>
          <a:prstGeom prst="rect">
            <a:avLst/>
          </a:prstGeom>
          <a:noFill/>
          <a:ln w="9525">
            <a:noFill/>
            <a:miter lim="800000"/>
            <a:headEnd/>
            <a:tailEnd/>
          </a:ln>
        </p:spPr>
      </p:pic>
      <p:graphicFrame>
        <p:nvGraphicFramePr>
          <p:cNvPr id="69" name="表 68"/>
          <p:cNvGraphicFramePr>
            <a:graphicFrameLocks noGrp="1"/>
          </p:cNvGraphicFramePr>
          <p:nvPr/>
        </p:nvGraphicFramePr>
        <p:xfrm>
          <a:off x="4342118" y="476672"/>
          <a:ext cx="4766386" cy="4045317"/>
        </p:xfrm>
        <a:graphic>
          <a:graphicData uri="http://schemas.openxmlformats.org/drawingml/2006/table">
            <a:tbl>
              <a:tblPr firstRow="1" bandRow="1">
                <a:tableStyleId>{5C22544A-7EE6-4342-B048-85BDC9FD1C3A}</a:tableStyleId>
              </a:tblPr>
              <a:tblGrid>
                <a:gridCol w="1001699"/>
                <a:gridCol w="942517"/>
                <a:gridCol w="864096"/>
                <a:gridCol w="932651"/>
                <a:gridCol w="1025423"/>
              </a:tblGrid>
              <a:tr h="345117">
                <a:tc>
                  <a:txBody>
                    <a:bodyPr/>
                    <a:lstStyle/>
                    <a:p>
                      <a:r>
                        <a:rPr kumimoji="1" lang="en-US" altLang="ja-JP" sz="1400" dirty="0" smtClean="0"/>
                        <a:t>Pref./</a:t>
                      </a:r>
                    </a:p>
                    <a:p>
                      <a:r>
                        <a:rPr kumimoji="1" lang="en-US" altLang="ja-JP" sz="1400" dirty="0" smtClean="0"/>
                        <a:t>region</a:t>
                      </a:r>
                      <a:endParaRPr kumimoji="1" lang="ja-JP" alt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dirty="0" smtClean="0"/>
                        <a:t>Affected</a:t>
                      </a:r>
                      <a:r>
                        <a:rPr kumimoji="1" lang="en-US" altLang="ja-JP" sz="1400" baseline="0" dirty="0" smtClean="0"/>
                        <a:t> irrigation area(ha)</a:t>
                      </a:r>
                      <a:endParaRPr kumimoji="1" lang="ja-JP" altLang="en-US" sz="1400" dirty="0"/>
                    </a:p>
                  </a:txBody>
                  <a:tcPr/>
                </a:tc>
                <a:tc>
                  <a:txBody>
                    <a:bodyPr/>
                    <a:lstStyle/>
                    <a:p>
                      <a:pPr algn="ctr"/>
                      <a:r>
                        <a:rPr kumimoji="1" lang="en-US" altLang="ja-JP" sz="1400" dirty="0" smtClean="0"/>
                        <a:t>Affected houses</a:t>
                      </a:r>
                      <a:endParaRPr kumimoji="1" lang="ja-JP" altLang="en-US" sz="1400" dirty="0"/>
                    </a:p>
                  </a:txBody>
                  <a:tcPr/>
                </a:tc>
                <a:tc>
                  <a:txBody>
                    <a:bodyPr/>
                    <a:lstStyle/>
                    <a:p>
                      <a:pPr algn="ctr"/>
                      <a:r>
                        <a:rPr kumimoji="1" lang="en-US" altLang="ja-JP" sz="1400" dirty="0" smtClean="0"/>
                        <a:t>Water supply down</a:t>
                      </a:r>
                      <a:endParaRPr kumimoji="1" lang="ja-JP" altLang="en-US" sz="1400" dirty="0"/>
                    </a:p>
                  </a:txBody>
                  <a:tcPr/>
                </a:tc>
                <a:tc>
                  <a:txBody>
                    <a:bodyPr/>
                    <a:lstStyle/>
                    <a:p>
                      <a:pPr algn="ctr"/>
                      <a:r>
                        <a:rPr kumimoji="1" lang="en-US" altLang="ja-JP" sz="1400" dirty="0" smtClean="0"/>
                        <a:t>Power supply down</a:t>
                      </a:r>
                      <a:endParaRPr kumimoji="1" lang="ja-JP" altLang="en-US" sz="1400" dirty="0"/>
                    </a:p>
                  </a:txBody>
                  <a:tcPr/>
                </a:tc>
              </a:tr>
              <a:tr h="204584">
                <a:tc>
                  <a:txBody>
                    <a:bodyPr/>
                    <a:lstStyle/>
                    <a:p>
                      <a:endParaRPr kumimoji="1" lang="ja-JP" altLang="en-US" sz="1400" dirty="0"/>
                    </a:p>
                  </a:txBody>
                  <a:tcPr/>
                </a:tc>
                <a:tc>
                  <a:txBody>
                    <a:bodyPr/>
                    <a:lstStyle/>
                    <a:p>
                      <a:pPr algn="ctr"/>
                      <a:r>
                        <a:rPr kumimoji="1" lang="en-US" altLang="ja-JP" sz="1400" dirty="0" smtClean="0"/>
                        <a:t>(ha)</a:t>
                      </a:r>
                      <a:endParaRPr kumimoji="1" lang="ja-JP" altLang="en-US" sz="1400" dirty="0"/>
                    </a:p>
                  </a:txBody>
                  <a:tcPr/>
                </a:tc>
                <a:tc>
                  <a:txBody>
                    <a:bodyPr/>
                    <a:lstStyle/>
                    <a:p>
                      <a:pPr algn="ctr"/>
                      <a:r>
                        <a:rPr kumimoji="1" lang="en-US" altLang="ja-JP" sz="1400" dirty="0" smtClean="0"/>
                        <a:t>houses</a:t>
                      </a:r>
                      <a:endParaRPr kumimoji="1" lang="ja-JP" altLang="en-US" sz="1400" dirty="0"/>
                    </a:p>
                  </a:txBody>
                  <a:tcPr/>
                </a:tc>
                <a:tc>
                  <a:txBody>
                    <a:bodyPr/>
                    <a:lstStyle/>
                    <a:p>
                      <a:pPr algn="ctr"/>
                      <a:r>
                        <a:rPr kumimoji="1" lang="en-US" altLang="ja-JP" sz="1400" dirty="0" smtClean="0"/>
                        <a:t>houses</a:t>
                      </a:r>
                      <a:endParaRPr kumimoji="1" lang="ja-JP" altLang="en-US" sz="1400" dirty="0"/>
                    </a:p>
                  </a:txBody>
                  <a:tcPr/>
                </a:tc>
                <a:tc>
                  <a:txBody>
                    <a:bodyPr/>
                    <a:lstStyle/>
                    <a:p>
                      <a:pPr algn="ctr"/>
                      <a:r>
                        <a:rPr kumimoji="1" lang="en-US" altLang="ja-JP" sz="1400" dirty="0" smtClean="0"/>
                        <a:t>houses</a:t>
                      </a:r>
                      <a:endParaRPr kumimoji="1" lang="ja-JP" altLang="en-US" sz="1400" dirty="0"/>
                    </a:p>
                  </a:txBody>
                  <a:tcPr/>
                </a:tc>
              </a:tr>
              <a:tr h="756670">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tc>
                  <a:txBody>
                    <a:bodyPr/>
                    <a:lstStyle/>
                    <a:p>
                      <a:endParaRPr kumimoji="1" lang="ja-JP" altLang="en-US" sz="1400" dirty="0"/>
                    </a:p>
                  </a:txBody>
                  <a:tcPr/>
                </a:tc>
              </a:tr>
              <a:tr h="321761">
                <a:tc>
                  <a:txBody>
                    <a:bodyPr/>
                    <a:lstStyle/>
                    <a:p>
                      <a:pPr algn="ctr"/>
                      <a:r>
                        <a:rPr kumimoji="1" lang="en-US" altLang="ja-JP" sz="1400" b="1" dirty="0" smtClean="0"/>
                        <a:t>Aomori</a:t>
                      </a:r>
                      <a:endParaRPr kumimoji="1" lang="ja-JP" altLang="en-US" sz="1400" b="1" dirty="0"/>
                    </a:p>
                  </a:txBody>
                  <a:tcPr/>
                </a:tc>
                <a:tc>
                  <a:txBody>
                    <a:bodyPr/>
                    <a:lstStyle/>
                    <a:p>
                      <a:pPr algn="ctr"/>
                      <a:r>
                        <a:rPr kumimoji="1" lang="en-US" altLang="ja-JP" sz="1400" b="1" dirty="0" smtClean="0"/>
                        <a:t>79</a:t>
                      </a:r>
                      <a:endParaRPr kumimoji="1" lang="ja-JP" altLang="en-US" sz="1400" b="1" dirty="0"/>
                    </a:p>
                  </a:txBody>
                  <a:tcPr/>
                </a:tc>
                <a:tc>
                  <a:txBody>
                    <a:bodyPr/>
                    <a:lstStyle/>
                    <a:p>
                      <a:pPr algn="ctr"/>
                      <a:r>
                        <a:rPr kumimoji="1" lang="en-US" altLang="ja-JP" sz="1400" b="1" dirty="0" smtClean="0"/>
                        <a:t>272</a:t>
                      </a:r>
                      <a:endParaRPr kumimoji="1" lang="ja-JP" altLang="en-US" sz="1400" b="1" dirty="0"/>
                    </a:p>
                  </a:txBody>
                  <a:tcPr/>
                </a:tc>
                <a:tc>
                  <a:txBody>
                    <a:bodyPr/>
                    <a:lstStyle/>
                    <a:p>
                      <a:pPr algn="ctr"/>
                      <a:r>
                        <a:rPr kumimoji="1" lang="en-US" altLang="ja-JP" sz="1400" b="1" dirty="0" smtClean="0"/>
                        <a:t>3,900</a:t>
                      </a:r>
                      <a:endParaRPr kumimoji="1" lang="ja-JP" altLang="en-US" sz="1400" b="1" dirty="0"/>
                    </a:p>
                  </a:txBody>
                  <a:tcPr/>
                </a:tc>
                <a:tc>
                  <a:txBody>
                    <a:bodyPr/>
                    <a:lstStyle/>
                    <a:p>
                      <a:pPr algn="ctr"/>
                      <a:r>
                        <a:rPr kumimoji="1" lang="en-US" altLang="ja-JP" sz="1400" b="1" dirty="0" smtClean="0"/>
                        <a:t>916,960</a:t>
                      </a:r>
                    </a:p>
                  </a:txBody>
                  <a:tcPr/>
                </a:tc>
              </a:tr>
              <a:tr h="321761">
                <a:tc>
                  <a:txBody>
                    <a:bodyPr/>
                    <a:lstStyle/>
                    <a:p>
                      <a:pPr algn="ctr"/>
                      <a:r>
                        <a:rPr kumimoji="1" lang="en-US" altLang="ja-JP" sz="1400" b="1" dirty="0" smtClean="0"/>
                        <a:t>Iwate</a:t>
                      </a:r>
                      <a:endParaRPr kumimoji="1" lang="ja-JP" altLang="en-US" sz="1400" b="1" dirty="0"/>
                    </a:p>
                  </a:txBody>
                  <a:tcPr/>
                </a:tc>
                <a:tc>
                  <a:txBody>
                    <a:bodyPr/>
                    <a:lstStyle/>
                    <a:p>
                      <a:pPr algn="ctr"/>
                      <a:r>
                        <a:rPr kumimoji="1" lang="en-US" altLang="ja-JP" sz="1400" b="1" dirty="0" smtClean="0"/>
                        <a:t>1,838</a:t>
                      </a:r>
                      <a:endParaRPr kumimoji="1" lang="ja-JP" altLang="en-US" sz="1400" b="1" dirty="0"/>
                    </a:p>
                  </a:txBody>
                  <a:tcPr/>
                </a:tc>
                <a:tc>
                  <a:txBody>
                    <a:bodyPr/>
                    <a:lstStyle/>
                    <a:p>
                      <a:pPr algn="ctr"/>
                      <a:r>
                        <a:rPr kumimoji="1" lang="en-US" altLang="ja-JP" sz="1400" b="1" dirty="0" smtClean="0"/>
                        <a:t>17,729</a:t>
                      </a:r>
                      <a:endParaRPr kumimoji="1" lang="ja-JP" altLang="en-US" sz="1400" b="1" dirty="0"/>
                    </a:p>
                  </a:txBody>
                  <a:tcPr/>
                </a:tc>
                <a:tc>
                  <a:txBody>
                    <a:bodyPr/>
                    <a:lstStyle/>
                    <a:p>
                      <a:pPr algn="ctr"/>
                      <a:r>
                        <a:rPr kumimoji="1" lang="en-US" altLang="ja-JP" sz="1400" b="1" dirty="0" smtClean="0"/>
                        <a:t>180,000</a:t>
                      </a:r>
                      <a:endParaRPr kumimoji="1" lang="ja-JP" altLang="en-US" sz="1400" b="1" dirty="0"/>
                    </a:p>
                  </a:txBody>
                  <a:tcPr/>
                </a:tc>
                <a:tc>
                  <a:txBody>
                    <a:bodyPr/>
                    <a:lstStyle/>
                    <a:p>
                      <a:pPr algn="ctr"/>
                      <a:r>
                        <a:rPr kumimoji="1" lang="en-US" altLang="ja-JP" sz="1400" b="1" dirty="0" smtClean="0"/>
                        <a:t>816,499</a:t>
                      </a:r>
                    </a:p>
                  </a:txBody>
                  <a:tcPr/>
                </a:tc>
              </a:tr>
              <a:tr h="321761">
                <a:tc>
                  <a:txBody>
                    <a:bodyPr/>
                    <a:lstStyle/>
                    <a:p>
                      <a:pPr algn="ctr"/>
                      <a:r>
                        <a:rPr kumimoji="1" lang="en-US" altLang="ja-JP" sz="1400" b="1" dirty="0" smtClean="0"/>
                        <a:t>Miyagi</a:t>
                      </a:r>
                      <a:endParaRPr kumimoji="1" lang="ja-JP" altLang="en-US" sz="1400" b="1" dirty="0"/>
                    </a:p>
                  </a:txBody>
                  <a:tcPr/>
                </a:tc>
                <a:tc>
                  <a:txBody>
                    <a:bodyPr/>
                    <a:lstStyle/>
                    <a:p>
                      <a:pPr algn="ctr"/>
                      <a:r>
                        <a:rPr kumimoji="1" lang="en-US" altLang="ja-JP" sz="1400" b="1" dirty="0" smtClean="0"/>
                        <a:t>15,002</a:t>
                      </a:r>
                      <a:endParaRPr kumimoji="1" lang="ja-JP" altLang="en-US" sz="1400" b="1" dirty="0"/>
                    </a:p>
                  </a:txBody>
                  <a:tcPr/>
                </a:tc>
                <a:tc>
                  <a:txBody>
                    <a:bodyPr/>
                    <a:lstStyle/>
                    <a:p>
                      <a:pPr algn="ctr"/>
                      <a:r>
                        <a:rPr kumimoji="1" lang="en-US" altLang="ja-JP" sz="1400" b="1" dirty="0" smtClean="0"/>
                        <a:t>46,240</a:t>
                      </a:r>
                      <a:endParaRPr kumimoji="1" lang="ja-JP" altLang="en-US" sz="1400" b="1" dirty="0"/>
                    </a:p>
                  </a:txBody>
                  <a:tcPr/>
                </a:tc>
                <a:tc>
                  <a:txBody>
                    <a:bodyPr/>
                    <a:lstStyle/>
                    <a:p>
                      <a:pPr algn="ctr"/>
                      <a:r>
                        <a:rPr kumimoji="1" lang="en-US" altLang="ja-JP" sz="1400" b="1" dirty="0" smtClean="0"/>
                        <a:t>620,000</a:t>
                      </a:r>
                      <a:endParaRPr kumimoji="1" lang="ja-JP" altLang="en-US" sz="1400" b="1" dirty="0"/>
                    </a:p>
                  </a:txBody>
                  <a:tcPr/>
                </a:tc>
                <a:tc>
                  <a:txBody>
                    <a:bodyPr/>
                    <a:lstStyle/>
                    <a:p>
                      <a:pPr algn="ctr"/>
                      <a:r>
                        <a:rPr kumimoji="1" lang="en-US" altLang="ja-JP" sz="1400" b="1" dirty="0" smtClean="0"/>
                        <a:t>1,545,494</a:t>
                      </a:r>
                    </a:p>
                  </a:txBody>
                  <a:tcPr/>
                </a:tc>
              </a:tr>
              <a:tr h="321761">
                <a:tc>
                  <a:txBody>
                    <a:bodyPr/>
                    <a:lstStyle/>
                    <a:p>
                      <a:pPr algn="ctr"/>
                      <a:r>
                        <a:rPr kumimoji="1" lang="en-US" altLang="ja-JP" sz="1400" b="1" dirty="0" smtClean="0"/>
                        <a:t>Fukushima</a:t>
                      </a:r>
                      <a:endParaRPr kumimoji="1" lang="ja-JP" altLang="en-US" sz="1400" b="1" dirty="0"/>
                    </a:p>
                  </a:txBody>
                  <a:tcPr/>
                </a:tc>
                <a:tc>
                  <a:txBody>
                    <a:bodyPr/>
                    <a:lstStyle/>
                    <a:p>
                      <a:pPr algn="ctr"/>
                      <a:r>
                        <a:rPr kumimoji="1" lang="en-US" altLang="ja-JP" sz="1400" b="1" dirty="0" smtClean="0"/>
                        <a:t>5,923</a:t>
                      </a:r>
                      <a:endParaRPr kumimoji="1" lang="ja-JP" altLang="en-US" sz="1400" b="1" dirty="0"/>
                    </a:p>
                  </a:txBody>
                  <a:tcPr/>
                </a:tc>
                <a:tc>
                  <a:txBody>
                    <a:bodyPr/>
                    <a:lstStyle/>
                    <a:p>
                      <a:pPr algn="ctr"/>
                      <a:r>
                        <a:rPr kumimoji="1" lang="en-US" altLang="ja-JP" sz="1400" b="1" dirty="0" smtClean="0"/>
                        <a:t>1,961</a:t>
                      </a:r>
                      <a:endParaRPr kumimoji="1" lang="ja-JP" altLang="en-US" sz="1400" b="1" dirty="0"/>
                    </a:p>
                  </a:txBody>
                  <a:tcPr/>
                </a:tc>
                <a:tc>
                  <a:txBody>
                    <a:bodyPr/>
                    <a:lstStyle/>
                    <a:p>
                      <a:pPr algn="ctr"/>
                      <a:r>
                        <a:rPr kumimoji="1" lang="en-US" altLang="ja-JP" sz="1400" b="1" dirty="0" smtClean="0"/>
                        <a:t>400,000</a:t>
                      </a:r>
                      <a:endParaRPr kumimoji="1" lang="ja-JP" altLang="en-US" sz="1400" b="1" dirty="0"/>
                    </a:p>
                  </a:txBody>
                  <a:tcPr/>
                </a:tc>
                <a:tc>
                  <a:txBody>
                    <a:bodyPr/>
                    <a:lstStyle/>
                    <a:p>
                      <a:pPr algn="ctr"/>
                      <a:r>
                        <a:rPr kumimoji="1" lang="en-US" altLang="ja-JP" sz="1400" b="1" dirty="0" smtClean="0"/>
                        <a:t>381,788</a:t>
                      </a:r>
                    </a:p>
                  </a:txBody>
                  <a:tcPr/>
                </a:tc>
              </a:tr>
              <a:tr h="321761">
                <a:tc>
                  <a:txBody>
                    <a:bodyPr/>
                    <a:lstStyle/>
                    <a:p>
                      <a:pPr algn="ctr"/>
                      <a:r>
                        <a:rPr kumimoji="1" lang="en-US" altLang="ja-JP" sz="1400" b="1" dirty="0" smtClean="0"/>
                        <a:t>Ibaraki</a:t>
                      </a:r>
                      <a:endParaRPr kumimoji="1" lang="ja-JP" altLang="en-US" sz="1400" b="1" dirty="0"/>
                    </a:p>
                  </a:txBody>
                  <a:tcPr/>
                </a:tc>
                <a:tc>
                  <a:txBody>
                    <a:bodyPr/>
                    <a:lstStyle/>
                    <a:p>
                      <a:pPr algn="ctr"/>
                      <a:r>
                        <a:rPr kumimoji="1" lang="en-US" altLang="ja-JP" sz="1400" b="1" dirty="0" smtClean="0"/>
                        <a:t>531</a:t>
                      </a:r>
                      <a:endParaRPr kumimoji="1" lang="ja-JP" altLang="en-US" sz="1400" b="1" dirty="0"/>
                    </a:p>
                  </a:txBody>
                  <a:tcPr/>
                </a:tc>
                <a:tc>
                  <a:txBody>
                    <a:bodyPr/>
                    <a:lstStyle/>
                    <a:p>
                      <a:pPr algn="ctr"/>
                      <a:r>
                        <a:rPr kumimoji="1" lang="en-US" altLang="ja-JP" sz="1400" b="1" dirty="0" smtClean="0"/>
                        <a:t>929</a:t>
                      </a:r>
                      <a:endParaRPr kumimoji="1" lang="ja-JP" altLang="en-US" sz="1400" b="1" dirty="0"/>
                    </a:p>
                  </a:txBody>
                  <a:tcPr/>
                </a:tc>
                <a:tc>
                  <a:txBody>
                    <a:bodyPr/>
                    <a:lstStyle/>
                    <a:p>
                      <a:pPr algn="ctr"/>
                      <a:r>
                        <a:rPr kumimoji="1" lang="en-US" altLang="ja-JP" sz="1400" b="1" dirty="0" smtClean="0"/>
                        <a:t>430,000</a:t>
                      </a:r>
                      <a:endParaRPr kumimoji="1" lang="ja-JP" altLang="en-US" sz="1400" b="1" dirty="0"/>
                    </a:p>
                  </a:txBody>
                  <a:tcPr/>
                </a:tc>
                <a:tc>
                  <a:txBody>
                    <a:bodyPr/>
                    <a:lstStyle/>
                    <a:p>
                      <a:pPr algn="ctr"/>
                      <a:r>
                        <a:rPr kumimoji="1" lang="en-US" altLang="ja-JP" sz="1400" b="1" dirty="0" smtClean="0"/>
                        <a:t>869,402</a:t>
                      </a:r>
                    </a:p>
                  </a:txBody>
                  <a:tcPr/>
                </a:tc>
              </a:tr>
              <a:tr h="321761">
                <a:tc>
                  <a:txBody>
                    <a:bodyPr/>
                    <a:lstStyle/>
                    <a:p>
                      <a:pPr algn="ctr"/>
                      <a:r>
                        <a:rPr kumimoji="1" lang="en-US" altLang="ja-JP" sz="1400" b="1" dirty="0" smtClean="0"/>
                        <a:t>Chiba</a:t>
                      </a:r>
                      <a:endParaRPr kumimoji="1" lang="ja-JP" altLang="en-US" sz="1400" b="1" dirty="0"/>
                    </a:p>
                  </a:txBody>
                  <a:tcPr/>
                </a:tc>
                <a:tc>
                  <a:txBody>
                    <a:bodyPr/>
                    <a:lstStyle/>
                    <a:p>
                      <a:pPr algn="ctr"/>
                      <a:r>
                        <a:rPr kumimoji="1" lang="en-US" altLang="ja-JP" sz="1400" b="1" dirty="0" smtClean="0"/>
                        <a:t>227</a:t>
                      </a:r>
                      <a:endParaRPr kumimoji="1" lang="ja-JP" altLang="en-US" sz="1400" b="1" dirty="0"/>
                    </a:p>
                  </a:txBody>
                  <a:tcPr/>
                </a:tc>
                <a:tc>
                  <a:txBody>
                    <a:bodyPr/>
                    <a:lstStyle/>
                    <a:p>
                      <a:pPr algn="ctr"/>
                      <a:r>
                        <a:rPr kumimoji="1" lang="en-US" altLang="ja-JP" sz="1400" b="1" dirty="0" smtClean="0"/>
                        <a:t>671</a:t>
                      </a:r>
                      <a:endParaRPr kumimoji="1" lang="ja-JP" altLang="en-US" sz="1400" b="1" dirty="0"/>
                    </a:p>
                  </a:txBody>
                  <a:tcPr/>
                </a:tc>
                <a:tc>
                  <a:txBody>
                    <a:bodyPr/>
                    <a:lstStyle/>
                    <a:p>
                      <a:pPr algn="ctr"/>
                      <a:r>
                        <a:rPr kumimoji="1" lang="en-US" altLang="ja-JP" sz="1400" b="1" dirty="0" smtClean="0"/>
                        <a:t>370,000</a:t>
                      </a:r>
                      <a:endParaRPr kumimoji="1" lang="ja-JP" altLang="en-US" sz="1400" b="1" dirty="0"/>
                    </a:p>
                  </a:txBody>
                  <a:tcPr/>
                </a:tc>
                <a:tc>
                  <a:txBody>
                    <a:bodyPr/>
                    <a:lstStyle/>
                    <a:p>
                      <a:pPr algn="ctr"/>
                      <a:r>
                        <a:rPr kumimoji="1" lang="en-US" altLang="ja-JP" sz="1400" b="1" dirty="0" smtClean="0"/>
                        <a:t>353,043</a:t>
                      </a:r>
                    </a:p>
                  </a:txBody>
                  <a:tcPr/>
                </a:tc>
              </a:tr>
              <a:tr h="321761">
                <a:tc>
                  <a:txBody>
                    <a:bodyPr/>
                    <a:lstStyle/>
                    <a:p>
                      <a:pPr algn="ctr"/>
                      <a:r>
                        <a:rPr kumimoji="1" lang="en-US" altLang="ja-JP" sz="1400" b="1" dirty="0" smtClean="0"/>
                        <a:t>Total*</a:t>
                      </a:r>
                      <a:endParaRPr kumimoji="1" lang="ja-JP" altLang="en-US" sz="1400" b="1" dirty="0"/>
                    </a:p>
                  </a:txBody>
                  <a:tcPr/>
                </a:tc>
                <a:tc>
                  <a:txBody>
                    <a:bodyPr/>
                    <a:lstStyle/>
                    <a:p>
                      <a:pPr algn="ctr"/>
                      <a:r>
                        <a:rPr kumimoji="1" lang="en-US" altLang="ja-JP" sz="1400" b="1" dirty="0" smtClean="0"/>
                        <a:t>23,600</a:t>
                      </a:r>
                      <a:endParaRPr kumimoji="1" lang="ja-JP" altLang="en-US" sz="1400" b="1" dirty="0"/>
                    </a:p>
                  </a:txBody>
                  <a:tcPr/>
                </a:tc>
                <a:tc>
                  <a:txBody>
                    <a:bodyPr/>
                    <a:lstStyle/>
                    <a:p>
                      <a:pPr algn="ctr"/>
                      <a:r>
                        <a:rPr kumimoji="1" lang="en-US" altLang="ja-JP" sz="1400" b="1" dirty="0" smtClean="0"/>
                        <a:t>67,802</a:t>
                      </a:r>
                      <a:endParaRPr kumimoji="1" lang="ja-JP" altLang="en-US" sz="1400" b="1" dirty="0"/>
                    </a:p>
                  </a:txBody>
                  <a:tcPr/>
                </a:tc>
                <a:tc>
                  <a:txBody>
                    <a:bodyPr/>
                    <a:lstStyle/>
                    <a:p>
                      <a:pPr algn="ctr"/>
                      <a:r>
                        <a:rPr kumimoji="1" lang="en-US" altLang="ja-JP" sz="1400" b="1" dirty="0" smtClean="0"/>
                        <a:t>2,003,900</a:t>
                      </a:r>
                      <a:endParaRPr kumimoji="1" lang="ja-JP" altLang="en-US" sz="1400" b="1" dirty="0"/>
                    </a:p>
                  </a:txBody>
                  <a:tcPr/>
                </a:tc>
                <a:tc>
                  <a:txBody>
                    <a:bodyPr/>
                    <a:lstStyle/>
                    <a:p>
                      <a:pPr algn="ctr"/>
                      <a:r>
                        <a:rPr kumimoji="1" lang="en-US" altLang="ja-JP" sz="1400" b="1" dirty="0" smtClean="0"/>
                        <a:t>4,883,186</a:t>
                      </a:r>
                    </a:p>
                  </a:txBody>
                  <a:tcPr/>
                </a:tc>
              </a:tr>
            </a:tbl>
          </a:graphicData>
        </a:graphic>
      </p:graphicFrame>
      <p:grpSp>
        <p:nvGrpSpPr>
          <p:cNvPr id="3" name="グループ化 220"/>
          <p:cNvGrpSpPr/>
          <p:nvPr/>
        </p:nvGrpSpPr>
        <p:grpSpPr>
          <a:xfrm>
            <a:off x="6423985" y="1574636"/>
            <a:ext cx="654437" cy="652599"/>
            <a:chOff x="5357723" y="1768289"/>
            <a:chExt cx="654437" cy="652599"/>
          </a:xfrm>
        </p:grpSpPr>
        <p:pic>
          <p:nvPicPr>
            <p:cNvPr id="71" name="Picture 6" descr="C:\Program Files\Microsoft Office\MEDIA\CAGCAT10\j0185604.wmf"/>
            <p:cNvPicPr>
              <a:picLocks noChangeAspect="1" noChangeArrowheads="1"/>
            </p:cNvPicPr>
            <p:nvPr/>
          </p:nvPicPr>
          <p:blipFill>
            <a:blip r:embed="rId4" cstate="print"/>
            <a:srcRect/>
            <a:stretch>
              <a:fillRect/>
            </a:stretch>
          </p:blipFill>
          <p:spPr bwMode="auto">
            <a:xfrm>
              <a:off x="5377946" y="1768289"/>
              <a:ext cx="617675" cy="614499"/>
            </a:xfrm>
            <a:prstGeom prst="rect">
              <a:avLst/>
            </a:prstGeom>
            <a:noFill/>
          </p:spPr>
        </p:pic>
        <p:sp>
          <p:nvSpPr>
            <p:cNvPr id="72" name="十字形 71"/>
            <p:cNvSpPr/>
            <p:nvPr/>
          </p:nvSpPr>
          <p:spPr>
            <a:xfrm>
              <a:off x="5357723" y="1770461"/>
              <a:ext cx="654437" cy="650427"/>
            </a:xfrm>
            <a:prstGeom prst="plus">
              <a:avLst>
                <a:gd name="adj" fmla="val 48424"/>
              </a:avLst>
            </a:prstGeom>
            <a:solidFill>
              <a:srgbClr val="FF0000"/>
            </a:solidFill>
            <a:ln>
              <a:solidFill>
                <a:srgbClr val="FF0000"/>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 name="グループ化 219"/>
          <p:cNvGrpSpPr/>
          <p:nvPr/>
        </p:nvGrpSpPr>
        <p:grpSpPr>
          <a:xfrm>
            <a:off x="7294343" y="1571993"/>
            <a:ext cx="588993" cy="655414"/>
            <a:chOff x="7257275" y="1728912"/>
            <a:chExt cx="588993" cy="655414"/>
          </a:xfrm>
        </p:grpSpPr>
        <p:pic>
          <p:nvPicPr>
            <p:cNvPr id="74" name="Picture 8" descr="C:\Users\HERT\AppData\Local\Microsoft\Windows\Temporary Internet Files\Content.IE5\HF335RTP\MC900199887[1].wmf"/>
            <p:cNvPicPr>
              <a:picLocks noChangeAspect="1" noChangeArrowheads="1"/>
            </p:cNvPicPr>
            <p:nvPr/>
          </p:nvPicPr>
          <p:blipFill>
            <a:blip r:embed="rId5" cstate="print"/>
            <a:srcRect/>
            <a:stretch>
              <a:fillRect/>
            </a:stretch>
          </p:blipFill>
          <p:spPr bwMode="auto">
            <a:xfrm flipH="1">
              <a:off x="7262770" y="1728912"/>
              <a:ext cx="576304" cy="655414"/>
            </a:xfrm>
            <a:prstGeom prst="rect">
              <a:avLst/>
            </a:prstGeom>
            <a:noFill/>
          </p:spPr>
        </p:pic>
        <p:sp>
          <p:nvSpPr>
            <p:cNvPr id="75" name="十字形 74"/>
            <p:cNvSpPr/>
            <p:nvPr/>
          </p:nvSpPr>
          <p:spPr>
            <a:xfrm>
              <a:off x="7257275" y="1782074"/>
              <a:ext cx="588993" cy="585384"/>
            </a:xfrm>
            <a:prstGeom prst="plus">
              <a:avLst>
                <a:gd name="adj" fmla="val 48424"/>
              </a:avLst>
            </a:prstGeom>
            <a:solidFill>
              <a:srgbClr val="FF0000"/>
            </a:solidFill>
            <a:ln>
              <a:solidFill>
                <a:srgbClr val="FF0000"/>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 name="グループ化 332"/>
          <p:cNvGrpSpPr/>
          <p:nvPr/>
        </p:nvGrpSpPr>
        <p:grpSpPr>
          <a:xfrm>
            <a:off x="8238043" y="1550166"/>
            <a:ext cx="654437" cy="679424"/>
            <a:chOff x="8187117" y="3363269"/>
            <a:chExt cx="654437" cy="679424"/>
          </a:xfrm>
        </p:grpSpPr>
        <p:pic>
          <p:nvPicPr>
            <p:cNvPr id="76" name="Picture 9" descr="C:\Users\HERT\AppData\Local\Microsoft\Windows\Temporary Internet Files\Content.IE5\30VUQ86K\MC900350055[1].wmf"/>
            <p:cNvPicPr>
              <a:picLocks noChangeAspect="1" noChangeArrowheads="1"/>
            </p:cNvPicPr>
            <p:nvPr/>
          </p:nvPicPr>
          <p:blipFill>
            <a:blip r:embed="rId6" cstate="print"/>
            <a:srcRect/>
            <a:stretch>
              <a:fillRect/>
            </a:stretch>
          </p:blipFill>
          <p:spPr bwMode="auto">
            <a:xfrm>
              <a:off x="8302558" y="3363269"/>
              <a:ext cx="489281" cy="679424"/>
            </a:xfrm>
            <a:prstGeom prst="rect">
              <a:avLst/>
            </a:prstGeom>
            <a:noFill/>
          </p:spPr>
        </p:pic>
        <p:sp>
          <p:nvSpPr>
            <p:cNvPr id="77" name="十字形 76"/>
            <p:cNvSpPr/>
            <p:nvPr/>
          </p:nvSpPr>
          <p:spPr>
            <a:xfrm>
              <a:off x="8187117" y="3387502"/>
              <a:ext cx="654437" cy="650427"/>
            </a:xfrm>
            <a:prstGeom prst="plus">
              <a:avLst>
                <a:gd name="adj" fmla="val 48424"/>
              </a:avLst>
            </a:prstGeom>
            <a:solidFill>
              <a:srgbClr val="FF0000"/>
            </a:solidFill>
            <a:ln>
              <a:solidFill>
                <a:srgbClr val="FF0000"/>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2" name="角丸四角形 101"/>
          <p:cNvSpPr/>
          <p:nvPr/>
        </p:nvSpPr>
        <p:spPr>
          <a:xfrm>
            <a:off x="35496" y="1052737"/>
            <a:ext cx="115212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 name="グループ化 91"/>
          <p:cNvGrpSpPr/>
          <p:nvPr/>
        </p:nvGrpSpPr>
        <p:grpSpPr>
          <a:xfrm>
            <a:off x="786641" y="1210400"/>
            <a:ext cx="360040" cy="360040"/>
            <a:chOff x="1762126" y="2895600"/>
            <a:chExt cx="2285999" cy="2045568"/>
          </a:xfrm>
        </p:grpSpPr>
        <p:sp>
          <p:nvSpPr>
            <p:cNvPr id="93" name="フリーフォーム 9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4" name="フリーフォーム 93"/>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95" name="直線コネクタ 94"/>
            <p:cNvCxnSpPr>
              <a:stCxn id="93" idx="0"/>
              <a:endCxn id="9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a:endCxn id="94"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a:endCxn id="9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a:stCxn id="9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a:stCxn id="9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テキスト ボックス 102"/>
          <p:cNvSpPr txBox="1"/>
          <p:nvPr/>
        </p:nvSpPr>
        <p:spPr>
          <a:xfrm>
            <a:off x="5940152" y="6479758"/>
            <a:ext cx="2952328" cy="261610"/>
          </a:xfrm>
          <a:prstGeom prst="rect">
            <a:avLst/>
          </a:prstGeom>
          <a:noFill/>
        </p:spPr>
        <p:txBody>
          <a:bodyPr wrap="square" rtlCol="0">
            <a:spAutoFit/>
          </a:bodyPr>
          <a:lstStyle/>
          <a:p>
            <a:pPr algn="r"/>
            <a:r>
              <a:rPr kumimoji="1" lang="en-US" altLang="ja-JP" sz="1100" dirty="0" smtClean="0">
                <a:solidFill>
                  <a:schemeClr val="bg1"/>
                </a:solidFill>
              </a:rPr>
              <a:t>Reported by newspaper Asahi  on April 10</a:t>
            </a:r>
            <a:r>
              <a:rPr kumimoji="1" lang="en-US" altLang="ja-JP" sz="1100" baseline="30000" dirty="0" smtClean="0">
                <a:solidFill>
                  <a:schemeClr val="bg1"/>
                </a:solidFill>
              </a:rPr>
              <a:t>th</a:t>
            </a:r>
            <a:r>
              <a:rPr kumimoji="1" lang="en-US" altLang="ja-JP" sz="1100" dirty="0" smtClean="0">
                <a:solidFill>
                  <a:schemeClr val="bg1"/>
                </a:solidFill>
              </a:rPr>
              <a:t> </a:t>
            </a:r>
            <a:endParaRPr kumimoji="1" lang="ja-JP" altLang="en-US" sz="1100" dirty="0">
              <a:solidFill>
                <a:schemeClr val="bg1"/>
              </a:solidFill>
            </a:endParaRPr>
          </a:p>
        </p:txBody>
      </p:sp>
      <p:sp>
        <p:nvSpPr>
          <p:cNvPr id="115" name="テキスト ボックス 114"/>
          <p:cNvSpPr txBox="1"/>
          <p:nvPr/>
        </p:nvSpPr>
        <p:spPr>
          <a:xfrm>
            <a:off x="-27296" y="1008022"/>
            <a:ext cx="936104" cy="646331"/>
          </a:xfrm>
          <a:prstGeom prst="rect">
            <a:avLst/>
          </a:prstGeom>
          <a:noFill/>
        </p:spPr>
        <p:txBody>
          <a:bodyPr wrap="square" rtlCol="0">
            <a:spAutoFit/>
          </a:bodyPr>
          <a:lstStyle/>
          <a:p>
            <a:pPr algn="ctr"/>
            <a:r>
              <a:rPr kumimoji="1" lang="en-US" altLang="ja-JP" sz="1200" dirty="0" smtClean="0">
                <a:solidFill>
                  <a:schemeClr val="bg1"/>
                </a:solidFill>
              </a:rPr>
              <a:t>Height of Tsunami</a:t>
            </a:r>
          </a:p>
          <a:p>
            <a:pPr algn="ctr"/>
            <a:r>
              <a:rPr kumimoji="1" lang="en-US" altLang="ja-JP" sz="1200" dirty="0" smtClean="0">
                <a:solidFill>
                  <a:schemeClr val="bg1"/>
                </a:solidFill>
              </a:rPr>
              <a:t>(m)</a:t>
            </a:r>
            <a:endParaRPr kumimoji="1" lang="ja-JP" altLang="en-US" sz="1200" dirty="0">
              <a:solidFill>
                <a:schemeClr val="bg1"/>
              </a:solidFill>
            </a:endParaRPr>
          </a:p>
        </p:txBody>
      </p:sp>
      <p:sp>
        <p:nvSpPr>
          <p:cNvPr id="179" name="テキスト ボックス 178"/>
          <p:cNvSpPr txBox="1"/>
          <p:nvPr/>
        </p:nvSpPr>
        <p:spPr>
          <a:xfrm>
            <a:off x="2627784" y="2108756"/>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8.4</a:t>
            </a:r>
            <a:endParaRPr kumimoji="1" lang="ja-JP" altLang="en-US" sz="1600" b="1" dirty="0">
              <a:solidFill>
                <a:schemeClr val="bg1"/>
              </a:solidFill>
            </a:endParaRPr>
          </a:p>
        </p:txBody>
      </p:sp>
      <p:sp>
        <p:nvSpPr>
          <p:cNvPr id="192" name="テキスト ボックス 191"/>
          <p:cNvSpPr txBox="1"/>
          <p:nvPr/>
        </p:nvSpPr>
        <p:spPr>
          <a:xfrm>
            <a:off x="2483768" y="2252772"/>
            <a:ext cx="1224136" cy="338554"/>
          </a:xfrm>
          <a:prstGeom prst="rect">
            <a:avLst/>
          </a:prstGeom>
          <a:noFill/>
          <a:scene3d>
            <a:camera prst="isometricOffAxis2Right"/>
            <a:lightRig rig="threePt" dir="t"/>
          </a:scene3d>
        </p:spPr>
        <p:txBody>
          <a:bodyPr wrap="square" rtlCol="0">
            <a:spAutoFit/>
          </a:bodyPr>
          <a:lstStyle/>
          <a:p>
            <a:r>
              <a:rPr lang="en-US" altLang="ja-JP" sz="1600" b="1" dirty="0">
                <a:solidFill>
                  <a:schemeClr val="bg1"/>
                </a:solidFill>
              </a:rPr>
              <a:t>9</a:t>
            </a:r>
            <a:r>
              <a:rPr kumimoji="1" lang="en-US" altLang="ja-JP" sz="1600" b="1" dirty="0" smtClean="0">
                <a:solidFill>
                  <a:schemeClr val="bg1"/>
                </a:solidFill>
              </a:rPr>
              <a:t>.6</a:t>
            </a:r>
            <a:endParaRPr kumimoji="1" lang="ja-JP" altLang="en-US" sz="1600" b="1" dirty="0">
              <a:solidFill>
                <a:schemeClr val="bg1"/>
              </a:solidFill>
            </a:endParaRPr>
          </a:p>
        </p:txBody>
      </p:sp>
      <p:sp>
        <p:nvSpPr>
          <p:cNvPr id="193" name="テキスト ボックス 192"/>
          <p:cNvSpPr txBox="1"/>
          <p:nvPr/>
        </p:nvSpPr>
        <p:spPr>
          <a:xfrm>
            <a:off x="2123728" y="2612812"/>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12.17</a:t>
            </a:r>
            <a:endParaRPr kumimoji="1" lang="ja-JP" altLang="en-US" sz="1600" b="1" dirty="0">
              <a:solidFill>
                <a:schemeClr val="bg1"/>
              </a:solidFill>
            </a:endParaRPr>
          </a:p>
        </p:txBody>
      </p:sp>
      <p:sp>
        <p:nvSpPr>
          <p:cNvPr id="194" name="テキスト ボックス 193"/>
          <p:cNvSpPr txBox="1"/>
          <p:nvPr/>
        </p:nvSpPr>
        <p:spPr>
          <a:xfrm>
            <a:off x="2183830" y="2951366"/>
            <a:ext cx="1224136" cy="338554"/>
          </a:xfrm>
          <a:prstGeom prst="rect">
            <a:avLst/>
          </a:prstGeom>
          <a:noFill/>
          <a:scene3d>
            <a:camera prst="isometricOffAxis2Right"/>
            <a:lightRig rig="threePt" dir="t"/>
          </a:scene3d>
        </p:spPr>
        <p:txBody>
          <a:bodyPr wrap="square" rtlCol="0">
            <a:spAutoFit/>
          </a:bodyPr>
          <a:lstStyle/>
          <a:p>
            <a:r>
              <a:rPr lang="en-US" altLang="ja-JP" sz="1600" b="1" dirty="0" smtClean="0">
                <a:solidFill>
                  <a:schemeClr val="bg1"/>
                </a:solidFill>
              </a:rPr>
              <a:t>9</a:t>
            </a:r>
            <a:r>
              <a:rPr kumimoji="1" lang="en-US" altLang="ja-JP" sz="1600" b="1" dirty="0" smtClean="0">
                <a:solidFill>
                  <a:schemeClr val="bg1"/>
                </a:solidFill>
              </a:rPr>
              <a:t>.0</a:t>
            </a:r>
            <a:endParaRPr kumimoji="1" lang="ja-JP" altLang="en-US" sz="1600" b="1" dirty="0">
              <a:solidFill>
                <a:schemeClr val="bg1"/>
              </a:solidFill>
            </a:endParaRPr>
          </a:p>
        </p:txBody>
      </p:sp>
      <p:sp>
        <p:nvSpPr>
          <p:cNvPr id="195" name="テキスト ボックス 194"/>
          <p:cNvSpPr txBox="1"/>
          <p:nvPr/>
        </p:nvSpPr>
        <p:spPr>
          <a:xfrm>
            <a:off x="2267744" y="2303294"/>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19.0</a:t>
            </a:r>
            <a:endParaRPr kumimoji="1" lang="ja-JP" altLang="en-US" sz="1600" b="1" dirty="0">
              <a:solidFill>
                <a:schemeClr val="bg1"/>
              </a:solidFill>
            </a:endParaRPr>
          </a:p>
        </p:txBody>
      </p:sp>
      <p:grpSp>
        <p:nvGrpSpPr>
          <p:cNvPr id="7" name="グループ化 199"/>
          <p:cNvGrpSpPr/>
          <p:nvPr/>
        </p:nvGrpSpPr>
        <p:grpSpPr>
          <a:xfrm>
            <a:off x="2987824" y="2591326"/>
            <a:ext cx="288032" cy="360040"/>
            <a:chOff x="1762126" y="2895600"/>
            <a:chExt cx="2285999" cy="2045568"/>
          </a:xfrm>
        </p:grpSpPr>
        <p:sp>
          <p:nvSpPr>
            <p:cNvPr id="201" name="フリーフォーム 200"/>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2" name="フリーフォーム 201"/>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3" name="直線コネクタ 202"/>
            <p:cNvCxnSpPr>
              <a:stCxn id="201" idx="0"/>
              <a:endCxn id="202"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4" name="直線コネクタ 203"/>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5" name="直線コネクタ 204"/>
            <p:cNvCxnSpPr>
              <a:endCxn id="202"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6" name="直線コネクタ 205"/>
            <p:cNvCxnSpPr>
              <a:endCxn id="201"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7" name="直線コネクタ 206"/>
            <p:cNvCxnSpPr>
              <a:stCxn id="201"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8" name="直線コネクタ 207"/>
            <p:cNvCxnSpPr>
              <a:stCxn id="201"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9" name="直線コネクタ 208"/>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5" name="角丸四角形 214"/>
          <p:cNvSpPr/>
          <p:nvPr/>
        </p:nvSpPr>
        <p:spPr>
          <a:xfrm>
            <a:off x="4940490" y="4758268"/>
            <a:ext cx="121568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sz="1400" dirty="0" smtClean="0"/>
              <a:t>Hokkaido </a:t>
            </a:r>
          </a:p>
          <a:p>
            <a:pPr algn="r"/>
            <a:r>
              <a:rPr lang="en-US" altLang="ja-JP" sz="1400" dirty="0" smtClean="0"/>
              <a:t>3,000</a:t>
            </a:r>
            <a:endParaRPr lang="en-US" altLang="ja-JP" sz="1400" dirty="0"/>
          </a:p>
        </p:txBody>
      </p:sp>
      <p:pic>
        <p:nvPicPr>
          <p:cNvPr id="85007" name="Picture 15"/>
          <p:cNvPicPr>
            <a:picLocks noChangeAspect="1" noChangeArrowheads="1"/>
          </p:cNvPicPr>
          <p:nvPr/>
        </p:nvPicPr>
        <p:blipFill>
          <a:blip r:embed="rId7" cstate="print"/>
          <a:srcRect/>
          <a:stretch>
            <a:fillRect/>
          </a:stretch>
        </p:blipFill>
        <p:spPr bwMode="auto">
          <a:xfrm>
            <a:off x="4860032" y="4712682"/>
            <a:ext cx="648072" cy="654303"/>
          </a:xfrm>
          <a:prstGeom prst="rect">
            <a:avLst/>
          </a:prstGeom>
          <a:noFill/>
          <a:ln w="9525">
            <a:noFill/>
            <a:miter lim="800000"/>
            <a:headEnd/>
            <a:tailEnd/>
          </a:ln>
          <a:effectLst/>
        </p:spPr>
      </p:pic>
      <p:sp>
        <p:nvSpPr>
          <p:cNvPr id="229" name="角丸四角形 228"/>
          <p:cNvSpPr/>
          <p:nvPr/>
        </p:nvSpPr>
        <p:spPr>
          <a:xfrm>
            <a:off x="6209731" y="4758268"/>
            <a:ext cx="1242589"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t>Akita</a:t>
            </a:r>
            <a:r>
              <a:rPr kumimoji="1" lang="en-US" altLang="ja-JP" sz="1400" dirty="0" smtClean="0"/>
              <a:t> </a:t>
            </a:r>
          </a:p>
          <a:p>
            <a:pPr algn="r"/>
            <a:r>
              <a:rPr kumimoji="1" lang="en-US" altLang="ja-JP" sz="1400" dirty="0" smtClean="0"/>
              <a:t>669,414</a:t>
            </a:r>
          </a:p>
        </p:txBody>
      </p:sp>
      <p:pic>
        <p:nvPicPr>
          <p:cNvPr id="230" name="Picture 15"/>
          <p:cNvPicPr>
            <a:picLocks noChangeAspect="1" noChangeArrowheads="1"/>
          </p:cNvPicPr>
          <p:nvPr/>
        </p:nvPicPr>
        <p:blipFill>
          <a:blip r:embed="rId7" cstate="print"/>
          <a:srcRect/>
          <a:stretch>
            <a:fillRect/>
          </a:stretch>
        </p:blipFill>
        <p:spPr bwMode="auto">
          <a:xfrm>
            <a:off x="6084168" y="4712682"/>
            <a:ext cx="648072" cy="654303"/>
          </a:xfrm>
          <a:prstGeom prst="rect">
            <a:avLst/>
          </a:prstGeom>
          <a:noFill/>
          <a:ln w="9525">
            <a:noFill/>
            <a:miter lim="800000"/>
            <a:headEnd/>
            <a:tailEnd/>
          </a:ln>
          <a:effectLst/>
        </p:spPr>
      </p:pic>
      <p:sp>
        <p:nvSpPr>
          <p:cNvPr id="233" name="角丸四角形 232"/>
          <p:cNvSpPr/>
          <p:nvPr/>
        </p:nvSpPr>
        <p:spPr>
          <a:xfrm>
            <a:off x="7532778" y="4758268"/>
            <a:ext cx="114367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t>Yamagata</a:t>
            </a:r>
            <a:r>
              <a:rPr kumimoji="1" lang="en-US" altLang="ja-JP" sz="1400" dirty="0" smtClean="0"/>
              <a:t> </a:t>
            </a:r>
          </a:p>
          <a:p>
            <a:pPr algn="r"/>
            <a:r>
              <a:rPr kumimoji="1" lang="en-US" altLang="ja-JP" sz="1400" dirty="0" smtClean="0"/>
              <a:t>529,774</a:t>
            </a:r>
          </a:p>
        </p:txBody>
      </p:sp>
      <p:pic>
        <p:nvPicPr>
          <p:cNvPr id="234" name="Picture 15"/>
          <p:cNvPicPr>
            <a:picLocks noChangeAspect="1" noChangeArrowheads="1"/>
          </p:cNvPicPr>
          <p:nvPr/>
        </p:nvPicPr>
        <p:blipFill>
          <a:blip r:embed="rId7" cstate="print"/>
          <a:srcRect/>
          <a:stretch>
            <a:fillRect/>
          </a:stretch>
        </p:blipFill>
        <p:spPr bwMode="auto">
          <a:xfrm>
            <a:off x="7380312" y="4712682"/>
            <a:ext cx="648072" cy="654303"/>
          </a:xfrm>
          <a:prstGeom prst="rect">
            <a:avLst/>
          </a:prstGeom>
          <a:noFill/>
          <a:ln w="9525">
            <a:noFill/>
            <a:miter lim="800000"/>
            <a:headEnd/>
            <a:tailEnd/>
          </a:ln>
          <a:effectLst/>
        </p:spPr>
      </p:pic>
      <p:sp>
        <p:nvSpPr>
          <p:cNvPr id="235" name="角丸四角形 234"/>
          <p:cNvSpPr/>
          <p:nvPr/>
        </p:nvSpPr>
        <p:spPr>
          <a:xfrm>
            <a:off x="4940490" y="5938210"/>
            <a:ext cx="121568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sz="1400" dirty="0" smtClean="0"/>
              <a:t>Tochigi </a:t>
            </a:r>
          </a:p>
          <a:p>
            <a:pPr algn="r"/>
            <a:r>
              <a:rPr kumimoji="1" lang="en-US" altLang="ja-JP" sz="1400" dirty="0" smtClean="0"/>
              <a:t>553,999</a:t>
            </a:r>
          </a:p>
        </p:txBody>
      </p:sp>
      <p:pic>
        <p:nvPicPr>
          <p:cNvPr id="236" name="Picture 15"/>
          <p:cNvPicPr>
            <a:picLocks noChangeAspect="1" noChangeArrowheads="1"/>
          </p:cNvPicPr>
          <p:nvPr/>
        </p:nvPicPr>
        <p:blipFill>
          <a:blip r:embed="rId7" cstate="print"/>
          <a:srcRect/>
          <a:stretch>
            <a:fillRect/>
          </a:stretch>
        </p:blipFill>
        <p:spPr bwMode="auto">
          <a:xfrm>
            <a:off x="4860032" y="5866202"/>
            <a:ext cx="648072" cy="654303"/>
          </a:xfrm>
          <a:prstGeom prst="rect">
            <a:avLst/>
          </a:prstGeom>
          <a:noFill/>
          <a:ln w="9525">
            <a:noFill/>
            <a:miter lim="800000"/>
            <a:headEnd/>
            <a:tailEnd/>
          </a:ln>
          <a:effectLst/>
        </p:spPr>
      </p:pic>
      <p:sp>
        <p:nvSpPr>
          <p:cNvPr id="237" name="角丸四角形 236"/>
          <p:cNvSpPr/>
          <p:nvPr/>
        </p:nvSpPr>
        <p:spPr>
          <a:xfrm>
            <a:off x="4940490" y="5360754"/>
            <a:ext cx="1215686"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t>Gunma</a:t>
            </a:r>
            <a:r>
              <a:rPr kumimoji="1" lang="en-US" altLang="ja-JP" sz="1400" dirty="0" smtClean="0"/>
              <a:t> </a:t>
            </a:r>
          </a:p>
          <a:p>
            <a:pPr algn="r"/>
            <a:r>
              <a:rPr lang="en-US" altLang="ja-JP" sz="1400" dirty="0" smtClean="0"/>
              <a:t>211,838</a:t>
            </a:r>
            <a:endParaRPr lang="en-US" altLang="ja-JP" sz="1400" dirty="0"/>
          </a:p>
        </p:txBody>
      </p:sp>
      <p:pic>
        <p:nvPicPr>
          <p:cNvPr id="238" name="Picture 15"/>
          <p:cNvPicPr>
            <a:picLocks noChangeAspect="1" noChangeArrowheads="1"/>
          </p:cNvPicPr>
          <p:nvPr/>
        </p:nvPicPr>
        <p:blipFill>
          <a:blip r:embed="rId7" cstate="print"/>
          <a:srcRect/>
          <a:stretch>
            <a:fillRect/>
          </a:stretch>
        </p:blipFill>
        <p:spPr bwMode="auto">
          <a:xfrm>
            <a:off x="4860032" y="5288746"/>
            <a:ext cx="648072" cy="654303"/>
          </a:xfrm>
          <a:prstGeom prst="rect">
            <a:avLst/>
          </a:prstGeom>
          <a:noFill/>
          <a:ln w="9525">
            <a:noFill/>
            <a:miter lim="800000"/>
            <a:headEnd/>
            <a:tailEnd/>
          </a:ln>
          <a:effectLst/>
        </p:spPr>
      </p:pic>
      <p:sp>
        <p:nvSpPr>
          <p:cNvPr id="239" name="角丸四角形 238"/>
          <p:cNvSpPr/>
          <p:nvPr/>
        </p:nvSpPr>
        <p:spPr>
          <a:xfrm>
            <a:off x="6209731" y="5360754"/>
            <a:ext cx="1242589"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t>Saitama</a:t>
            </a:r>
            <a:r>
              <a:rPr kumimoji="1" lang="en-US" altLang="ja-JP" sz="1400" dirty="0" smtClean="0"/>
              <a:t> </a:t>
            </a:r>
          </a:p>
          <a:p>
            <a:pPr algn="r"/>
            <a:r>
              <a:rPr kumimoji="1" lang="en-US" altLang="ja-JP" sz="1400" dirty="0" smtClean="0"/>
              <a:t>368,834</a:t>
            </a:r>
          </a:p>
        </p:txBody>
      </p:sp>
      <p:pic>
        <p:nvPicPr>
          <p:cNvPr id="240" name="Picture 15"/>
          <p:cNvPicPr>
            <a:picLocks noChangeAspect="1" noChangeArrowheads="1"/>
          </p:cNvPicPr>
          <p:nvPr/>
        </p:nvPicPr>
        <p:blipFill>
          <a:blip r:embed="rId7" cstate="print"/>
          <a:srcRect/>
          <a:stretch>
            <a:fillRect/>
          </a:stretch>
        </p:blipFill>
        <p:spPr bwMode="auto">
          <a:xfrm>
            <a:off x="6084168" y="5288746"/>
            <a:ext cx="648072" cy="654303"/>
          </a:xfrm>
          <a:prstGeom prst="rect">
            <a:avLst/>
          </a:prstGeom>
          <a:noFill/>
          <a:ln w="9525">
            <a:noFill/>
            <a:miter lim="800000"/>
            <a:headEnd/>
            <a:tailEnd/>
          </a:ln>
          <a:effectLst/>
        </p:spPr>
      </p:pic>
      <p:sp>
        <p:nvSpPr>
          <p:cNvPr id="241" name="角丸四角形 240"/>
          <p:cNvSpPr/>
          <p:nvPr/>
        </p:nvSpPr>
        <p:spPr>
          <a:xfrm>
            <a:off x="7532778" y="5360754"/>
            <a:ext cx="114367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sz="1400" dirty="0" smtClean="0"/>
              <a:t>Tokyo</a:t>
            </a:r>
            <a:r>
              <a:rPr kumimoji="1" lang="en-US" altLang="ja-JP" sz="1400" dirty="0" smtClean="0"/>
              <a:t> </a:t>
            </a:r>
          </a:p>
          <a:p>
            <a:pPr algn="r"/>
            <a:r>
              <a:rPr lang="en-US" altLang="ja-JP" sz="1400" dirty="0" smtClean="0"/>
              <a:t>120</a:t>
            </a:r>
            <a:r>
              <a:rPr kumimoji="1" lang="en-US" altLang="ja-JP" sz="1400" dirty="0" smtClean="0"/>
              <a:t>,013</a:t>
            </a:r>
          </a:p>
        </p:txBody>
      </p:sp>
      <p:pic>
        <p:nvPicPr>
          <p:cNvPr id="242" name="Picture 15"/>
          <p:cNvPicPr>
            <a:picLocks noChangeAspect="1" noChangeArrowheads="1"/>
          </p:cNvPicPr>
          <p:nvPr/>
        </p:nvPicPr>
        <p:blipFill>
          <a:blip r:embed="rId7" cstate="print"/>
          <a:srcRect/>
          <a:stretch>
            <a:fillRect/>
          </a:stretch>
        </p:blipFill>
        <p:spPr bwMode="auto">
          <a:xfrm>
            <a:off x="7380312" y="5288746"/>
            <a:ext cx="648072" cy="654303"/>
          </a:xfrm>
          <a:prstGeom prst="rect">
            <a:avLst/>
          </a:prstGeom>
          <a:noFill/>
          <a:ln w="9525">
            <a:noFill/>
            <a:miter lim="800000"/>
            <a:headEnd/>
            <a:tailEnd/>
          </a:ln>
          <a:effectLst/>
        </p:spPr>
      </p:pic>
      <p:sp>
        <p:nvSpPr>
          <p:cNvPr id="243" name="角丸四角形 242"/>
          <p:cNvSpPr/>
          <p:nvPr/>
        </p:nvSpPr>
        <p:spPr>
          <a:xfrm>
            <a:off x="6209731" y="5943049"/>
            <a:ext cx="1242589"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ja-JP" sz="1400" dirty="0" smtClean="0"/>
              <a:t>Kanagawa </a:t>
            </a:r>
          </a:p>
          <a:p>
            <a:pPr algn="r"/>
            <a:r>
              <a:rPr kumimoji="1" lang="en-US" altLang="ja-JP" sz="1400" dirty="0" smtClean="0"/>
              <a:t>1,304,646</a:t>
            </a:r>
          </a:p>
        </p:txBody>
      </p:sp>
      <p:pic>
        <p:nvPicPr>
          <p:cNvPr id="244" name="Picture 15"/>
          <p:cNvPicPr>
            <a:picLocks noChangeAspect="1" noChangeArrowheads="1"/>
          </p:cNvPicPr>
          <p:nvPr/>
        </p:nvPicPr>
        <p:blipFill>
          <a:blip r:embed="rId7" cstate="print"/>
          <a:srcRect/>
          <a:stretch>
            <a:fillRect/>
          </a:stretch>
        </p:blipFill>
        <p:spPr bwMode="auto">
          <a:xfrm>
            <a:off x="6084168" y="5871041"/>
            <a:ext cx="648072" cy="654303"/>
          </a:xfrm>
          <a:prstGeom prst="rect">
            <a:avLst/>
          </a:prstGeom>
          <a:noFill/>
          <a:ln w="9525">
            <a:noFill/>
            <a:miter lim="800000"/>
            <a:headEnd/>
            <a:tailEnd/>
          </a:ln>
          <a:effectLst/>
        </p:spPr>
      </p:pic>
      <p:sp>
        <p:nvSpPr>
          <p:cNvPr id="247" name="テキスト ボックス 246"/>
          <p:cNvSpPr txBox="1"/>
          <p:nvPr/>
        </p:nvSpPr>
        <p:spPr>
          <a:xfrm>
            <a:off x="1547664" y="879103"/>
            <a:ext cx="936104" cy="461665"/>
          </a:xfrm>
          <a:prstGeom prst="rect">
            <a:avLst/>
          </a:prstGeom>
          <a:noFill/>
        </p:spPr>
        <p:txBody>
          <a:bodyPr wrap="square" rtlCol="0">
            <a:spAutoFit/>
          </a:bodyPr>
          <a:lstStyle/>
          <a:p>
            <a:pPr algn="ctr"/>
            <a:r>
              <a:rPr kumimoji="1" lang="en-US" altLang="ja-JP" sz="1200" dirty="0" smtClean="0">
                <a:solidFill>
                  <a:schemeClr val="bg1"/>
                </a:solidFill>
              </a:rPr>
              <a:t>Affected  fishing port</a:t>
            </a:r>
            <a:endParaRPr kumimoji="1" lang="ja-JP" altLang="en-US" sz="1200" dirty="0">
              <a:solidFill>
                <a:schemeClr val="bg1"/>
              </a:solidFill>
            </a:endParaRPr>
          </a:p>
        </p:txBody>
      </p:sp>
      <p:grpSp>
        <p:nvGrpSpPr>
          <p:cNvPr id="8" name="グループ化 47"/>
          <p:cNvGrpSpPr/>
          <p:nvPr/>
        </p:nvGrpSpPr>
        <p:grpSpPr>
          <a:xfrm>
            <a:off x="2339752" y="4391526"/>
            <a:ext cx="360040" cy="358298"/>
            <a:chOff x="1762126" y="2895600"/>
            <a:chExt cx="2285999" cy="2045568"/>
          </a:xfrm>
        </p:grpSpPr>
        <p:sp>
          <p:nvSpPr>
            <p:cNvPr id="49" name="フリーフォーム 48"/>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0" name="フリーフォーム 49"/>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1" name="直線コネクタ 50"/>
            <p:cNvCxnSpPr>
              <a:stCxn id="49" idx="0"/>
              <a:endCxn id="50"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50"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a:endCxn id="49"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a:stCxn id="49"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a:stCxn id="49"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9" name="円/楕円 248"/>
          <p:cNvSpPr/>
          <p:nvPr/>
        </p:nvSpPr>
        <p:spPr>
          <a:xfrm>
            <a:off x="1979712" y="3887470"/>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7</a:t>
            </a:r>
            <a:endParaRPr kumimoji="1" lang="ja-JP" altLang="en-US" sz="1100" b="1" dirty="0"/>
          </a:p>
        </p:txBody>
      </p:sp>
      <p:sp>
        <p:nvSpPr>
          <p:cNvPr id="250" name="円/楕円 249"/>
          <p:cNvSpPr/>
          <p:nvPr/>
        </p:nvSpPr>
        <p:spPr>
          <a:xfrm>
            <a:off x="1763688" y="3966121"/>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t>8</a:t>
            </a:r>
            <a:endParaRPr kumimoji="1" lang="ja-JP" altLang="en-US" sz="1100" b="1" dirty="0"/>
          </a:p>
        </p:txBody>
      </p:sp>
      <p:sp>
        <p:nvSpPr>
          <p:cNvPr id="251" name="円/楕円 250"/>
          <p:cNvSpPr/>
          <p:nvPr/>
        </p:nvSpPr>
        <p:spPr>
          <a:xfrm>
            <a:off x="1979712" y="3597697"/>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6</a:t>
            </a:r>
            <a:endParaRPr kumimoji="1" lang="ja-JP" altLang="en-US" sz="1100" b="1" dirty="0"/>
          </a:p>
        </p:txBody>
      </p:sp>
      <p:sp>
        <p:nvSpPr>
          <p:cNvPr id="252" name="円/楕円 251"/>
          <p:cNvSpPr/>
          <p:nvPr/>
        </p:nvSpPr>
        <p:spPr>
          <a:xfrm>
            <a:off x="2132112" y="3381673"/>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5</a:t>
            </a:r>
            <a:endParaRPr kumimoji="1" lang="ja-JP" altLang="en-US" sz="1100" b="1" dirty="0"/>
          </a:p>
        </p:txBody>
      </p:sp>
      <p:sp>
        <p:nvSpPr>
          <p:cNvPr id="253" name="円/楕円 252"/>
          <p:cNvSpPr/>
          <p:nvPr/>
        </p:nvSpPr>
        <p:spPr>
          <a:xfrm>
            <a:off x="2195736" y="3165649"/>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4</a:t>
            </a:r>
            <a:endParaRPr kumimoji="1" lang="ja-JP" altLang="en-US" sz="1100" b="1" dirty="0"/>
          </a:p>
        </p:txBody>
      </p:sp>
      <p:sp>
        <p:nvSpPr>
          <p:cNvPr id="254" name="円/楕円 253"/>
          <p:cNvSpPr/>
          <p:nvPr/>
        </p:nvSpPr>
        <p:spPr>
          <a:xfrm>
            <a:off x="2195736" y="2949625"/>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3</a:t>
            </a:r>
            <a:endParaRPr kumimoji="1" lang="ja-JP" altLang="en-US" sz="1100" b="1" dirty="0"/>
          </a:p>
        </p:txBody>
      </p:sp>
      <p:pic>
        <p:nvPicPr>
          <p:cNvPr id="255" name="Picture 17" descr="C:\Users\HERT\AppData\Local\Microsoft\Windows\Temporary Internet Files\Content.IE5\HF335RTP\MC900433918[1].png"/>
          <p:cNvPicPr>
            <a:picLocks noChangeAspect="1" noChangeArrowheads="1"/>
          </p:cNvPicPr>
          <p:nvPr/>
        </p:nvPicPr>
        <p:blipFill>
          <a:blip r:embed="rId8" cstate="print">
            <a:lum/>
          </a:blip>
          <a:srcRect/>
          <a:stretch>
            <a:fillRect/>
          </a:stretch>
        </p:blipFill>
        <p:spPr bwMode="auto">
          <a:xfrm>
            <a:off x="1619672" y="6047710"/>
            <a:ext cx="288032" cy="288032"/>
          </a:xfrm>
          <a:prstGeom prst="rect">
            <a:avLst/>
          </a:prstGeom>
          <a:noFill/>
        </p:spPr>
      </p:pic>
      <p:sp>
        <p:nvSpPr>
          <p:cNvPr id="256" name="円/楕円 255"/>
          <p:cNvSpPr/>
          <p:nvPr/>
        </p:nvSpPr>
        <p:spPr>
          <a:xfrm>
            <a:off x="2123728" y="2733601"/>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2</a:t>
            </a:r>
            <a:endParaRPr kumimoji="1" lang="ja-JP" altLang="en-US" sz="1100" b="1" dirty="0"/>
          </a:p>
        </p:txBody>
      </p:sp>
      <p:sp>
        <p:nvSpPr>
          <p:cNvPr id="257" name="円/楕円 256"/>
          <p:cNvSpPr/>
          <p:nvPr/>
        </p:nvSpPr>
        <p:spPr>
          <a:xfrm>
            <a:off x="1907704" y="2445569"/>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1</a:t>
            </a:r>
            <a:endParaRPr kumimoji="1" lang="ja-JP" altLang="en-US" sz="1100" b="1" dirty="0"/>
          </a:p>
        </p:txBody>
      </p:sp>
      <p:sp>
        <p:nvSpPr>
          <p:cNvPr id="259" name="テキスト ボックス 258"/>
          <p:cNvSpPr txBox="1"/>
          <p:nvPr/>
        </p:nvSpPr>
        <p:spPr>
          <a:xfrm>
            <a:off x="1979712" y="3453681"/>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17.6</a:t>
            </a:r>
            <a:endParaRPr kumimoji="1" lang="ja-JP" altLang="en-US" sz="1600" b="1" dirty="0">
              <a:solidFill>
                <a:schemeClr val="bg1"/>
              </a:solidFill>
            </a:endParaRPr>
          </a:p>
        </p:txBody>
      </p:sp>
      <p:grpSp>
        <p:nvGrpSpPr>
          <p:cNvPr id="9" name="グループ化 259"/>
          <p:cNvGrpSpPr/>
          <p:nvPr/>
        </p:nvGrpSpPr>
        <p:grpSpPr>
          <a:xfrm>
            <a:off x="2915816" y="2735342"/>
            <a:ext cx="360040" cy="360040"/>
            <a:chOff x="1762126" y="2895600"/>
            <a:chExt cx="2285999" cy="2045568"/>
          </a:xfrm>
        </p:grpSpPr>
        <p:sp>
          <p:nvSpPr>
            <p:cNvPr id="261" name="フリーフォーム 260"/>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2" name="フリーフォーム 261"/>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3" name="直線コネクタ 262"/>
            <p:cNvCxnSpPr>
              <a:stCxn id="261" idx="0"/>
              <a:endCxn id="262"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4" name="直線コネクタ 263"/>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5" name="直線コネクタ 264"/>
            <p:cNvCxnSpPr>
              <a:endCxn id="262"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6" name="直線コネクタ 265"/>
            <p:cNvCxnSpPr>
              <a:endCxn id="261"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直線コネクタ 266"/>
            <p:cNvCxnSpPr>
              <a:stCxn id="261"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8" name="直線コネクタ 267"/>
            <p:cNvCxnSpPr>
              <a:stCxn id="261"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9" name="直線コネクタ 268"/>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グループ化 269"/>
          <p:cNvGrpSpPr/>
          <p:nvPr/>
        </p:nvGrpSpPr>
        <p:grpSpPr>
          <a:xfrm>
            <a:off x="2771800" y="2591326"/>
            <a:ext cx="720080" cy="792088"/>
            <a:chOff x="1762126" y="2895600"/>
            <a:chExt cx="2285999" cy="2045568"/>
          </a:xfrm>
        </p:grpSpPr>
        <p:sp>
          <p:nvSpPr>
            <p:cNvPr id="271" name="フリーフォーム 270"/>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2" name="フリーフォーム 271"/>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73" name="直線コネクタ 272"/>
            <p:cNvCxnSpPr>
              <a:stCxn id="271" idx="0"/>
              <a:endCxn id="272"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直線コネクタ 273"/>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5" name="直線コネクタ 274"/>
            <p:cNvCxnSpPr>
              <a:endCxn id="272"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6" name="直線コネクタ 275"/>
            <p:cNvCxnSpPr>
              <a:endCxn id="271"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7" name="直線コネクタ 276"/>
            <p:cNvCxnSpPr>
              <a:stCxn id="271"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8" name="直線コネクタ 277"/>
            <p:cNvCxnSpPr>
              <a:stCxn id="271"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9" name="直線コネクタ 278"/>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0" name="テキスト ボックス 279"/>
          <p:cNvSpPr txBox="1"/>
          <p:nvPr/>
        </p:nvSpPr>
        <p:spPr>
          <a:xfrm>
            <a:off x="1979712" y="3023374"/>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15.0</a:t>
            </a:r>
            <a:endParaRPr kumimoji="1" lang="ja-JP" altLang="en-US" sz="1600" b="1" dirty="0">
              <a:solidFill>
                <a:schemeClr val="bg1"/>
              </a:solidFill>
            </a:endParaRPr>
          </a:p>
        </p:txBody>
      </p:sp>
      <p:sp>
        <p:nvSpPr>
          <p:cNvPr id="281" name="テキスト ボックス 280"/>
          <p:cNvSpPr txBox="1"/>
          <p:nvPr/>
        </p:nvSpPr>
        <p:spPr>
          <a:xfrm>
            <a:off x="1835696" y="3741713"/>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10.35</a:t>
            </a:r>
            <a:endParaRPr kumimoji="1" lang="ja-JP" altLang="en-US" sz="1600" b="1" dirty="0">
              <a:solidFill>
                <a:schemeClr val="bg1"/>
              </a:solidFill>
            </a:endParaRPr>
          </a:p>
        </p:txBody>
      </p:sp>
      <p:grpSp>
        <p:nvGrpSpPr>
          <p:cNvPr id="11" name="グループ化 281"/>
          <p:cNvGrpSpPr/>
          <p:nvPr/>
        </p:nvGrpSpPr>
        <p:grpSpPr>
          <a:xfrm>
            <a:off x="2699792" y="2951366"/>
            <a:ext cx="504056" cy="504056"/>
            <a:chOff x="1762126" y="2895600"/>
            <a:chExt cx="2285999" cy="2045568"/>
          </a:xfrm>
        </p:grpSpPr>
        <p:sp>
          <p:nvSpPr>
            <p:cNvPr id="283" name="フリーフォーム 28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4" name="フリーフォーム 283"/>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5" name="直線コネクタ 284"/>
            <p:cNvCxnSpPr>
              <a:stCxn id="283" idx="0"/>
              <a:endCxn id="28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直線コネクタ 28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直線コネクタ 286"/>
            <p:cNvCxnSpPr>
              <a:endCxn id="284"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直線コネクタ 287"/>
            <p:cNvCxnSpPr>
              <a:endCxn id="28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直線コネクタ 288"/>
            <p:cNvCxnSpPr>
              <a:stCxn id="28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直線コネクタ 289"/>
            <p:cNvCxnSpPr>
              <a:stCxn id="28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直線コネクタ 29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2" name="グループ化 291"/>
          <p:cNvGrpSpPr/>
          <p:nvPr/>
        </p:nvGrpSpPr>
        <p:grpSpPr>
          <a:xfrm>
            <a:off x="2627784" y="3385155"/>
            <a:ext cx="432048" cy="430307"/>
            <a:chOff x="1762126" y="2895600"/>
            <a:chExt cx="2285999" cy="2045568"/>
          </a:xfrm>
        </p:grpSpPr>
        <p:sp>
          <p:nvSpPr>
            <p:cNvPr id="293" name="フリーフォーム 29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4" name="フリーフォーム 293"/>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95" name="直線コネクタ 294"/>
            <p:cNvCxnSpPr>
              <a:stCxn id="293" idx="0"/>
              <a:endCxn id="29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6" name="直線コネクタ 29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7" name="直線コネクタ 296"/>
            <p:cNvCxnSpPr>
              <a:endCxn id="294"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8" name="直線コネクタ 297"/>
            <p:cNvCxnSpPr>
              <a:endCxn id="29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9" name="直線コネクタ 298"/>
            <p:cNvCxnSpPr>
              <a:stCxn id="29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0" name="直線コネクタ 299"/>
            <p:cNvCxnSpPr>
              <a:stCxn id="29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1" name="直線コネクタ 30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 name="グループ化 301"/>
          <p:cNvGrpSpPr/>
          <p:nvPr/>
        </p:nvGrpSpPr>
        <p:grpSpPr>
          <a:xfrm>
            <a:off x="2555776" y="3311406"/>
            <a:ext cx="504056" cy="718339"/>
            <a:chOff x="1762126" y="2895600"/>
            <a:chExt cx="2285999" cy="2045568"/>
          </a:xfrm>
        </p:grpSpPr>
        <p:sp>
          <p:nvSpPr>
            <p:cNvPr id="303" name="フリーフォーム 30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04" name="フリーフォーム 303"/>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05" name="直線コネクタ 304"/>
            <p:cNvCxnSpPr>
              <a:stCxn id="303" idx="0"/>
              <a:endCxn id="30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直線コネクタ 30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直線コネクタ 306"/>
            <p:cNvCxnSpPr>
              <a:endCxn id="304"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直線コネクタ 307"/>
            <p:cNvCxnSpPr>
              <a:endCxn id="30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直線コネクタ 308"/>
            <p:cNvCxnSpPr>
              <a:stCxn id="30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0" name="直線コネクタ 309"/>
            <p:cNvCxnSpPr>
              <a:stCxn id="30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1" name="直線コネクタ 31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グループ化 311"/>
          <p:cNvGrpSpPr/>
          <p:nvPr/>
        </p:nvGrpSpPr>
        <p:grpSpPr>
          <a:xfrm>
            <a:off x="2483768" y="3741713"/>
            <a:ext cx="504056" cy="576064"/>
            <a:chOff x="1762126" y="2895600"/>
            <a:chExt cx="2285999" cy="2045568"/>
          </a:xfrm>
        </p:grpSpPr>
        <p:sp>
          <p:nvSpPr>
            <p:cNvPr id="313" name="フリーフォーム 31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4" name="フリーフォーム 313"/>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5" name="直線コネクタ 314"/>
            <p:cNvCxnSpPr>
              <a:stCxn id="313" idx="0"/>
              <a:endCxn id="31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6" name="直線コネクタ 31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p:cNvCxnSpPr>
              <a:endCxn id="314"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8" name="直線コネクタ 317"/>
            <p:cNvCxnSpPr>
              <a:endCxn id="31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直線コネクタ 318"/>
            <p:cNvCxnSpPr>
              <a:stCxn id="31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直線コネクタ 319"/>
            <p:cNvCxnSpPr>
              <a:stCxn id="31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直線コネクタ 32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グループ化 321"/>
          <p:cNvGrpSpPr/>
          <p:nvPr/>
        </p:nvGrpSpPr>
        <p:grpSpPr>
          <a:xfrm>
            <a:off x="2411760" y="4103494"/>
            <a:ext cx="432048" cy="430307"/>
            <a:chOff x="1762126" y="2895600"/>
            <a:chExt cx="2285999" cy="2045568"/>
          </a:xfrm>
        </p:grpSpPr>
        <p:sp>
          <p:nvSpPr>
            <p:cNvPr id="323" name="フリーフォーム 322"/>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4" name="フリーフォーム 323"/>
            <p:cNvSpPr/>
            <p:nvPr/>
          </p:nvSpPr>
          <p:spPr>
            <a:xfrm>
              <a:off x="1763686" y="2988542"/>
              <a:ext cx="2095502" cy="1952626"/>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25" name="直線コネクタ 324"/>
            <p:cNvCxnSpPr>
              <a:stCxn id="323" idx="0"/>
              <a:endCxn id="324"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6" name="直線コネクタ 325"/>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7" name="直線コネクタ 326"/>
            <p:cNvCxnSpPr>
              <a:endCxn id="324" idx="6"/>
            </p:cNvCxnSpPr>
            <p:nvPr/>
          </p:nvCxnSpPr>
          <p:spPr>
            <a:xfrm>
              <a:off x="1763686" y="4365103"/>
              <a:ext cx="2095502" cy="57606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8" name="直線コネクタ 327"/>
            <p:cNvCxnSpPr>
              <a:endCxn id="323"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9" name="直線コネクタ 328"/>
            <p:cNvCxnSpPr>
              <a:stCxn id="323"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直線コネクタ 329"/>
            <p:cNvCxnSpPr>
              <a:stCxn id="323"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1" name="直線コネクタ 330"/>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6" name="グループ化 333"/>
          <p:cNvGrpSpPr/>
          <p:nvPr/>
        </p:nvGrpSpPr>
        <p:grpSpPr>
          <a:xfrm>
            <a:off x="5494246" y="1579163"/>
            <a:ext cx="668295" cy="650427"/>
            <a:chOff x="4414126" y="3429000"/>
            <a:chExt cx="668295" cy="650427"/>
          </a:xfrm>
        </p:grpSpPr>
        <p:pic>
          <p:nvPicPr>
            <p:cNvPr id="187" name="Picture 12" descr="C:\Users\HERT\AppData\Local\Microsoft\Windows\Temporary Internet Files\Content.IE5\827I0H5D\MC900331375[1].wmf"/>
            <p:cNvPicPr>
              <a:picLocks noChangeAspect="1" noChangeArrowheads="1"/>
            </p:cNvPicPr>
            <p:nvPr/>
          </p:nvPicPr>
          <p:blipFill>
            <a:blip r:embed="rId9" cstate="print"/>
            <a:srcRect/>
            <a:stretch>
              <a:fillRect/>
            </a:stretch>
          </p:blipFill>
          <p:spPr bwMode="auto">
            <a:xfrm>
              <a:off x="4414126" y="3498305"/>
              <a:ext cx="624631" cy="434751"/>
            </a:xfrm>
            <a:prstGeom prst="rect">
              <a:avLst/>
            </a:prstGeom>
            <a:noFill/>
          </p:spPr>
        </p:pic>
        <p:sp>
          <p:nvSpPr>
            <p:cNvPr id="332" name="十字形 331"/>
            <p:cNvSpPr/>
            <p:nvPr/>
          </p:nvSpPr>
          <p:spPr>
            <a:xfrm>
              <a:off x="4427984" y="3429000"/>
              <a:ext cx="654437" cy="650427"/>
            </a:xfrm>
            <a:prstGeom prst="plus">
              <a:avLst>
                <a:gd name="adj" fmla="val 48424"/>
              </a:avLst>
            </a:prstGeom>
            <a:solidFill>
              <a:srgbClr val="FF0000"/>
            </a:solidFill>
            <a:ln>
              <a:solidFill>
                <a:srgbClr val="FF0000"/>
              </a:solidFill>
            </a:ln>
            <a:scene3d>
              <a:camera prst="orthographicFront">
                <a:rot lat="0" lon="0" rev="27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5" name="テキスト ボックス 334"/>
          <p:cNvSpPr txBox="1"/>
          <p:nvPr/>
        </p:nvSpPr>
        <p:spPr>
          <a:xfrm>
            <a:off x="2843808" y="4823574"/>
            <a:ext cx="2448272" cy="276999"/>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200" b="1" dirty="0" err="1" smtClean="0">
                <a:solidFill>
                  <a:schemeClr val="bg1"/>
                </a:solidFill>
              </a:rPr>
              <a:t>Higashimatusima-shi</a:t>
            </a:r>
            <a:endParaRPr kumimoji="1" lang="ja-JP" altLang="en-US" sz="1200" b="1" dirty="0">
              <a:solidFill>
                <a:schemeClr val="bg1"/>
              </a:solidFill>
            </a:endParaRPr>
          </a:p>
        </p:txBody>
      </p:sp>
      <p:sp>
        <p:nvSpPr>
          <p:cNvPr id="336" name="テキスト ボックス 335"/>
          <p:cNvSpPr txBox="1"/>
          <p:nvPr/>
        </p:nvSpPr>
        <p:spPr>
          <a:xfrm>
            <a:off x="1115616" y="2355557"/>
            <a:ext cx="1008112" cy="307777"/>
          </a:xfrm>
          <a:prstGeom prst="rect">
            <a:avLst/>
          </a:prstGeom>
          <a:noFill/>
        </p:spPr>
        <p:txBody>
          <a:bodyPr wrap="square" rtlCol="0">
            <a:spAutoFit/>
          </a:bodyPr>
          <a:lstStyle/>
          <a:p>
            <a:r>
              <a:rPr kumimoji="1" lang="en-US" altLang="ja-JP" sz="1400" b="1" dirty="0" smtClean="0">
                <a:solidFill>
                  <a:schemeClr val="bg1"/>
                </a:solidFill>
              </a:rPr>
              <a:t>Aomori</a:t>
            </a:r>
            <a:endParaRPr kumimoji="1" lang="ja-JP" altLang="en-US" sz="1400" b="1" dirty="0">
              <a:solidFill>
                <a:schemeClr val="bg1"/>
              </a:solidFill>
            </a:endParaRPr>
          </a:p>
        </p:txBody>
      </p:sp>
      <p:sp>
        <p:nvSpPr>
          <p:cNvPr id="337" name="テキスト ボックス 336"/>
          <p:cNvSpPr txBox="1"/>
          <p:nvPr/>
        </p:nvSpPr>
        <p:spPr>
          <a:xfrm>
            <a:off x="539552" y="3579693"/>
            <a:ext cx="1080120" cy="307777"/>
          </a:xfrm>
          <a:prstGeom prst="rect">
            <a:avLst/>
          </a:prstGeom>
          <a:noFill/>
        </p:spPr>
        <p:txBody>
          <a:bodyPr wrap="square" rtlCol="0">
            <a:spAutoFit/>
          </a:bodyPr>
          <a:lstStyle/>
          <a:p>
            <a:r>
              <a:rPr kumimoji="1" lang="en-US" altLang="ja-JP" sz="1400" b="1" dirty="0" smtClean="0">
                <a:solidFill>
                  <a:schemeClr val="bg1"/>
                </a:solidFill>
              </a:rPr>
              <a:t>Yamagata</a:t>
            </a:r>
            <a:endParaRPr kumimoji="1" lang="ja-JP" altLang="en-US" sz="1400" b="1" dirty="0">
              <a:solidFill>
                <a:schemeClr val="bg1"/>
              </a:solidFill>
            </a:endParaRPr>
          </a:p>
        </p:txBody>
      </p:sp>
      <p:sp>
        <p:nvSpPr>
          <p:cNvPr id="338" name="テキスト ボックス 337"/>
          <p:cNvSpPr txBox="1"/>
          <p:nvPr/>
        </p:nvSpPr>
        <p:spPr>
          <a:xfrm>
            <a:off x="1547664" y="3219653"/>
            <a:ext cx="720080" cy="307777"/>
          </a:xfrm>
          <a:prstGeom prst="rect">
            <a:avLst/>
          </a:prstGeom>
          <a:noFill/>
        </p:spPr>
        <p:txBody>
          <a:bodyPr wrap="square" rtlCol="0">
            <a:spAutoFit/>
          </a:bodyPr>
          <a:lstStyle/>
          <a:p>
            <a:r>
              <a:rPr kumimoji="1" lang="en-US" altLang="ja-JP" sz="1400" b="1" dirty="0" smtClean="0">
                <a:solidFill>
                  <a:schemeClr val="bg1"/>
                </a:solidFill>
              </a:rPr>
              <a:t>Iwate</a:t>
            </a:r>
            <a:endParaRPr kumimoji="1" lang="ja-JP" altLang="en-US" sz="1400" b="1" dirty="0">
              <a:solidFill>
                <a:schemeClr val="bg1"/>
              </a:solidFill>
            </a:endParaRPr>
          </a:p>
        </p:txBody>
      </p:sp>
      <p:sp>
        <p:nvSpPr>
          <p:cNvPr id="339" name="テキスト ボックス 338"/>
          <p:cNvSpPr txBox="1"/>
          <p:nvPr/>
        </p:nvSpPr>
        <p:spPr>
          <a:xfrm>
            <a:off x="1043608" y="2879358"/>
            <a:ext cx="648072" cy="307777"/>
          </a:xfrm>
          <a:prstGeom prst="rect">
            <a:avLst/>
          </a:prstGeom>
          <a:noFill/>
        </p:spPr>
        <p:txBody>
          <a:bodyPr wrap="square" rtlCol="0">
            <a:spAutoFit/>
          </a:bodyPr>
          <a:lstStyle/>
          <a:p>
            <a:r>
              <a:rPr kumimoji="1" lang="en-US" altLang="ja-JP" sz="1400" b="1" dirty="0" smtClean="0">
                <a:solidFill>
                  <a:schemeClr val="bg1"/>
                </a:solidFill>
              </a:rPr>
              <a:t>Akita</a:t>
            </a:r>
            <a:endParaRPr kumimoji="1" lang="ja-JP" altLang="en-US" sz="1400" b="1" dirty="0">
              <a:solidFill>
                <a:schemeClr val="bg1"/>
              </a:solidFill>
            </a:endParaRPr>
          </a:p>
        </p:txBody>
      </p:sp>
      <p:sp>
        <p:nvSpPr>
          <p:cNvPr id="340" name="テキスト ボックス 339"/>
          <p:cNvSpPr txBox="1"/>
          <p:nvPr/>
        </p:nvSpPr>
        <p:spPr>
          <a:xfrm>
            <a:off x="1115616" y="3795717"/>
            <a:ext cx="864096" cy="307777"/>
          </a:xfrm>
          <a:prstGeom prst="rect">
            <a:avLst/>
          </a:prstGeom>
          <a:noFill/>
        </p:spPr>
        <p:txBody>
          <a:bodyPr wrap="square" rtlCol="0">
            <a:spAutoFit/>
          </a:bodyPr>
          <a:lstStyle/>
          <a:p>
            <a:r>
              <a:rPr kumimoji="1" lang="en-US" altLang="ja-JP" sz="1400" b="1" dirty="0" smtClean="0">
                <a:solidFill>
                  <a:schemeClr val="bg1"/>
                </a:solidFill>
              </a:rPr>
              <a:t>Miyagi</a:t>
            </a:r>
            <a:endParaRPr kumimoji="1" lang="ja-JP" altLang="en-US" sz="1400" b="1" dirty="0">
              <a:solidFill>
                <a:schemeClr val="bg1"/>
              </a:solidFill>
            </a:endParaRPr>
          </a:p>
        </p:txBody>
      </p:sp>
      <p:sp>
        <p:nvSpPr>
          <p:cNvPr id="341" name="テキスト ボックス 340"/>
          <p:cNvSpPr txBox="1"/>
          <p:nvPr/>
        </p:nvSpPr>
        <p:spPr>
          <a:xfrm>
            <a:off x="683568" y="4658072"/>
            <a:ext cx="1152128" cy="307777"/>
          </a:xfrm>
          <a:prstGeom prst="rect">
            <a:avLst/>
          </a:prstGeom>
          <a:noFill/>
        </p:spPr>
        <p:txBody>
          <a:bodyPr wrap="square" rtlCol="0">
            <a:spAutoFit/>
          </a:bodyPr>
          <a:lstStyle/>
          <a:p>
            <a:r>
              <a:rPr kumimoji="1" lang="en-US" altLang="ja-JP" sz="1400" b="1" dirty="0" smtClean="0">
                <a:solidFill>
                  <a:schemeClr val="bg1"/>
                </a:solidFill>
              </a:rPr>
              <a:t>Fukushima</a:t>
            </a:r>
            <a:endParaRPr kumimoji="1" lang="ja-JP" altLang="en-US" sz="1400" b="1" dirty="0">
              <a:solidFill>
                <a:schemeClr val="bg1"/>
              </a:solidFill>
            </a:endParaRPr>
          </a:p>
        </p:txBody>
      </p:sp>
      <p:sp>
        <p:nvSpPr>
          <p:cNvPr id="342" name="テキスト ボックス 341"/>
          <p:cNvSpPr txBox="1"/>
          <p:nvPr/>
        </p:nvSpPr>
        <p:spPr>
          <a:xfrm>
            <a:off x="827584" y="5471646"/>
            <a:ext cx="783704" cy="307777"/>
          </a:xfrm>
          <a:prstGeom prst="rect">
            <a:avLst/>
          </a:prstGeom>
          <a:noFill/>
        </p:spPr>
        <p:txBody>
          <a:bodyPr wrap="square" rtlCol="0">
            <a:spAutoFit/>
          </a:bodyPr>
          <a:lstStyle/>
          <a:p>
            <a:r>
              <a:rPr lang="en-US" altLang="ja-JP" sz="1400" b="1" dirty="0">
                <a:solidFill>
                  <a:schemeClr val="bg1"/>
                </a:solidFill>
              </a:rPr>
              <a:t>I</a:t>
            </a:r>
            <a:r>
              <a:rPr kumimoji="1" lang="en-US" altLang="ja-JP" sz="1400" b="1" dirty="0" smtClean="0">
                <a:solidFill>
                  <a:schemeClr val="bg1"/>
                </a:solidFill>
              </a:rPr>
              <a:t>baraki</a:t>
            </a:r>
            <a:endParaRPr kumimoji="1" lang="ja-JP" altLang="en-US" sz="1400" b="1" dirty="0">
              <a:solidFill>
                <a:schemeClr val="bg1"/>
              </a:solidFill>
            </a:endParaRPr>
          </a:p>
        </p:txBody>
      </p:sp>
      <p:sp>
        <p:nvSpPr>
          <p:cNvPr id="357" name="テキスト ボックス 356"/>
          <p:cNvSpPr txBox="1"/>
          <p:nvPr/>
        </p:nvSpPr>
        <p:spPr>
          <a:xfrm>
            <a:off x="2987824" y="4607550"/>
            <a:ext cx="2448272" cy="307777"/>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Onagawacyo</a:t>
            </a:r>
            <a:endParaRPr kumimoji="1" lang="en-US" altLang="ja-JP" sz="1400" b="1" dirty="0" smtClean="0">
              <a:solidFill>
                <a:schemeClr val="bg1"/>
              </a:solidFill>
            </a:endParaRPr>
          </a:p>
        </p:txBody>
      </p:sp>
      <p:sp>
        <p:nvSpPr>
          <p:cNvPr id="358" name="テキスト ボックス 357"/>
          <p:cNvSpPr txBox="1"/>
          <p:nvPr/>
        </p:nvSpPr>
        <p:spPr>
          <a:xfrm>
            <a:off x="3059832" y="4247510"/>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Rikuzentakata</a:t>
            </a:r>
            <a:endParaRPr kumimoji="1" lang="en-US" altLang="ja-JP" sz="1400" b="1" dirty="0" smtClean="0">
              <a:solidFill>
                <a:schemeClr val="bg1"/>
              </a:solidFill>
            </a:endParaRPr>
          </a:p>
          <a:p>
            <a:r>
              <a:rPr lang="en-US" altLang="ja-JP" sz="1400" b="1" dirty="0" smtClean="0">
                <a:solidFill>
                  <a:schemeClr val="bg1"/>
                </a:solidFill>
              </a:rPr>
              <a:t>-</a:t>
            </a:r>
            <a:r>
              <a:rPr lang="en-US" altLang="ja-JP" sz="1400" b="1" dirty="0" err="1" smtClean="0">
                <a:solidFill>
                  <a:schemeClr val="bg1"/>
                </a:solidFill>
              </a:rPr>
              <a:t>shi</a:t>
            </a:r>
            <a:endParaRPr kumimoji="1" lang="ja-JP" altLang="en-US" sz="1400" b="1" dirty="0">
              <a:solidFill>
                <a:schemeClr val="bg1"/>
              </a:solidFill>
            </a:endParaRPr>
          </a:p>
        </p:txBody>
      </p:sp>
      <p:sp>
        <p:nvSpPr>
          <p:cNvPr id="359" name="テキスト ボックス 358"/>
          <p:cNvSpPr txBox="1"/>
          <p:nvPr/>
        </p:nvSpPr>
        <p:spPr>
          <a:xfrm>
            <a:off x="3131840" y="4103494"/>
            <a:ext cx="2448272" cy="307777"/>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Kamaishi</a:t>
            </a:r>
            <a:r>
              <a:rPr kumimoji="1" lang="en-US" altLang="ja-JP" sz="1400" b="1" dirty="0" smtClean="0">
                <a:solidFill>
                  <a:schemeClr val="bg1"/>
                </a:solidFill>
              </a:rPr>
              <a:t> port</a:t>
            </a:r>
          </a:p>
        </p:txBody>
      </p:sp>
      <p:sp>
        <p:nvSpPr>
          <p:cNvPr id="360" name="テキスト ボックス 359"/>
          <p:cNvSpPr txBox="1"/>
          <p:nvPr/>
        </p:nvSpPr>
        <p:spPr>
          <a:xfrm>
            <a:off x="3203848" y="3724290"/>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Kanahama</a:t>
            </a:r>
            <a:endParaRPr kumimoji="1" lang="en-US" altLang="ja-JP" sz="1400" b="1" dirty="0" smtClean="0">
              <a:solidFill>
                <a:schemeClr val="bg1"/>
              </a:solidFill>
            </a:endParaRPr>
          </a:p>
          <a:p>
            <a:r>
              <a:rPr lang="en-US" altLang="ja-JP" sz="1400" b="1" dirty="0" err="1" smtClean="0">
                <a:solidFill>
                  <a:schemeClr val="bg1"/>
                </a:solidFill>
              </a:rPr>
              <a:t>Miyako-shi</a:t>
            </a:r>
            <a:endParaRPr kumimoji="1" lang="ja-JP" altLang="en-US" sz="1400" b="1" dirty="0">
              <a:solidFill>
                <a:schemeClr val="bg1"/>
              </a:solidFill>
            </a:endParaRPr>
          </a:p>
        </p:txBody>
      </p:sp>
      <p:sp>
        <p:nvSpPr>
          <p:cNvPr id="361" name="テキスト ボックス 360"/>
          <p:cNvSpPr txBox="1"/>
          <p:nvPr/>
        </p:nvSpPr>
        <p:spPr>
          <a:xfrm>
            <a:off x="3275856" y="3383414"/>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Tarou</a:t>
            </a:r>
            <a:r>
              <a:rPr kumimoji="1" lang="en-US" altLang="ja-JP" sz="1400" b="1" dirty="0" smtClean="0">
                <a:solidFill>
                  <a:schemeClr val="bg1"/>
                </a:solidFill>
              </a:rPr>
              <a:t>, </a:t>
            </a:r>
          </a:p>
          <a:p>
            <a:r>
              <a:rPr kumimoji="1" lang="en-US" altLang="ja-JP" sz="1400" b="1" dirty="0" err="1" smtClean="0">
                <a:solidFill>
                  <a:schemeClr val="bg1"/>
                </a:solidFill>
              </a:rPr>
              <a:t>Miyako-shi</a:t>
            </a:r>
            <a:r>
              <a:rPr kumimoji="1" lang="en-US" altLang="ja-JP" sz="1400" b="1" dirty="0" smtClean="0">
                <a:solidFill>
                  <a:schemeClr val="bg1"/>
                </a:solidFill>
              </a:rPr>
              <a:t> </a:t>
            </a:r>
            <a:endParaRPr kumimoji="1" lang="ja-JP" altLang="en-US" sz="1400" b="1" dirty="0">
              <a:solidFill>
                <a:schemeClr val="bg1"/>
              </a:solidFill>
            </a:endParaRPr>
          </a:p>
        </p:txBody>
      </p:sp>
      <p:sp>
        <p:nvSpPr>
          <p:cNvPr id="362" name="テキスト ボックス 361"/>
          <p:cNvSpPr txBox="1"/>
          <p:nvPr/>
        </p:nvSpPr>
        <p:spPr>
          <a:xfrm>
            <a:off x="3347864" y="3076218"/>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Kuji</a:t>
            </a:r>
            <a:r>
              <a:rPr kumimoji="1" lang="en-US" altLang="ja-JP" sz="1400" b="1" dirty="0" smtClean="0">
                <a:solidFill>
                  <a:schemeClr val="bg1"/>
                </a:solidFill>
              </a:rPr>
              <a:t>-port,</a:t>
            </a:r>
          </a:p>
          <a:p>
            <a:r>
              <a:rPr kumimoji="1" lang="en-US" altLang="ja-JP" sz="1400" b="1" dirty="0" smtClean="0">
                <a:solidFill>
                  <a:schemeClr val="bg1"/>
                </a:solidFill>
              </a:rPr>
              <a:t> </a:t>
            </a:r>
            <a:r>
              <a:rPr kumimoji="1" lang="en-US" altLang="ja-JP" sz="1400" b="1" dirty="0" err="1" smtClean="0">
                <a:solidFill>
                  <a:schemeClr val="bg1"/>
                </a:solidFill>
              </a:rPr>
              <a:t>Kuji-shi</a:t>
            </a:r>
            <a:endParaRPr kumimoji="1" lang="ja-JP" altLang="en-US" sz="1400" b="1" dirty="0">
              <a:solidFill>
                <a:schemeClr val="bg1"/>
              </a:solidFill>
            </a:endParaRPr>
          </a:p>
        </p:txBody>
      </p:sp>
      <p:sp>
        <p:nvSpPr>
          <p:cNvPr id="363" name="テキスト ボックス 362"/>
          <p:cNvSpPr txBox="1"/>
          <p:nvPr/>
        </p:nvSpPr>
        <p:spPr>
          <a:xfrm>
            <a:off x="3203848" y="2545740"/>
            <a:ext cx="1440160" cy="523220"/>
          </a:xfrm>
          <a:prstGeom prst="rect">
            <a:avLst/>
          </a:prstGeom>
          <a:noFill/>
          <a:scene3d>
            <a:camera prst="isometricLeftDown">
              <a:rot lat="2100000" lon="1800000" rev="0"/>
            </a:camera>
            <a:lightRig rig="threePt" dir="t"/>
          </a:scene3d>
        </p:spPr>
        <p:txBody>
          <a:bodyPr wrap="square" rtlCol="0">
            <a:spAutoFit/>
          </a:bodyPr>
          <a:lstStyle/>
          <a:p>
            <a:r>
              <a:rPr lang="en-US" altLang="ja-JP" sz="1400" b="1" dirty="0" smtClean="0">
                <a:solidFill>
                  <a:schemeClr val="bg1"/>
                </a:solidFill>
              </a:rPr>
              <a:t>Ichikawa, </a:t>
            </a:r>
          </a:p>
          <a:p>
            <a:r>
              <a:rPr lang="en-US" altLang="ja-JP" sz="1400" b="1" dirty="0" smtClean="0">
                <a:solidFill>
                  <a:schemeClr val="bg1"/>
                </a:solidFill>
              </a:rPr>
              <a:t>Hachinohe-</a:t>
            </a:r>
            <a:r>
              <a:rPr lang="en-US" altLang="ja-JP" sz="1400" b="1" dirty="0" err="1" smtClean="0">
                <a:solidFill>
                  <a:schemeClr val="bg1"/>
                </a:solidFill>
              </a:rPr>
              <a:t>shi</a:t>
            </a:r>
            <a:endParaRPr kumimoji="1" lang="ja-JP" altLang="en-US" sz="1400" b="1" dirty="0">
              <a:solidFill>
                <a:schemeClr val="bg1"/>
              </a:solidFill>
            </a:endParaRPr>
          </a:p>
        </p:txBody>
      </p:sp>
      <p:sp>
        <p:nvSpPr>
          <p:cNvPr id="364" name="円/楕円 363"/>
          <p:cNvSpPr/>
          <p:nvPr/>
        </p:nvSpPr>
        <p:spPr>
          <a:xfrm>
            <a:off x="3203848" y="249289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1</a:t>
            </a:r>
            <a:endParaRPr kumimoji="1" lang="ja-JP" altLang="en-US" sz="1100" b="1" dirty="0"/>
          </a:p>
        </p:txBody>
      </p:sp>
      <p:sp>
        <p:nvSpPr>
          <p:cNvPr id="365" name="円/楕円 364"/>
          <p:cNvSpPr/>
          <p:nvPr/>
        </p:nvSpPr>
        <p:spPr>
          <a:xfrm>
            <a:off x="3347864" y="295136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2</a:t>
            </a:r>
            <a:endParaRPr kumimoji="1" lang="ja-JP" altLang="en-US" sz="1100" b="1" dirty="0"/>
          </a:p>
        </p:txBody>
      </p:sp>
      <p:sp>
        <p:nvSpPr>
          <p:cNvPr id="366" name="円/楕円 365"/>
          <p:cNvSpPr/>
          <p:nvPr/>
        </p:nvSpPr>
        <p:spPr>
          <a:xfrm>
            <a:off x="3275856" y="3165649"/>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3</a:t>
            </a:r>
            <a:endParaRPr kumimoji="1" lang="ja-JP" altLang="en-US" sz="1100" b="1" dirty="0"/>
          </a:p>
        </p:txBody>
      </p:sp>
      <p:sp>
        <p:nvSpPr>
          <p:cNvPr id="367" name="円/楕円 366"/>
          <p:cNvSpPr/>
          <p:nvPr/>
        </p:nvSpPr>
        <p:spPr>
          <a:xfrm>
            <a:off x="3203848" y="3455422"/>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4</a:t>
            </a:r>
            <a:endParaRPr kumimoji="1" lang="ja-JP" altLang="en-US" sz="1100" b="1" dirty="0"/>
          </a:p>
        </p:txBody>
      </p:sp>
      <p:sp>
        <p:nvSpPr>
          <p:cNvPr id="368" name="円/楕円 367"/>
          <p:cNvSpPr/>
          <p:nvPr/>
        </p:nvSpPr>
        <p:spPr>
          <a:xfrm>
            <a:off x="3131840" y="374345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5</a:t>
            </a:r>
            <a:endParaRPr kumimoji="1" lang="ja-JP" altLang="en-US" sz="1100" b="1" dirty="0"/>
          </a:p>
        </p:txBody>
      </p:sp>
      <p:sp>
        <p:nvSpPr>
          <p:cNvPr id="369" name="円/楕円 368"/>
          <p:cNvSpPr/>
          <p:nvPr/>
        </p:nvSpPr>
        <p:spPr>
          <a:xfrm>
            <a:off x="3059832" y="403148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6</a:t>
            </a:r>
            <a:endParaRPr kumimoji="1" lang="ja-JP" altLang="en-US" sz="1100" b="1" dirty="0"/>
          </a:p>
        </p:txBody>
      </p:sp>
      <p:sp>
        <p:nvSpPr>
          <p:cNvPr id="370" name="円/楕円 369"/>
          <p:cNvSpPr/>
          <p:nvPr/>
        </p:nvSpPr>
        <p:spPr>
          <a:xfrm>
            <a:off x="2987824" y="4319518"/>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7</a:t>
            </a:r>
            <a:endParaRPr kumimoji="1" lang="ja-JP" altLang="en-US" sz="1100" b="1" dirty="0"/>
          </a:p>
        </p:txBody>
      </p:sp>
      <p:sp>
        <p:nvSpPr>
          <p:cNvPr id="371" name="円/楕円 370"/>
          <p:cNvSpPr/>
          <p:nvPr/>
        </p:nvSpPr>
        <p:spPr>
          <a:xfrm>
            <a:off x="2915816" y="4535542"/>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t>8</a:t>
            </a:r>
            <a:endParaRPr kumimoji="1" lang="ja-JP" altLang="en-US" sz="1100" b="1" dirty="0"/>
          </a:p>
        </p:txBody>
      </p:sp>
      <p:sp>
        <p:nvSpPr>
          <p:cNvPr id="372" name="テキスト ボックス 371"/>
          <p:cNvSpPr txBox="1"/>
          <p:nvPr/>
        </p:nvSpPr>
        <p:spPr>
          <a:xfrm>
            <a:off x="1835696" y="3959478"/>
            <a:ext cx="1224136" cy="338554"/>
          </a:xfrm>
          <a:prstGeom prst="rect">
            <a:avLst/>
          </a:prstGeom>
          <a:noFill/>
          <a:scene3d>
            <a:camera prst="isometricOffAxis2Right"/>
            <a:lightRig rig="threePt" dir="t"/>
          </a:scene3d>
        </p:spPr>
        <p:txBody>
          <a:bodyPr wrap="square" rtlCol="0">
            <a:spAutoFit/>
          </a:bodyPr>
          <a:lstStyle/>
          <a:p>
            <a:r>
              <a:rPr lang="en-US" altLang="ja-JP" sz="1600" b="1" dirty="0" smtClean="0">
                <a:solidFill>
                  <a:schemeClr val="bg1"/>
                </a:solidFill>
              </a:rPr>
              <a:t>7.71</a:t>
            </a:r>
            <a:endParaRPr kumimoji="1" lang="ja-JP" altLang="en-US" sz="1600" b="1" dirty="0">
              <a:solidFill>
                <a:schemeClr val="bg1"/>
              </a:solidFill>
            </a:endParaRPr>
          </a:p>
        </p:txBody>
      </p:sp>
      <p:sp>
        <p:nvSpPr>
          <p:cNvPr id="373" name="円/楕円 372"/>
          <p:cNvSpPr/>
          <p:nvPr/>
        </p:nvSpPr>
        <p:spPr>
          <a:xfrm>
            <a:off x="1619672" y="4173761"/>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t>9</a:t>
            </a:r>
            <a:endParaRPr kumimoji="1" lang="ja-JP" altLang="en-US" sz="1100" b="1" dirty="0"/>
          </a:p>
        </p:txBody>
      </p:sp>
      <p:sp>
        <p:nvSpPr>
          <p:cNvPr id="374" name="円/楕円 373"/>
          <p:cNvSpPr/>
          <p:nvPr/>
        </p:nvSpPr>
        <p:spPr>
          <a:xfrm>
            <a:off x="1691680" y="4461793"/>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smtClean="0"/>
              <a:t>9</a:t>
            </a:r>
            <a:endParaRPr kumimoji="1" lang="ja-JP" altLang="en-US" sz="1100" b="1" dirty="0"/>
          </a:p>
        </p:txBody>
      </p:sp>
      <p:sp>
        <p:nvSpPr>
          <p:cNvPr id="375" name="円/楕円 374"/>
          <p:cNvSpPr/>
          <p:nvPr/>
        </p:nvSpPr>
        <p:spPr>
          <a:xfrm>
            <a:off x="1763688" y="4677817"/>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376" name="テキスト ボックス 375"/>
          <p:cNvSpPr txBox="1"/>
          <p:nvPr/>
        </p:nvSpPr>
        <p:spPr>
          <a:xfrm>
            <a:off x="1665486" y="4630951"/>
            <a:ext cx="432048" cy="246221"/>
          </a:xfrm>
          <a:prstGeom prst="rect">
            <a:avLst/>
          </a:prstGeom>
          <a:noFill/>
        </p:spPr>
        <p:txBody>
          <a:bodyPr wrap="square" rtlCol="0">
            <a:spAutoFit/>
          </a:bodyPr>
          <a:lstStyle/>
          <a:p>
            <a:r>
              <a:rPr kumimoji="1" lang="en-US" altLang="ja-JP" sz="1000" b="1" dirty="0" smtClean="0">
                <a:solidFill>
                  <a:schemeClr val="bg1"/>
                </a:solidFill>
              </a:rPr>
              <a:t>10</a:t>
            </a:r>
            <a:endParaRPr kumimoji="1" lang="ja-JP" altLang="en-US" sz="1000" b="1" dirty="0">
              <a:solidFill>
                <a:schemeClr val="bg1"/>
              </a:solidFill>
            </a:endParaRPr>
          </a:p>
        </p:txBody>
      </p:sp>
      <p:sp>
        <p:nvSpPr>
          <p:cNvPr id="377" name="円/楕円 376"/>
          <p:cNvSpPr/>
          <p:nvPr/>
        </p:nvSpPr>
        <p:spPr>
          <a:xfrm>
            <a:off x="1701205" y="490336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378" name="テキスト ボックス 377"/>
          <p:cNvSpPr txBox="1"/>
          <p:nvPr/>
        </p:nvSpPr>
        <p:spPr>
          <a:xfrm>
            <a:off x="1610147" y="4851737"/>
            <a:ext cx="432048" cy="246221"/>
          </a:xfrm>
          <a:prstGeom prst="rect">
            <a:avLst/>
          </a:prstGeom>
          <a:noFill/>
        </p:spPr>
        <p:txBody>
          <a:bodyPr wrap="square" rtlCol="0">
            <a:spAutoFit/>
          </a:bodyPr>
          <a:lstStyle/>
          <a:p>
            <a:r>
              <a:rPr kumimoji="1" lang="en-US" altLang="ja-JP" sz="1000" b="1" dirty="0" smtClean="0">
                <a:solidFill>
                  <a:schemeClr val="bg1"/>
                </a:solidFill>
              </a:rPr>
              <a:t>11</a:t>
            </a:r>
            <a:endParaRPr kumimoji="1" lang="ja-JP" altLang="en-US" sz="1000" b="1" dirty="0">
              <a:solidFill>
                <a:schemeClr val="bg1"/>
              </a:solidFill>
            </a:endParaRPr>
          </a:p>
        </p:txBody>
      </p:sp>
      <p:sp>
        <p:nvSpPr>
          <p:cNvPr id="379" name="円/楕円 378"/>
          <p:cNvSpPr/>
          <p:nvPr/>
        </p:nvSpPr>
        <p:spPr>
          <a:xfrm>
            <a:off x="1557189" y="5149587"/>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380" name="テキスト ボックス 379"/>
          <p:cNvSpPr txBox="1"/>
          <p:nvPr/>
        </p:nvSpPr>
        <p:spPr>
          <a:xfrm>
            <a:off x="1463750" y="5102721"/>
            <a:ext cx="432048" cy="246221"/>
          </a:xfrm>
          <a:prstGeom prst="rect">
            <a:avLst/>
          </a:prstGeom>
          <a:noFill/>
        </p:spPr>
        <p:txBody>
          <a:bodyPr wrap="square" rtlCol="0">
            <a:spAutoFit/>
          </a:bodyPr>
          <a:lstStyle/>
          <a:p>
            <a:r>
              <a:rPr kumimoji="1" lang="en-US" altLang="ja-JP" sz="1000" b="1" dirty="0" smtClean="0">
                <a:solidFill>
                  <a:schemeClr val="bg1"/>
                </a:solidFill>
              </a:rPr>
              <a:t>12</a:t>
            </a:r>
            <a:endParaRPr kumimoji="1" lang="ja-JP" altLang="en-US" sz="1000" b="1" dirty="0">
              <a:solidFill>
                <a:schemeClr val="bg1"/>
              </a:solidFill>
            </a:endParaRPr>
          </a:p>
        </p:txBody>
      </p:sp>
      <p:sp>
        <p:nvSpPr>
          <p:cNvPr id="381" name="円/楕円 380"/>
          <p:cNvSpPr/>
          <p:nvPr/>
        </p:nvSpPr>
        <p:spPr>
          <a:xfrm>
            <a:off x="1557189" y="5479430"/>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382" name="テキスト ボックス 381"/>
          <p:cNvSpPr txBox="1"/>
          <p:nvPr/>
        </p:nvSpPr>
        <p:spPr>
          <a:xfrm>
            <a:off x="1456606" y="5430183"/>
            <a:ext cx="432048" cy="246221"/>
          </a:xfrm>
          <a:prstGeom prst="rect">
            <a:avLst/>
          </a:prstGeom>
          <a:noFill/>
        </p:spPr>
        <p:txBody>
          <a:bodyPr wrap="square" rtlCol="0">
            <a:spAutoFit/>
          </a:bodyPr>
          <a:lstStyle/>
          <a:p>
            <a:r>
              <a:rPr kumimoji="1" lang="en-US" altLang="ja-JP" sz="1000" b="1" dirty="0" smtClean="0">
                <a:solidFill>
                  <a:schemeClr val="bg1"/>
                </a:solidFill>
              </a:rPr>
              <a:t>13</a:t>
            </a:r>
            <a:endParaRPr kumimoji="1" lang="ja-JP" altLang="en-US" sz="1000" b="1" dirty="0">
              <a:solidFill>
                <a:schemeClr val="bg1"/>
              </a:solidFill>
            </a:endParaRPr>
          </a:p>
        </p:txBody>
      </p:sp>
      <p:grpSp>
        <p:nvGrpSpPr>
          <p:cNvPr id="17" name="グループ化 382"/>
          <p:cNvGrpSpPr/>
          <p:nvPr/>
        </p:nvGrpSpPr>
        <p:grpSpPr>
          <a:xfrm>
            <a:off x="2267744" y="4514637"/>
            <a:ext cx="504056" cy="576064"/>
            <a:chOff x="1762126" y="2895600"/>
            <a:chExt cx="2285999" cy="2045568"/>
          </a:xfrm>
        </p:grpSpPr>
        <p:sp>
          <p:nvSpPr>
            <p:cNvPr id="384" name="フリーフォーム 383"/>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5" name="フリーフォーム 384"/>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86" name="直線コネクタ 385"/>
            <p:cNvCxnSpPr>
              <a:stCxn id="384" idx="0"/>
              <a:endCxn id="385"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7" name="直線コネクタ 386"/>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8" name="直線コネクタ 387"/>
            <p:cNvCxnSpPr>
              <a:endCxn id="385"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9" name="直線コネクタ 388"/>
            <p:cNvCxnSpPr>
              <a:endCxn id="384"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0" name="直線コネクタ 389"/>
            <p:cNvCxnSpPr>
              <a:stCxn id="384"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直線コネクタ 390"/>
            <p:cNvCxnSpPr>
              <a:stCxn id="384"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直線コネクタ 391"/>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3" name="テキスト ボックス 392"/>
          <p:cNvSpPr txBox="1"/>
          <p:nvPr/>
        </p:nvSpPr>
        <p:spPr>
          <a:xfrm>
            <a:off x="2843808" y="4967590"/>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Arahama</a:t>
            </a:r>
            <a:r>
              <a:rPr kumimoji="1" lang="en-US" altLang="ja-JP" sz="1400" b="1" dirty="0" smtClean="0">
                <a:solidFill>
                  <a:schemeClr val="bg1"/>
                </a:solidFill>
              </a:rPr>
              <a:t> ,</a:t>
            </a:r>
          </a:p>
          <a:p>
            <a:r>
              <a:rPr lang="en-US" altLang="ja-JP" sz="1400" b="1" dirty="0" err="1" smtClean="0">
                <a:solidFill>
                  <a:schemeClr val="bg1"/>
                </a:solidFill>
              </a:rPr>
              <a:t>Watari-</a:t>
            </a:r>
            <a:r>
              <a:rPr kumimoji="1" lang="en-US" altLang="ja-JP" sz="1400" b="1" dirty="0" err="1" smtClean="0">
                <a:solidFill>
                  <a:schemeClr val="bg1"/>
                </a:solidFill>
              </a:rPr>
              <a:t>cyo</a:t>
            </a:r>
            <a:endParaRPr kumimoji="1" lang="ja-JP" altLang="en-US" sz="1400" b="1" dirty="0">
              <a:solidFill>
                <a:schemeClr val="bg1"/>
              </a:solidFill>
            </a:endParaRPr>
          </a:p>
        </p:txBody>
      </p:sp>
      <p:sp>
        <p:nvSpPr>
          <p:cNvPr id="394" name="円/楕円 393"/>
          <p:cNvSpPr/>
          <p:nvPr/>
        </p:nvSpPr>
        <p:spPr>
          <a:xfrm>
            <a:off x="2843808" y="475156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b="1" dirty="0"/>
              <a:t>9</a:t>
            </a:r>
            <a:endParaRPr kumimoji="1" lang="ja-JP" altLang="en-US" sz="1100" b="1" dirty="0"/>
          </a:p>
        </p:txBody>
      </p:sp>
      <p:sp>
        <p:nvSpPr>
          <p:cNvPr id="395" name="テキスト ボックス 394"/>
          <p:cNvSpPr txBox="1"/>
          <p:nvPr/>
        </p:nvSpPr>
        <p:spPr>
          <a:xfrm>
            <a:off x="1763688" y="4175502"/>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14.0</a:t>
            </a:r>
            <a:endParaRPr kumimoji="1" lang="ja-JP" altLang="en-US" sz="1600" b="1" dirty="0">
              <a:solidFill>
                <a:schemeClr val="bg1"/>
              </a:solidFill>
            </a:endParaRPr>
          </a:p>
        </p:txBody>
      </p:sp>
      <p:grpSp>
        <p:nvGrpSpPr>
          <p:cNvPr id="18" name="グループ化 395"/>
          <p:cNvGrpSpPr/>
          <p:nvPr/>
        </p:nvGrpSpPr>
        <p:grpSpPr>
          <a:xfrm>
            <a:off x="2195736" y="4967590"/>
            <a:ext cx="288032" cy="267127"/>
            <a:chOff x="1762126" y="2895600"/>
            <a:chExt cx="2285999" cy="2045568"/>
          </a:xfrm>
        </p:grpSpPr>
        <p:sp>
          <p:nvSpPr>
            <p:cNvPr id="397" name="フリーフォーム 396"/>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8" name="フリーフォーム 397"/>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99" name="直線コネクタ 398"/>
            <p:cNvCxnSpPr>
              <a:stCxn id="397" idx="0"/>
              <a:endCxn id="398"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直線コネクタ 399"/>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直線コネクタ 400"/>
            <p:cNvCxnSpPr>
              <a:endCxn id="398"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直線コネクタ 401"/>
            <p:cNvCxnSpPr>
              <a:endCxn id="397"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直線コネクタ 402"/>
            <p:cNvCxnSpPr>
              <a:stCxn id="397"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直線コネクタ 403"/>
            <p:cNvCxnSpPr>
              <a:stCxn id="397"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直線コネクタ 404"/>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6" name="テキスト ボックス 405"/>
          <p:cNvSpPr txBox="1"/>
          <p:nvPr/>
        </p:nvSpPr>
        <p:spPr>
          <a:xfrm>
            <a:off x="2771800" y="5327630"/>
            <a:ext cx="2448272" cy="523220"/>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smtClean="0">
                <a:solidFill>
                  <a:schemeClr val="bg1"/>
                </a:solidFill>
              </a:rPr>
              <a:t>Fukushima</a:t>
            </a:r>
            <a:r>
              <a:rPr lang="ja-JP" altLang="en-US" sz="1400" b="1" dirty="0" smtClean="0">
                <a:solidFill>
                  <a:schemeClr val="bg1"/>
                </a:solidFill>
              </a:rPr>
              <a:t> </a:t>
            </a:r>
            <a:r>
              <a:rPr lang="en-US" altLang="ja-JP" sz="1400" b="1" dirty="0" err="1" smtClean="0">
                <a:solidFill>
                  <a:schemeClr val="bg1"/>
                </a:solidFill>
              </a:rPr>
              <a:t>daiichi</a:t>
            </a:r>
            <a:endParaRPr lang="en-US" altLang="ja-JP" sz="1400" b="1" dirty="0" smtClean="0">
              <a:solidFill>
                <a:schemeClr val="bg1"/>
              </a:solidFill>
            </a:endParaRPr>
          </a:p>
          <a:p>
            <a:r>
              <a:rPr lang="en-US" altLang="ja-JP" sz="1400" b="1" dirty="0" smtClean="0">
                <a:solidFill>
                  <a:schemeClr val="bg1"/>
                </a:solidFill>
              </a:rPr>
              <a:t>Nucleus power station</a:t>
            </a:r>
          </a:p>
        </p:txBody>
      </p:sp>
      <p:sp>
        <p:nvSpPr>
          <p:cNvPr id="407" name="円/楕円 406"/>
          <p:cNvSpPr/>
          <p:nvPr/>
        </p:nvSpPr>
        <p:spPr>
          <a:xfrm>
            <a:off x="2793232" y="5016837"/>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08" name="テキスト ボックス 407"/>
          <p:cNvSpPr txBox="1"/>
          <p:nvPr/>
        </p:nvSpPr>
        <p:spPr>
          <a:xfrm>
            <a:off x="1763688" y="4557028"/>
            <a:ext cx="1224136" cy="338554"/>
          </a:xfrm>
          <a:prstGeom prst="rect">
            <a:avLst/>
          </a:prstGeom>
          <a:noFill/>
          <a:scene3d>
            <a:camera prst="isometricOffAxis2Right"/>
            <a:lightRig rig="threePt" dir="t"/>
          </a:scene3d>
        </p:spPr>
        <p:txBody>
          <a:bodyPr wrap="square" rtlCol="0">
            <a:spAutoFit/>
          </a:bodyPr>
          <a:lstStyle/>
          <a:p>
            <a:r>
              <a:rPr kumimoji="1" lang="en-US" altLang="ja-JP" sz="1600" b="1" dirty="0" smtClean="0">
                <a:solidFill>
                  <a:schemeClr val="bg1"/>
                </a:solidFill>
              </a:rPr>
              <a:t>5.9</a:t>
            </a:r>
            <a:endParaRPr kumimoji="1" lang="ja-JP" altLang="en-US" sz="1600" b="1" dirty="0">
              <a:solidFill>
                <a:schemeClr val="bg1"/>
              </a:solidFill>
            </a:endParaRPr>
          </a:p>
        </p:txBody>
      </p:sp>
      <p:grpSp>
        <p:nvGrpSpPr>
          <p:cNvPr id="19" name="グループ化 408"/>
          <p:cNvGrpSpPr/>
          <p:nvPr/>
        </p:nvGrpSpPr>
        <p:grpSpPr>
          <a:xfrm>
            <a:off x="2123728" y="5255622"/>
            <a:ext cx="288032" cy="288032"/>
            <a:chOff x="1762126" y="2895600"/>
            <a:chExt cx="2285999" cy="2045568"/>
          </a:xfrm>
        </p:grpSpPr>
        <p:sp>
          <p:nvSpPr>
            <p:cNvPr id="410" name="フリーフォーム 409"/>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1" name="フリーフォーム 410"/>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12" name="直線コネクタ 411"/>
            <p:cNvCxnSpPr>
              <a:stCxn id="410" idx="0"/>
              <a:endCxn id="411"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直線コネクタ 412"/>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直線コネクタ 413"/>
            <p:cNvCxnSpPr>
              <a:endCxn id="411"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直線コネクタ 414"/>
            <p:cNvCxnSpPr>
              <a:endCxn id="410"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直線コネクタ 415"/>
            <p:cNvCxnSpPr>
              <a:stCxn id="410"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直線コネクタ 416"/>
            <p:cNvCxnSpPr>
              <a:stCxn id="410"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直線コネクタ 417"/>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9" name="テキスト ボックス 418"/>
          <p:cNvSpPr txBox="1"/>
          <p:nvPr/>
        </p:nvSpPr>
        <p:spPr>
          <a:xfrm>
            <a:off x="2699792" y="5667925"/>
            <a:ext cx="2448272" cy="307777"/>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Shikura</a:t>
            </a:r>
            <a:r>
              <a:rPr kumimoji="1" lang="en-US" altLang="ja-JP" sz="1400" b="1" dirty="0" smtClean="0">
                <a:solidFill>
                  <a:schemeClr val="bg1"/>
                </a:solidFill>
              </a:rPr>
              <a:t> port, </a:t>
            </a:r>
            <a:r>
              <a:rPr lang="en-US" altLang="ja-JP" sz="1400" b="1" dirty="0" smtClean="0">
                <a:solidFill>
                  <a:schemeClr val="bg1"/>
                </a:solidFill>
              </a:rPr>
              <a:t>Iwaki-</a:t>
            </a:r>
            <a:r>
              <a:rPr lang="en-US" altLang="ja-JP" sz="1400" b="1" dirty="0" err="1" smtClean="0">
                <a:solidFill>
                  <a:schemeClr val="bg1"/>
                </a:solidFill>
              </a:rPr>
              <a:t>shi</a:t>
            </a:r>
            <a:endParaRPr kumimoji="1" lang="ja-JP" altLang="en-US" sz="1400" b="1" dirty="0">
              <a:solidFill>
                <a:schemeClr val="bg1"/>
              </a:solidFill>
            </a:endParaRPr>
          </a:p>
        </p:txBody>
      </p:sp>
      <p:sp>
        <p:nvSpPr>
          <p:cNvPr id="421" name="テキスト ボックス 420"/>
          <p:cNvSpPr txBox="1"/>
          <p:nvPr/>
        </p:nvSpPr>
        <p:spPr>
          <a:xfrm>
            <a:off x="1653580" y="4909299"/>
            <a:ext cx="1224136" cy="338554"/>
          </a:xfrm>
          <a:prstGeom prst="rect">
            <a:avLst/>
          </a:prstGeom>
          <a:noFill/>
          <a:scene3d>
            <a:camera prst="isometricOffAxis2Right"/>
            <a:lightRig rig="threePt" dir="t"/>
          </a:scene3d>
        </p:spPr>
        <p:txBody>
          <a:bodyPr wrap="square" rtlCol="0">
            <a:spAutoFit/>
          </a:bodyPr>
          <a:lstStyle/>
          <a:p>
            <a:r>
              <a:rPr lang="en-US" altLang="ja-JP" sz="1600" b="1" dirty="0" smtClean="0">
                <a:solidFill>
                  <a:schemeClr val="bg1"/>
                </a:solidFill>
              </a:rPr>
              <a:t>4</a:t>
            </a:r>
            <a:r>
              <a:rPr kumimoji="1" lang="en-US" altLang="ja-JP" sz="1600" b="1" dirty="0" smtClean="0">
                <a:solidFill>
                  <a:schemeClr val="bg1"/>
                </a:solidFill>
              </a:rPr>
              <a:t>.8</a:t>
            </a:r>
            <a:endParaRPr kumimoji="1" lang="ja-JP" altLang="en-US" sz="1600" b="1" dirty="0">
              <a:solidFill>
                <a:schemeClr val="bg1"/>
              </a:solidFill>
            </a:endParaRPr>
          </a:p>
        </p:txBody>
      </p:sp>
      <p:sp>
        <p:nvSpPr>
          <p:cNvPr id="432" name="テキスト ボックス 431"/>
          <p:cNvSpPr txBox="1"/>
          <p:nvPr/>
        </p:nvSpPr>
        <p:spPr>
          <a:xfrm>
            <a:off x="2195736" y="6505599"/>
            <a:ext cx="2448272" cy="307777"/>
          </a:xfrm>
          <a:prstGeom prst="rect">
            <a:avLst/>
          </a:prstGeom>
          <a:noFill/>
          <a:scene3d>
            <a:camera prst="isometricLeftDown">
              <a:rot lat="2100000" lon="1800000" rev="0"/>
            </a:camera>
            <a:lightRig rig="threePt" dir="t"/>
          </a:scene3d>
        </p:spPr>
        <p:txBody>
          <a:bodyPr wrap="square" rtlCol="0">
            <a:spAutoFit/>
          </a:bodyPr>
          <a:lstStyle/>
          <a:p>
            <a:r>
              <a:rPr lang="en-US" altLang="ja-JP" sz="1400" b="1" dirty="0" smtClean="0">
                <a:solidFill>
                  <a:schemeClr val="bg1"/>
                </a:solidFill>
              </a:rPr>
              <a:t>Asahi-</a:t>
            </a:r>
            <a:r>
              <a:rPr lang="en-US" altLang="ja-JP" sz="1400" b="1" dirty="0" err="1" smtClean="0">
                <a:solidFill>
                  <a:schemeClr val="bg1"/>
                </a:solidFill>
              </a:rPr>
              <a:t>shi</a:t>
            </a:r>
            <a:endParaRPr kumimoji="1" lang="ja-JP" altLang="en-US" sz="1400" b="1" dirty="0">
              <a:solidFill>
                <a:schemeClr val="bg1"/>
              </a:solidFill>
            </a:endParaRPr>
          </a:p>
        </p:txBody>
      </p:sp>
      <p:sp>
        <p:nvSpPr>
          <p:cNvPr id="434" name="テキスト ボックス 433"/>
          <p:cNvSpPr txBox="1"/>
          <p:nvPr/>
        </p:nvSpPr>
        <p:spPr>
          <a:xfrm>
            <a:off x="1595289" y="5193139"/>
            <a:ext cx="1224136" cy="338554"/>
          </a:xfrm>
          <a:prstGeom prst="rect">
            <a:avLst/>
          </a:prstGeom>
          <a:noFill/>
          <a:scene3d>
            <a:camera prst="isometricOffAxis2Right"/>
            <a:lightRig rig="threePt" dir="t"/>
          </a:scene3d>
        </p:spPr>
        <p:txBody>
          <a:bodyPr wrap="square" rtlCol="0">
            <a:spAutoFit/>
          </a:bodyPr>
          <a:lstStyle/>
          <a:p>
            <a:r>
              <a:rPr lang="en-US" altLang="ja-JP" sz="1600" b="1" dirty="0" smtClean="0">
                <a:solidFill>
                  <a:schemeClr val="bg1"/>
                </a:solidFill>
              </a:rPr>
              <a:t>4</a:t>
            </a:r>
            <a:r>
              <a:rPr kumimoji="1" lang="en-US" altLang="ja-JP" sz="1600" b="1" dirty="0" smtClean="0">
                <a:solidFill>
                  <a:schemeClr val="bg1"/>
                </a:solidFill>
              </a:rPr>
              <a:t>.8</a:t>
            </a:r>
            <a:endParaRPr kumimoji="1" lang="ja-JP" altLang="en-US" sz="1600" b="1" dirty="0">
              <a:solidFill>
                <a:schemeClr val="bg1"/>
              </a:solidFill>
            </a:endParaRPr>
          </a:p>
        </p:txBody>
      </p:sp>
      <p:grpSp>
        <p:nvGrpSpPr>
          <p:cNvPr id="20" name="グループ化 434"/>
          <p:cNvGrpSpPr/>
          <p:nvPr/>
        </p:nvGrpSpPr>
        <p:grpSpPr>
          <a:xfrm>
            <a:off x="1907704" y="5975702"/>
            <a:ext cx="288032" cy="288032"/>
            <a:chOff x="1762126" y="2895600"/>
            <a:chExt cx="2285999" cy="2045568"/>
          </a:xfrm>
        </p:grpSpPr>
        <p:sp>
          <p:nvSpPr>
            <p:cNvPr id="436" name="フリーフォーム 435"/>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7" name="フリーフォーム 436"/>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38" name="直線コネクタ 437"/>
            <p:cNvCxnSpPr>
              <a:stCxn id="436" idx="0"/>
              <a:endCxn id="437"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9" name="直線コネクタ 438"/>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直線コネクタ 439"/>
            <p:cNvCxnSpPr>
              <a:endCxn id="437"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直線コネクタ 440"/>
            <p:cNvCxnSpPr>
              <a:endCxn id="436"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直線コネクタ 441"/>
            <p:cNvCxnSpPr>
              <a:stCxn id="436"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直線コネクタ 442"/>
            <p:cNvCxnSpPr>
              <a:stCxn id="436"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4" name="直線コネクタ 443"/>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7" name="テキスト ボックス 446"/>
          <p:cNvSpPr txBox="1"/>
          <p:nvPr/>
        </p:nvSpPr>
        <p:spPr>
          <a:xfrm>
            <a:off x="1403648" y="5565140"/>
            <a:ext cx="1224136" cy="338554"/>
          </a:xfrm>
          <a:prstGeom prst="rect">
            <a:avLst/>
          </a:prstGeom>
          <a:noFill/>
          <a:scene3d>
            <a:camera prst="isometricOffAxis2Right"/>
            <a:lightRig rig="threePt" dir="t"/>
          </a:scene3d>
        </p:spPr>
        <p:txBody>
          <a:bodyPr wrap="square" rtlCol="0">
            <a:spAutoFit/>
          </a:bodyPr>
          <a:lstStyle/>
          <a:p>
            <a:r>
              <a:rPr lang="en-US" altLang="ja-JP" sz="1600" b="1" dirty="0" smtClean="0">
                <a:solidFill>
                  <a:schemeClr val="bg1"/>
                </a:solidFill>
              </a:rPr>
              <a:t>6.02</a:t>
            </a:r>
            <a:endParaRPr kumimoji="1" lang="ja-JP" altLang="en-US" sz="1600" b="1" dirty="0">
              <a:solidFill>
                <a:schemeClr val="bg1"/>
              </a:solidFill>
            </a:endParaRPr>
          </a:p>
        </p:txBody>
      </p:sp>
      <p:sp>
        <p:nvSpPr>
          <p:cNvPr id="448" name="テキスト ボックス 447"/>
          <p:cNvSpPr txBox="1"/>
          <p:nvPr/>
        </p:nvSpPr>
        <p:spPr>
          <a:xfrm>
            <a:off x="2699792" y="4967590"/>
            <a:ext cx="432048" cy="246221"/>
          </a:xfrm>
          <a:prstGeom prst="rect">
            <a:avLst/>
          </a:prstGeom>
          <a:noFill/>
        </p:spPr>
        <p:txBody>
          <a:bodyPr wrap="square" rtlCol="0">
            <a:spAutoFit/>
          </a:bodyPr>
          <a:lstStyle/>
          <a:p>
            <a:r>
              <a:rPr kumimoji="1" lang="en-US" altLang="ja-JP" sz="1000" b="1" dirty="0" smtClean="0">
                <a:solidFill>
                  <a:schemeClr val="bg1"/>
                </a:solidFill>
              </a:rPr>
              <a:t>10</a:t>
            </a:r>
            <a:endParaRPr kumimoji="1" lang="ja-JP" altLang="en-US" sz="1000" b="1" dirty="0">
              <a:solidFill>
                <a:schemeClr val="bg1"/>
              </a:solidFill>
            </a:endParaRPr>
          </a:p>
        </p:txBody>
      </p:sp>
      <p:sp>
        <p:nvSpPr>
          <p:cNvPr id="449" name="円/楕円 448"/>
          <p:cNvSpPr/>
          <p:nvPr/>
        </p:nvSpPr>
        <p:spPr>
          <a:xfrm>
            <a:off x="2718842" y="5307251"/>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50" name="テキスト ボックス 449"/>
          <p:cNvSpPr txBox="1"/>
          <p:nvPr/>
        </p:nvSpPr>
        <p:spPr>
          <a:xfrm>
            <a:off x="2627784" y="5255622"/>
            <a:ext cx="432048" cy="246221"/>
          </a:xfrm>
          <a:prstGeom prst="rect">
            <a:avLst/>
          </a:prstGeom>
          <a:noFill/>
        </p:spPr>
        <p:txBody>
          <a:bodyPr wrap="square" rtlCol="0">
            <a:spAutoFit/>
          </a:bodyPr>
          <a:lstStyle/>
          <a:p>
            <a:r>
              <a:rPr kumimoji="1" lang="en-US" altLang="ja-JP" sz="1000" b="1" dirty="0" smtClean="0">
                <a:solidFill>
                  <a:schemeClr val="bg1"/>
                </a:solidFill>
              </a:rPr>
              <a:t>11</a:t>
            </a:r>
            <a:endParaRPr kumimoji="1" lang="ja-JP" altLang="en-US" sz="1000" b="1" dirty="0">
              <a:solidFill>
                <a:schemeClr val="bg1"/>
              </a:solidFill>
            </a:endParaRPr>
          </a:p>
        </p:txBody>
      </p:sp>
      <p:sp>
        <p:nvSpPr>
          <p:cNvPr id="420" name="円/楕円 419"/>
          <p:cNvSpPr/>
          <p:nvPr/>
        </p:nvSpPr>
        <p:spPr>
          <a:xfrm>
            <a:off x="2649215" y="5590520"/>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51" name="テキスト ボックス 450"/>
          <p:cNvSpPr txBox="1"/>
          <p:nvPr/>
        </p:nvSpPr>
        <p:spPr>
          <a:xfrm>
            <a:off x="2555776" y="5543654"/>
            <a:ext cx="432048" cy="246221"/>
          </a:xfrm>
          <a:prstGeom prst="rect">
            <a:avLst/>
          </a:prstGeom>
          <a:noFill/>
        </p:spPr>
        <p:txBody>
          <a:bodyPr wrap="square" rtlCol="0">
            <a:spAutoFit/>
          </a:bodyPr>
          <a:lstStyle/>
          <a:p>
            <a:r>
              <a:rPr kumimoji="1" lang="en-US" altLang="ja-JP" sz="1000" b="1" dirty="0" smtClean="0">
                <a:solidFill>
                  <a:schemeClr val="bg1"/>
                </a:solidFill>
              </a:rPr>
              <a:t>12</a:t>
            </a:r>
            <a:endParaRPr kumimoji="1" lang="ja-JP" altLang="en-US" sz="1000" b="1" dirty="0">
              <a:solidFill>
                <a:schemeClr val="bg1"/>
              </a:solidFill>
            </a:endParaRPr>
          </a:p>
        </p:txBody>
      </p:sp>
      <p:grpSp>
        <p:nvGrpSpPr>
          <p:cNvPr id="21" name="グループ化 453"/>
          <p:cNvGrpSpPr/>
          <p:nvPr/>
        </p:nvGrpSpPr>
        <p:grpSpPr>
          <a:xfrm>
            <a:off x="2267744" y="5729481"/>
            <a:ext cx="432048" cy="246221"/>
            <a:chOff x="2411760" y="5415027"/>
            <a:chExt cx="432048" cy="246221"/>
          </a:xfrm>
        </p:grpSpPr>
        <p:sp>
          <p:nvSpPr>
            <p:cNvPr id="452" name="円/楕円 451"/>
            <p:cNvSpPr/>
            <p:nvPr/>
          </p:nvSpPr>
          <p:spPr>
            <a:xfrm>
              <a:off x="2512343" y="546427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53" name="テキスト ボックス 452"/>
            <p:cNvSpPr txBox="1"/>
            <p:nvPr/>
          </p:nvSpPr>
          <p:spPr>
            <a:xfrm>
              <a:off x="2411760" y="5415027"/>
              <a:ext cx="432048" cy="246221"/>
            </a:xfrm>
            <a:prstGeom prst="rect">
              <a:avLst/>
            </a:prstGeom>
            <a:noFill/>
          </p:spPr>
          <p:txBody>
            <a:bodyPr wrap="square" rtlCol="0">
              <a:spAutoFit/>
            </a:bodyPr>
            <a:lstStyle/>
            <a:p>
              <a:r>
                <a:rPr kumimoji="1" lang="en-US" altLang="ja-JP" sz="1000" b="1" dirty="0" smtClean="0">
                  <a:solidFill>
                    <a:schemeClr val="bg1"/>
                  </a:solidFill>
                </a:rPr>
                <a:t>13</a:t>
              </a:r>
              <a:endParaRPr kumimoji="1" lang="ja-JP" altLang="en-US" sz="1000" b="1" dirty="0">
                <a:solidFill>
                  <a:schemeClr val="bg1"/>
                </a:solidFill>
              </a:endParaRPr>
            </a:p>
          </p:txBody>
        </p:sp>
      </p:grpSp>
      <p:sp>
        <p:nvSpPr>
          <p:cNvPr id="455" name="テキスト ボックス 454"/>
          <p:cNvSpPr txBox="1"/>
          <p:nvPr/>
        </p:nvSpPr>
        <p:spPr>
          <a:xfrm>
            <a:off x="2627784" y="5883949"/>
            <a:ext cx="2448272" cy="307777"/>
          </a:xfrm>
          <a:prstGeom prst="rect">
            <a:avLst/>
          </a:prstGeom>
          <a:noFill/>
          <a:scene3d>
            <a:camera prst="isometricLeftDown">
              <a:rot lat="2100000" lon="1800000" rev="0"/>
            </a:camera>
            <a:lightRig rig="threePt" dir="t"/>
          </a:scene3d>
        </p:spPr>
        <p:txBody>
          <a:bodyPr wrap="square" rtlCol="0">
            <a:spAutoFit/>
          </a:bodyPr>
          <a:lstStyle/>
          <a:p>
            <a:r>
              <a:rPr kumimoji="1" lang="en-US" altLang="ja-JP" sz="1400" b="1" dirty="0" err="1" smtClean="0">
                <a:solidFill>
                  <a:schemeClr val="bg1"/>
                </a:solidFill>
              </a:rPr>
              <a:t>Ootsu</a:t>
            </a:r>
            <a:endParaRPr kumimoji="1" lang="en-US" altLang="ja-JP" sz="1400" b="1" dirty="0" smtClean="0">
              <a:solidFill>
                <a:schemeClr val="bg1"/>
              </a:solidFill>
            </a:endParaRPr>
          </a:p>
        </p:txBody>
      </p:sp>
      <p:sp>
        <p:nvSpPr>
          <p:cNvPr id="456" name="円/楕円 455"/>
          <p:cNvSpPr/>
          <p:nvPr/>
        </p:nvSpPr>
        <p:spPr>
          <a:xfrm>
            <a:off x="1576239" y="5880933"/>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57" name="テキスト ボックス 456"/>
          <p:cNvSpPr txBox="1"/>
          <p:nvPr/>
        </p:nvSpPr>
        <p:spPr>
          <a:xfrm>
            <a:off x="1475656" y="5831686"/>
            <a:ext cx="432048" cy="246221"/>
          </a:xfrm>
          <a:prstGeom prst="rect">
            <a:avLst/>
          </a:prstGeom>
          <a:noFill/>
        </p:spPr>
        <p:txBody>
          <a:bodyPr wrap="square" rtlCol="0">
            <a:spAutoFit/>
          </a:bodyPr>
          <a:lstStyle/>
          <a:p>
            <a:r>
              <a:rPr kumimoji="1" lang="en-US" altLang="ja-JP" sz="1000" b="1" dirty="0" smtClean="0">
                <a:solidFill>
                  <a:schemeClr val="bg1"/>
                </a:solidFill>
              </a:rPr>
              <a:t>14</a:t>
            </a:r>
            <a:endParaRPr kumimoji="1" lang="ja-JP" altLang="en-US" sz="1000" b="1" dirty="0">
              <a:solidFill>
                <a:schemeClr val="bg1"/>
              </a:solidFill>
            </a:endParaRPr>
          </a:p>
        </p:txBody>
      </p:sp>
      <p:grpSp>
        <p:nvGrpSpPr>
          <p:cNvPr id="22" name="グループ化 457"/>
          <p:cNvGrpSpPr/>
          <p:nvPr/>
        </p:nvGrpSpPr>
        <p:grpSpPr>
          <a:xfrm>
            <a:off x="2123728" y="6161529"/>
            <a:ext cx="432048" cy="246221"/>
            <a:chOff x="2411760" y="5415027"/>
            <a:chExt cx="432048" cy="246221"/>
          </a:xfrm>
        </p:grpSpPr>
        <p:sp>
          <p:nvSpPr>
            <p:cNvPr id="459" name="円/楕円 458"/>
            <p:cNvSpPr/>
            <p:nvPr/>
          </p:nvSpPr>
          <p:spPr>
            <a:xfrm>
              <a:off x="2512343" y="546427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100" b="1" dirty="0"/>
            </a:p>
          </p:txBody>
        </p:sp>
        <p:sp>
          <p:nvSpPr>
            <p:cNvPr id="460" name="テキスト ボックス 459"/>
            <p:cNvSpPr txBox="1"/>
            <p:nvPr/>
          </p:nvSpPr>
          <p:spPr>
            <a:xfrm>
              <a:off x="2411760" y="5415027"/>
              <a:ext cx="432048" cy="246221"/>
            </a:xfrm>
            <a:prstGeom prst="rect">
              <a:avLst/>
            </a:prstGeom>
            <a:noFill/>
          </p:spPr>
          <p:txBody>
            <a:bodyPr wrap="square" rtlCol="0">
              <a:spAutoFit/>
            </a:bodyPr>
            <a:lstStyle/>
            <a:p>
              <a:r>
                <a:rPr kumimoji="1" lang="en-US" altLang="ja-JP" sz="1000" b="1" dirty="0" smtClean="0">
                  <a:solidFill>
                    <a:schemeClr val="bg1"/>
                  </a:solidFill>
                </a:rPr>
                <a:t>14</a:t>
              </a:r>
              <a:endParaRPr kumimoji="1" lang="ja-JP" altLang="en-US" sz="1000" b="1" dirty="0">
                <a:solidFill>
                  <a:schemeClr val="bg1"/>
                </a:solidFill>
              </a:endParaRPr>
            </a:p>
          </p:txBody>
        </p:sp>
      </p:grpSp>
      <p:grpSp>
        <p:nvGrpSpPr>
          <p:cNvPr id="23" name="グループ化 460"/>
          <p:cNvGrpSpPr/>
          <p:nvPr/>
        </p:nvGrpSpPr>
        <p:grpSpPr>
          <a:xfrm>
            <a:off x="2051720" y="5543654"/>
            <a:ext cx="288032" cy="288032"/>
            <a:chOff x="1762126" y="2895600"/>
            <a:chExt cx="2285999" cy="2045568"/>
          </a:xfrm>
        </p:grpSpPr>
        <p:sp>
          <p:nvSpPr>
            <p:cNvPr id="462" name="フリーフォーム 461"/>
            <p:cNvSpPr/>
            <p:nvPr/>
          </p:nvSpPr>
          <p:spPr>
            <a:xfrm>
              <a:off x="1952625" y="2895600"/>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3" name="フリーフォーム 462"/>
            <p:cNvSpPr/>
            <p:nvPr/>
          </p:nvSpPr>
          <p:spPr>
            <a:xfrm>
              <a:off x="1763688" y="2988543"/>
              <a:ext cx="2095500" cy="1952625"/>
            </a:xfrm>
            <a:custGeom>
              <a:avLst/>
              <a:gdLst>
                <a:gd name="connsiteX0" fmla="*/ 0 w 2095500"/>
                <a:gd name="connsiteY0" fmla="*/ 0 h 1952625"/>
                <a:gd name="connsiteX1" fmla="*/ 561975 w 2095500"/>
                <a:gd name="connsiteY1" fmla="*/ 333375 h 1952625"/>
                <a:gd name="connsiteX2" fmla="*/ 1000125 w 2095500"/>
                <a:gd name="connsiteY2" fmla="*/ 895350 h 1952625"/>
                <a:gd name="connsiteX3" fmla="*/ 1219200 w 2095500"/>
                <a:gd name="connsiteY3" fmla="*/ 1266825 h 1952625"/>
                <a:gd name="connsiteX4" fmla="*/ 1428750 w 2095500"/>
                <a:gd name="connsiteY4" fmla="*/ 1495425 h 1952625"/>
                <a:gd name="connsiteX5" fmla="*/ 1743075 w 2095500"/>
                <a:gd name="connsiteY5" fmla="*/ 1771650 h 1952625"/>
                <a:gd name="connsiteX6" fmla="*/ 2095500 w 2095500"/>
                <a:gd name="connsiteY6" fmla="*/ 1952625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0" h="1952625">
                  <a:moveTo>
                    <a:pt x="0" y="0"/>
                  </a:moveTo>
                  <a:cubicBezTo>
                    <a:pt x="197644" y="92075"/>
                    <a:pt x="395288" y="184150"/>
                    <a:pt x="561975" y="333375"/>
                  </a:cubicBezTo>
                  <a:cubicBezTo>
                    <a:pt x="728662" y="482600"/>
                    <a:pt x="890588" y="739775"/>
                    <a:pt x="1000125" y="895350"/>
                  </a:cubicBezTo>
                  <a:cubicBezTo>
                    <a:pt x="1109662" y="1050925"/>
                    <a:pt x="1147763" y="1166813"/>
                    <a:pt x="1219200" y="1266825"/>
                  </a:cubicBezTo>
                  <a:cubicBezTo>
                    <a:pt x="1290637" y="1366837"/>
                    <a:pt x="1341437" y="1411287"/>
                    <a:pt x="1428750" y="1495425"/>
                  </a:cubicBezTo>
                  <a:cubicBezTo>
                    <a:pt x="1516063" y="1579563"/>
                    <a:pt x="1631950" y="1695450"/>
                    <a:pt x="1743075" y="1771650"/>
                  </a:cubicBezTo>
                  <a:cubicBezTo>
                    <a:pt x="1854200" y="1847850"/>
                    <a:pt x="1974850" y="1900237"/>
                    <a:pt x="2095500" y="1952625"/>
                  </a:cubicBezTo>
                </a:path>
              </a:pathLst>
            </a:cu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64" name="直線コネクタ 463"/>
            <p:cNvCxnSpPr>
              <a:stCxn id="462" idx="0"/>
              <a:endCxn id="463" idx="0"/>
            </p:cNvCxnSpPr>
            <p:nvPr/>
          </p:nvCxnSpPr>
          <p:spPr>
            <a:xfrm flipH="1">
              <a:off x="1763688" y="2895600"/>
              <a:ext cx="188937"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5" name="直線コネクタ 464"/>
            <p:cNvCxnSpPr/>
            <p:nvPr/>
          </p:nvCxnSpPr>
          <p:spPr>
            <a:xfrm rot="5400000">
              <a:off x="1079612" y="3681028"/>
              <a:ext cx="13681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6" name="直線コネクタ 465"/>
            <p:cNvCxnSpPr>
              <a:endCxn id="463" idx="6"/>
            </p:cNvCxnSpPr>
            <p:nvPr/>
          </p:nvCxnSpPr>
          <p:spPr>
            <a:xfrm>
              <a:off x="1763688" y="4365104"/>
              <a:ext cx="2095500" cy="57606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7" name="直線コネクタ 466"/>
            <p:cNvCxnSpPr>
              <a:endCxn id="462" idx="6"/>
            </p:cNvCxnSpPr>
            <p:nvPr/>
          </p:nvCxnSpPr>
          <p:spPr>
            <a:xfrm flipV="1">
              <a:off x="3851920" y="4848225"/>
              <a:ext cx="196205" cy="929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8" name="直線コネクタ 467"/>
            <p:cNvCxnSpPr>
              <a:stCxn id="462" idx="0"/>
            </p:cNvCxnSpPr>
            <p:nvPr/>
          </p:nvCxnSpPr>
          <p:spPr>
            <a:xfrm>
              <a:off x="1952625" y="2895600"/>
              <a:ext cx="27087" cy="13974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9" name="直線コネクタ 468"/>
            <p:cNvCxnSpPr>
              <a:stCxn id="462" idx="6"/>
            </p:cNvCxnSpPr>
            <p:nvPr/>
          </p:nvCxnSpPr>
          <p:spPr>
            <a:xfrm flipH="1" flipV="1">
              <a:off x="1979712" y="4293096"/>
              <a:ext cx="2068413" cy="55512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0" name="直線コネクタ 469"/>
            <p:cNvCxnSpPr/>
            <p:nvPr/>
          </p:nvCxnSpPr>
          <p:spPr>
            <a:xfrm rot="10800000" flipV="1">
              <a:off x="1762126" y="4293095"/>
              <a:ext cx="217587" cy="7887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1" name="テキスト ボックス 470"/>
          <p:cNvSpPr txBox="1"/>
          <p:nvPr/>
        </p:nvSpPr>
        <p:spPr>
          <a:xfrm>
            <a:off x="2339752" y="6106001"/>
            <a:ext cx="2448272" cy="307777"/>
          </a:xfrm>
          <a:prstGeom prst="rect">
            <a:avLst/>
          </a:prstGeom>
          <a:noFill/>
          <a:scene3d>
            <a:camera prst="isometricLeftDown">
              <a:rot lat="2100000" lon="1800000" rev="0"/>
            </a:camera>
            <a:lightRig rig="threePt" dir="t"/>
          </a:scene3d>
        </p:spPr>
        <p:txBody>
          <a:bodyPr wrap="square" rtlCol="0">
            <a:spAutoFit/>
          </a:bodyPr>
          <a:lstStyle/>
          <a:p>
            <a:r>
              <a:rPr lang="en-US" altLang="ja-JP" sz="1400" b="1" dirty="0" err="1" smtClean="0">
                <a:solidFill>
                  <a:schemeClr val="bg1"/>
                </a:solidFill>
              </a:rPr>
              <a:t>Ooaraimachi</a:t>
            </a:r>
            <a:endParaRPr kumimoji="1" lang="ja-JP" altLang="en-US" sz="1400" b="1" dirty="0">
              <a:solidFill>
                <a:schemeClr val="bg1"/>
              </a:solidFill>
            </a:endParaRPr>
          </a:p>
        </p:txBody>
      </p:sp>
      <p:sp>
        <p:nvSpPr>
          <p:cNvPr id="472" name="テキスト ボックス 471"/>
          <p:cNvSpPr txBox="1"/>
          <p:nvPr/>
        </p:nvSpPr>
        <p:spPr>
          <a:xfrm>
            <a:off x="683568" y="5111606"/>
            <a:ext cx="855712" cy="307777"/>
          </a:xfrm>
          <a:prstGeom prst="rect">
            <a:avLst/>
          </a:prstGeom>
          <a:noFill/>
        </p:spPr>
        <p:txBody>
          <a:bodyPr wrap="square" rtlCol="0">
            <a:spAutoFit/>
          </a:bodyPr>
          <a:lstStyle/>
          <a:p>
            <a:r>
              <a:rPr lang="en-US" altLang="ja-JP" sz="1400" b="1" dirty="0" smtClean="0">
                <a:solidFill>
                  <a:schemeClr val="bg1"/>
                </a:solidFill>
              </a:rPr>
              <a:t>Tochigi</a:t>
            </a:r>
            <a:endParaRPr kumimoji="1" lang="ja-JP" altLang="en-US" sz="1400" b="1" dirty="0">
              <a:solidFill>
                <a:schemeClr val="bg1"/>
              </a:solidFill>
            </a:endParaRPr>
          </a:p>
        </p:txBody>
      </p:sp>
      <p:sp>
        <p:nvSpPr>
          <p:cNvPr id="473" name="テキスト ボックス 472"/>
          <p:cNvSpPr txBox="1"/>
          <p:nvPr/>
        </p:nvSpPr>
        <p:spPr>
          <a:xfrm>
            <a:off x="323528" y="5264006"/>
            <a:ext cx="855712" cy="307777"/>
          </a:xfrm>
          <a:prstGeom prst="rect">
            <a:avLst/>
          </a:prstGeom>
          <a:noFill/>
        </p:spPr>
        <p:txBody>
          <a:bodyPr wrap="square" rtlCol="0">
            <a:spAutoFit/>
          </a:bodyPr>
          <a:lstStyle/>
          <a:p>
            <a:r>
              <a:rPr lang="en-US" altLang="ja-JP" sz="1400" b="1" dirty="0" smtClean="0">
                <a:solidFill>
                  <a:schemeClr val="bg1"/>
                </a:solidFill>
              </a:rPr>
              <a:t>Gunma</a:t>
            </a:r>
            <a:endParaRPr kumimoji="1" lang="ja-JP" altLang="en-US" sz="1400" b="1" dirty="0">
              <a:solidFill>
                <a:schemeClr val="bg1"/>
              </a:solidFill>
            </a:endParaRPr>
          </a:p>
        </p:txBody>
      </p:sp>
      <p:sp>
        <p:nvSpPr>
          <p:cNvPr id="322" name="テキスト ボックス 321"/>
          <p:cNvSpPr txBox="1"/>
          <p:nvPr/>
        </p:nvSpPr>
        <p:spPr>
          <a:xfrm>
            <a:off x="1187624" y="890717"/>
            <a:ext cx="3456384" cy="738664"/>
          </a:xfrm>
          <a:prstGeom prst="rect">
            <a:avLst/>
          </a:prstGeom>
          <a:noFill/>
        </p:spPr>
        <p:txBody>
          <a:bodyPr wrap="square" rtlCol="0">
            <a:spAutoFit/>
          </a:bodyPr>
          <a:lstStyle/>
          <a:p>
            <a:r>
              <a:rPr kumimoji="1" lang="en-US" altLang="ja-JP" sz="1400" b="1" dirty="0" smtClean="0"/>
              <a:t>Tsunami arrival time</a:t>
            </a:r>
          </a:p>
          <a:p>
            <a:r>
              <a:rPr lang="en-US" altLang="ja-JP" sz="1400" b="1" dirty="0" err="1" smtClean="0"/>
              <a:t>Oohunato</a:t>
            </a:r>
            <a:r>
              <a:rPr lang="en-US" altLang="ja-JP" sz="1400" b="1" dirty="0" smtClean="0"/>
              <a:t> port 22min (maximum height).</a:t>
            </a:r>
          </a:p>
          <a:p>
            <a:r>
              <a:rPr lang="en-US" altLang="ja-JP" sz="1400" b="1" dirty="0" err="1" smtClean="0"/>
              <a:t>Miyako</a:t>
            </a:r>
            <a:r>
              <a:rPr lang="en-US" altLang="ja-JP" sz="1400" b="1" dirty="0" smtClean="0"/>
              <a:t>  40min (maximum height)</a:t>
            </a:r>
            <a:endParaRPr kumimoji="1" lang="ja-JP" altLang="en-US" sz="1400" b="1" dirty="0"/>
          </a:p>
        </p:txBody>
      </p:sp>
      <p:sp>
        <p:nvSpPr>
          <p:cNvPr id="270" name="テキスト ボックス 269"/>
          <p:cNvSpPr txBox="1"/>
          <p:nvPr/>
        </p:nvSpPr>
        <p:spPr>
          <a:xfrm>
            <a:off x="7524328" y="4509120"/>
            <a:ext cx="1584176" cy="307777"/>
          </a:xfrm>
          <a:prstGeom prst="rect">
            <a:avLst/>
          </a:prstGeom>
          <a:noFill/>
        </p:spPr>
        <p:txBody>
          <a:bodyPr wrap="square" rtlCol="0">
            <a:spAutoFit/>
          </a:bodyPr>
          <a:lstStyle/>
          <a:p>
            <a:r>
              <a:rPr lang="en-US" altLang="ja-JP" sz="1400" b="1" dirty="0" smtClean="0">
                <a:solidFill>
                  <a:schemeClr val="bg1"/>
                </a:solidFill>
              </a:rPr>
              <a:t>*only listed area</a:t>
            </a:r>
          </a:p>
        </p:txBody>
      </p:sp>
      <p:sp>
        <p:nvSpPr>
          <p:cNvPr id="282" name="タイトル 1"/>
          <p:cNvSpPr txBox="1">
            <a:spLocks/>
          </p:cNvSpPr>
          <p:nvPr/>
        </p:nvSpPr>
        <p:spPr>
          <a:xfrm>
            <a:off x="67416" y="-164560"/>
            <a:ext cx="9076584" cy="857256"/>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ja-JP" sz="2800" b="0" i="0" u="none" strike="noStrike" kern="1200" cap="none" spc="0" normalizeH="0" baseline="0" noProof="0" dirty="0" smtClean="0">
                <a:ln>
                  <a:noFill/>
                </a:ln>
                <a:solidFill>
                  <a:schemeClr val="tx1"/>
                </a:solidFill>
                <a:effectLst/>
                <a:uLnTx/>
                <a:uFillTx/>
                <a:latin typeface="+mj-lt"/>
                <a:ea typeface="+mj-ea"/>
                <a:cs typeface="+mj-cs"/>
              </a:rPr>
              <a:t>Damage of Great earthquake and Tsunami in East Japan</a:t>
            </a:r>
            <a:endParaRPr kumimoji="1" lang="ja-JP" altLang="en-US" sz="28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25210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l="10316" t="19186" r="50000" b="57819"/>
          <a:stretch/>
        </p:blipFill>
        <p:spPr>
          <a:xfrm>
            <a:off x="1168529" y="1107949"/>
            <a:ext cx="7128792" cy="5443641"/>
          </a:xfrm>
          <a:prstGeom prst="rect">
            <a:avLst/>
          </a:prstGeom>
        </p:spPr>
      </p:pic>
      <p:sp>
        <p:nvSpPr>
          <p:cNvPr id="5" name="テキスト ボックス 4"/>
          <p:cNvSpPr txBox="1"/>
          <p:nvPr/>
        </p:nvSpPr>
        <p:spPr>
          <a:xfrm>
            <a:off x="0" y="163686"/>
            <a:ext cx="9144000" cy="1077218"/>
          </a:xfrm>
          <a:prstGeom prst="rect">
            <a:avLst/>
          </a:prstGeom>
          <a:noFill/>
        </p:spPr>
        <p:txBody>
          <a:bodyPr wrap="square" rtlCol="0">
            <a:spAutoFit/>
          </a:bodyPr>
          <a:lstStyle/>
          <a:p>
            <a:pPr algn="ctr"/>
            <a:r>
              <a:rPr kumimoji="1" lang="en-US" altLang="ja-JP" sz="3200" b="1" dirty="0" smtClean="0"/>
              <a:t>Effect of Mega-disasters to National Industrial Production</a:t>
            </a:r>
            <a:endParaRPr kumimoji="1" lang="ja-JP" altLang="en-US" sz="3200" b="1" dirty="0"/>
          </a:p>
        </p:txBody>
      </p:sp>
      <p:sp>
        <p:nvSpPr>
          <p:cNvPr id="6" name="テキスト ボックス 5"/>
          <p:cNvSpPr txBox="1"/>
          <p:nvPr/>
        </p:nvSpPr>
        <p:spPr>
          <a:xfrm>
            <a:off x="611560" y="980728"/>
            <a:ext cx="1296144" cy="584775"/>
          </a:xfrm>
          <a:prstGeom prst="rect">
            <a:avLst/>
          </a:prstGeom>
          <a:noFill/>
        </p:spPr>
        <p:txBody>
          <a:bodyPr wrap="square" rtlCol="0">
            <a:spAutoFit/>
          </a:bodyPr>
          <a:lstStyle/>
          <a:p>
            <a:r>
              <a:rPr lang="en-US" altLang="ja-JP" sz="1600" dirty="0" smtClean="0"/>
              <a:t>Before  disaster: 100</a:t>
            </a:r>
            <a:endParaRPr kumimoji="1" lang="ja-JP" altLang="en-US" sz="1600" dirty="0"/>
          </a:p>
        </p:txBody>
      </p:sp>
      <p:sp>
        <p:nvSpPr>
          <p:cNvPr id="10" name="テキスト ボックス 9"/>
          <p:cNvSpPr txBox="1"/>
          <p:nvPr/>
        </p:nvSpPr>
        <p:spPr>
          <a:xfrm>
            <a:off x="4196208" y="6519446"/>
            <a:ext cx="4624263" cy="400110"/>
          </a:xfrm>
          <a:prstGeom prst="rect">
            <a:avLst/>
          </a:prstGeom>
          <a:noFill/>
        </p:spPr>
        <p:txBody>
          <a:bodyPr wrap="square" rtlCol="0">
            <a:spAutoFit/>
          </a:bodyPr>
          <a:lstStyle/>
          <a:p>
            <a:r>
              <a:rPr lang="en-US" altLang="ja-JP" sz="2000" b="1" dirty="0" smtClean="0"/>
              <a:t>Months before &amp; after the disaster</a:t>
            </a:r>
            <a:endParaRPr kumimoji="1" lang="ja-JP" altLang="en-US" sz="2000" b="1" dirty="0"/>
          </a:p>
        </p:txBody>
      </p:sp>
      <p:sp>
        <p:nvSpPr>
          <p:cNvPr id="11" name="テキスト ボックス 10"/>
          <p:cNvSpPr txBox="1"/>
          <p:nvPr/>
        </p:nvSpPr>
        <p:spPr>
          <a:xfrm>
            <a:off x="2110573" y="1554061"/>
            <a:ext cx="2645604" cy="461665"/>
          </a:xfrm>
          <a:prstGeom prst="rect">
            <a:avLst/>
          </a:prstGeom>
          <a:solidFill>
            <a:srgbClr val="FEFEF4"/>
          </a:solidFill>
        </p:spPr>
        <p:txBody>
          <a:bodyPr wrap="square" rtlCol="0">
            <a:spAutoFit/>
          </a:bodyPr>
          <a:lstStyle/>
          <a:p>
            <a:r>
              <a:rPr kumimoji="1" lang="en-US" altLang="ja-JP" sz="2400" b="1" dirty="0" smtClean="0">
                <a:solidFill>
                  <a:srgbClr val="FF0000"/>
                </a:solidFill>
              </a:rPr>
              <a:t>Hurricane Katrina</a:t>
            </a:r>
            <a:endParaRPr kumimoji="1" lang="ja-JP" altLang="en-US" sz="2400" b="1" dirty="0">
              <a:solidFill>
                <a:srgbClr val="FF0000"/>
              </a:solidFill>
            </a:endParaRPr>
          </a:p>
        </p:txBody>
      </p:sp>
      <p:sp>
        <p:nvSpPr>
          <p:cNvPr id="12" name="テキスト ボックス 11"/>
          <p:cNvSpPr txBox="1"/>
          <p:nvPr/>
        </p:nvSpPr>
        <p:spPr>
          <a:xfrm>
            <a:off x="2217313" y="4365104"/>
            <a:ext cx="2354687" cy="1200329"/>
          </a:xfrm>
          <a:prstGeom prst="rect">
            <a:avLst/>
          </a:prstGeom>
          <a:solidFill>
            <a:srgbClr val="FEFEF4"/>
          </a:solidFill>
        </p:spPr>
        <p:txBody>
          <a:bodyPr wrap="square" rtlCol="0">
            <a:spAutoFit/>
          </a:bodyPr>
          <a:lstStyle/>
          <a:p>
            <a:r>
              <a:rPr kumimoji="1" lang="en-US" altLang="ja-JP" sz="2400" b="1" dirty="0" smtClean="0">
                <a:solidFill>
                  <a:srgbClr val="FF0000"/>
                </a:solidFill>
              </a:rPr>
              <a:t>East Japan Great Earthquake &amp; Tsunami</a:t>
            </a:r>
            <a:endParaRPr kumimoji="1" lang="ja-JP" altLang="en-US" sz="2400" b="1" dirty="0">
              <a:solidFill>
                <a:srgbClr val="FF0000"/>
              </a:solidFill>
            </a:endParaRPr>
          </a:p>
        </p:txBody>
      </p:sp>
      <p:sp>
        <p:nvSpPr>
          <p:cNvPr id="13" name="テキスト ボックス 12"/>
          <p:cNvSpPr txBox="1"/>
          <p:nvPr/>
        </p:nvSpPr>
        <p:spPr>
          <a:xfrm>
            <a:off x="5076056" y="2998772"/>
            <a:ext cx="2520280" cy="461665"/>
          </a:xfrm>
          <a:prstGeom prst="rect">
            <a:avLst/>
          </a:prstGeom>
          <a:solidFill>
            <a:srgbClr val="FEFEF4"/>
          </a:solidFill>
        </p:spPr>
        <p:txBody>
          <a:bodyPr wrap="square" rtlCol="0">
            <a:spAutoFit/>
          </a:bodyPr>
          <a:lstStyle/>
          <a:p>
            <a:r>
              <a:rPr kumimoji="1" lang="en-US" altLang="ja-JP" sz="2400" b="1" dirty="0" smtClean="0">
                <a:solidFill>
                  <a:srgbClr val="FF0000"/>
                </a:solidFill>
              </a:rPr>
              <a:t>Hyogo Earthquake</a:t>
            </a:r>
            <a:endParaRPr kumimoji="1" lang="ja-JP" altLang="en-US" sz="2400" b="1" dirty="0">
              <a:solidFill>
                <a:srgbClr val="FF0000"/>
              </a:solidFill>
            </a:endParaRPr>
          </a:p>
        </p:txBody>
      </p:sp>
    </p:spTree>
    <p:extLst>
      <p:ext uri="{BB962C8B-B14F-4D97-AF65-F5344CB8AC3E}">
        <p14:creationId xmlns:p14="http://schemas.microsoft.com/office/powerpoint/2010/main" val="42494909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0" y="2209800"/>
            <a:ext cx="9144000" cy="1143000"/>
          </a:xfrm>
        </p:spPr>
        <p:txBody>
          <a:bodyPr>
            <a:normAutofit fontScale="90000"/>
          </a:bodyPr>
          <a:lstStyle/>
          <a:p>
            <a:r>
              <a:rPr lang="en-US" altLang="ja-JP" sz="5400" b="1" dirty="0" smtClean="0"/>
              <a:t>Disaster Management is our national priority, but… </a:t>
            </a:r>
            <a:br>
              <a:rPr lang="en-US" altLang="ja-JP" sz="5400" b="1" dirty="0" smtClean="0"/>
            </a:br>
            <a:r>
              <a:rPr lang="en-US" altLang="ja-JP" sz="5400" b="1" dirty="0" smtClean="0"/>
              <a:t/>
            </a:r>
            <a:br>
              <a:rPr lang="en-US" altLang="ja-JP" sz="5400" b="1" dirty="0" smtClean="0"/>
            </a:br>
            <a:r>
              <a:rPr lang="en-US" altLang="ja-JP" sz="5400" b="1" dirty="0" smtClean="0"/>
              <a:t>What happens in fields</a:t>
            </a:r>
            <a:br>
              <a:rPr lang="en-US" altLang="ja-JP" sz="5400" b="1" dirty="0" smtClean="0"/>
            </a:br>
            <a:r>
              <a:rPr lang="en-US" altLang="ja-JP" sz="5400" b="1" dirty="0" smtClean="0"/>
              <a:t>at Disaster Emergency?</a:t>
            </a:r>
            <a:endParaRPr lang="ja-JP" altLang="en-US" sz="5400" b="1" dirty="0"/>
          </a:p>
        </p:txBody>
      </p:sp>
    </p:spTree>
    <p:extLst>
      <p:ext uri="{BB962C8B-B14F-4D97-AF65-F5344CB8AC3E}">
        <p14:creationId xmlns:p14="http://schemas.microsoft.com/office/powerpoint/2010/main" val="2865337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1026"/>
          <p:cNvSpPr txBox="1">
            <a:spLocks noChangeArrowheads="1"/>
          </p:cNvSpPr>
          <p:nvPr/>
        </p:nvSpPr>
        <p:spPr bwMode="auto">
          <a:xfrm>
            <a:off x="381000" y="260648"/>
            <a:ext cx="8610600" cy="1446550"/>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ja-JP" sz="4400" b="1" dirty="0" smtClean="0">
                <a:solidFill>
                  <a:srgbClr val="FF0000"/>
                </a:solidFill>
              </a:rPr>
              <a:t>Disaster management at fields is a battle (struggle) on information</a:t>
            </a:r>
            <a:endParaRPr lang="ja-JP" altLang="en-US" sz="4400" b="1" dirty="0">
              <a:solidFill>
                <a:srgbClr val="FF0000"/>
              </a:solidFill>
            </a:endParaRPr>
          </a:p>
        </p:txBody>
      </p:sp>
      <p:sp>
        <p:nvSpPr>
          <p:cNvPr id="138243" name="Text Box 1027"/>
          <p:cNvSpPr txBox="1">
            <a:spLocks noChangeArrowheads="1"/>
          </p:cNvSpPr>
          <p:nvPr/>
        </p:nvSpPr>
        <p:spPr bwMode="auto">
          <a:xfrm>
            <a:off x="0" y="2204864"/>
            <a:ext cx="9144000" cy="4385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50000"/>
              </a:spcBef>
              <a:buFont typeface="Wingdings" pitchFamily="2" charset="2"/>
              <a:buChar char="l"/>
            </a:pPr>
            <a:r>
              <a:rPr lang="en-US" altLang="ja-JP" sz="3600" b="1" dirty="0" smtClean="0"/>
              <a:t> Time for information collection/analysis/ dissemination are getting shorter</a:t>
            </a:r>
          </a:p>
          <a:p>
            <a:pPr marL="457200" indent="-457200">
              <a:spcBef>
                <a:spcPct val="50000"/>
              </a:spcBef>
              <a:buFont typeface="Wingdings" pitchFamily="2" charset="2"/>
              <a:buChar char="l"/>
            </a:pPr>
            <a:r>
              <a:rPr lang="en-US" altLang="ja-JP" sz="3600" b="1" dirty="0" smtClean="0"/>
              <a:t>Information at emergency is confused, per se</a:t>
            </a:r>
          </a:p>
          <a:p>
            <a:pPr marL="457200" indent="-457200">
              <a:spcBef>
                <a:spcPct val="50000"/>
              </a:spcBef>
              <a:buFont typeface="Wingdings" pitchFamily="2" charset="2"/>
              <a:buChar char="l"/>
            </a:pPr>
            <a:r>
              <a:rPr lang="en-US" altLang="ja-JP" sz="3600" b="1" dirty="0" smtClean="0"/>
              <a:t>There is trade-off relation between accuracy and collection time for information</a:t>
            </a:r>
            <a:endParaRPr lang="ja-JP" altLang="en-US" sz="3600" b="1" dirty="0"/>
          </a:p>
          <a:p>
            <a:pPr>
              <a:spcBef>
                <a:spcPct val="50000"/>
              </a:spcBef>
            </a:pPr>
            <a:endParaRPr lang="en-US" altLang="ja-JP" b="1" dirty="0"/>
          </a:p>
        </p:txBody>
      </p:sp>
    </p:spTree>
    <p:extLst>
      <p:ext uri="{BB962C8B-B14F-4D97-AF65-F5344CB8AC3E}">
        <p14:creationId xmlns:p14="http://schemas.microsoft.com/office/powerpoint/2010/main" val="10363176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20422"/>
            <a:ext cx="9144000" cy="888298"/>
          </a:xfrm>
          <a:ln w="38100">
            <a:solidFill>
              <a:srgbClr val="000066"/>
            </a:solidFill>
            <a:miter lim="800000"/>
            <a:headEnd/>
            <a:tailEnd/>
          </a:ln>
        </p:spPr>
        <p:txBody>
          <a:bodyPr>
            <a:normAutofit/>
          </a:bodyPr>
          <a:lstStyle/>
          <a:p>
            <a:r>
              <a:rPr lang="en-US" altLang="ja-JP" sz="4000" b="1" dirty="0" smtClean="0">
                <a:solidFill>
                  <a:srgbClr val="0000FF"/>
                </a:solidFill>
              </a:rPr>
              <a:t>Action by Disaster Manager at emergency </a:t>
            </a:r>
            <a:endParaRPr lang="ja-JP" altLang="en-US" sz="4000" b="1" dirty="0">
              <a:solidFill>
                <a:srgbClr val="0000FF"/>
              </a:solidFill>
            </a:endParaRPr>
          </a:p>
        </p:txBody>
      </p:sp>
      <p:sp>
        <p:nvSpPr>
          <p:cNvPr id="140291" name="Rectangle 3"/>
          <p:cNvSpPr>
            <a:spLocks noGrp="1" noChangeArrowheads="1"/>
          </p:cNvSpPr>
          <p:nvPr>
            <p:ph type="body" idx="1"/>
          </p:nvPr>
        </p:nvSpPr>
        <p:spPr>
          <a:xfrm>
            <a:off x="0" y="1289218"/>
            <a:ext cx="9128451" cy="5299725"/>
          </a:xfrm>
          <a:ln>
            <a:solidFill>
              <a:srgbClr val="000066"/>
            </a:solidFill>
            <a:miter lim="800000"/>
            <a:headEnd/>
            <a:tailEnd/>
          </a:ln>
        </p:spPr>
        <p:txBody>
          <a:bodyPr>
            <a:normAutofit fontScale="92500" lnSpcReduction="10000"/>
          </a:bodyPr>
          <a:lstStyle/>
          <a:p>
            <a:pPr>
              <a:buFontTx/>
              <a:buNone/>
            </a:pPr>
            <a:endParaRPr lang="en-US" altLang="ja-JP" sz="2000" b="1" dirty="0"/>
          </a:p>
          <a:p>
            <a:pPr>
              <a:buFontTx/>
              <a:buNone/>
            </a:pPr>
            <a:r>
              <a:rPr lang="en-US" altLang="ja-JP" sz="2800" b="1" dirty="0"/>
              <a:t>○</a:t>
            </a:r>
            <a:r>
              <a:rPr lang="ja-JP" altLang="en-US" sz="2800" b="1" dirty="0"/>
              <a:t>　８：３０　→　</a:t>
            </a:r>
            <a:r>
              <a:rPr lang="en-US" altLang="ja-JP" sz="2800" b="1" dirty="0" smtClean="0"/>
              <a:t>A first report from a patroller that a levee erosion</a:t>
            </a:r>
          </a:p>
          <a:p>
            <a:pPr>
              <a:buFontTx/>
              <a:buNone/>
            </a:pPr>
            <a:r>
              <a:rPr lang="en-US" altLang="ja-JP" sz="2800" b="1" dirty="0" smtClean="0"/>
              <a:t>                            has been found. Breakage of the levee is possible.</a:t>
            </a:r>
            <a:endParaRPr lang="ja-JP" altLang="en-US" sz="2800" b="1" dirty="0"/>
          </a:p>
          <a:p>
            <a:pPr>
              <a:buFontTx/>
              <a:buNone/>
            </a:pPr>
            <a:r>
              <a:rPr lang="ja-JP" altLang="en-US" sz="2800" b="1" dirty="0"/>
              <a:t>○　８：４０　→　</a:t>
            </a:r>
            <a:r>
              <a:rPr lang="en-US" altLang="ja-JP" sz="2800" b="1" dirty="0" smtClean="0"/>
              <a:t>Disaster Manager decided that the levee will be</a:t>
            </a:r>
          </a:p>
          <a:p>
            <a:pPr>
              <a:buFontTx/>
              <a:buNone/>
            </a:pPr>
            <a:r>
              <a:rPr lang="en-US" altLang="ja-JP" sz="2800" b="1" dirty="0"/>
              <a:t> </a:t>
            </a:r>
            <a:r>
              <a:rPr lang="en-US" altLang="ja-JP" sz="2800" b="1" dirty="0" smtClean="0"/>
              <a:t>                           breached soon. Advice is given to Mayor to issue</a:t>
            </a:r>
          </a:p>
          <a:p>
            <a:pPr>
              <a:buFontTx/>
              <a:buNone/>
            </a:pPr>
            <a:r>
              <a:rPr lang="en-US" altLang="ja-JP" sz="2800" b="1" dirty="0"/>
              <a:t> </a:t>
            </a:r>
            <a:r>
              <a:rPr lang="en-US" altLang="ja-JP" sz="2800" b="1" dirty="0" smtClean="0"/>
              <a:t>                           evacuation order to citizens</a:t>
            </a:r>
            <a:r>
              <a:rPr lang="ja-JP" altLang="en-US" sz="2800" b="1" dirty="0" smtClean="0"/>
              <a:t>→</a:t>
            </a:r>
            <a:r>
              <a:rPr lang="ja-JP" altLang="en-US" sz="2800" b="1" dirty="0"/>
              <a:t>　</a:t>
            </a:r>
            <a:r>
              <a:rPr lang="en-US" altLang="ja-JP" sz="2800" b="1" dirty="0" smtClean="0"/>
              <a:t>Communication</a:t>
            </a:r>
          </a:p>
          <a:p>
            <a:pPr>
              <a:buFontTx/>
              <a:buNone/>
            </a:pPr>
            <a:r>
              <a:rPr lang="en-US" altLang="ja-JP" sz="2800" b="1" dirty="0"/>
              <a:t> </a:t>
            </a:r>
            <a:r>
              <a:rPr lang="en-US" altLang="ja-JP" sz="2800" b="1" dirty="0" smtClean="0"/>
              <a:t>                           hot-line was established with Mayor</a:t>
            </a:r>
            <a:endParaRPr lang="ja-JP" altLang="en-US" sz="2800" b="1" dirty="0"/>
          </a:p>
          <a:p>
            <a:pPr>
              <a:buFontTx/>
              <a:buNone/>
            </a:pPr>
            <a:r>
              <a:rPr lang="ja-JP" altLang="en-US" sz="2800" b="1" dirty="0"/>
              <a:t>○　９：００　</a:t>
            </a:r>
            <a:r>
              <a:rPr lang="ja-JP" altLang="en-US" sz="2800" b="1" dirty="0" smtClean="0"/>
              <a:t>→</a:t>
            </a:r>
            <a:r>
              <a:rPr lang="ja-JP" altLang="en-US" sz="2800" b="1" dirty="0"/>
              <a:t>　</a:t>
            </a:r>
            <a:r>
              <a:rPr lang="en-US" altLang="ja-JP" sz="2800" b="1" dirty="0" smtClean="0"/>
              <a:t>Evacuation order has been spread among citizens</a:t>
            </a:r>
          </a:p>
          <a:p>
            <a:pPr>
              <a:buFontTx/>
              <a:buNone/>
            </a:pPr>
            <a:r>
              <a:rPr lang="ja-JP" altLang="en-US" sz="2800" b="1" dirty="0" smtClean="0">
                <a:solidFill>
                  <a:srgbClr val="FF0000"/>
                </a:solidFill>
              </a:rPr>
              <a:t>○</a:t>
            </a:r>
            <a:r>
              <a:rPr lang="ja-JP" altLang="en-US" sz="2800" b="1" dirty="0">
                <a:solidFill>
                  <a:srgbClr val="FF0000"/>
                </a:solidFill>
              </a:rPr>
              <a:t>　９：０２　</a:t>
            </a:r>
            <a:r>
              <a:rPr lang="ja-JP" altLang="en-US" sz="2800" b="1" dirty="0" smtClean="0">
                <a:solidFill>
                  <a:srgbClr val="FF0000"/>
                </a:solidFill>
              </a:rPr>
              <a:t>→</a:t>
            </a:r>
            <a:r>
              <a:rPr lang="ja-JP" altLang="en-US" sz="2800" b="1" dirty="0">
                <a:solidFill>
                  <a:srgbClr val="FF0000"/>
                </a:solidFill>
              </a:rPr>
              <a:t>　</a:t>
            </a:r>
            <a:r>
              <a:rPr lang="en-US" altLang="ja-JP" sz="2800" b="1" dirty="0" smtClean="0">
                <a:solidFill>
                  <a:srgbClr val="FF0000"/>
                </a:solidFill>
              </a:rPr>
              <a:t>The levee was breached but no casualties</a:t>
            </a:r>
            <a:endParaRPr lang="ja-JP" altLang="en-US" sz="2800" b="1" dirty="0"/>
          </a:p>
          <a:p>
            <a:pPr>
              <a:buFontTx/>
              <a:buNone/>
            </a:pPr>
            <a:r>
              <a:rPr lang="ja-JP" altLang="en-US" sz="2800" b="1" dirty="0"/>
              <a:t>○１１：２０　</a:t>
            </a:r>
            <a:r>
              <a:rPr lang="ja-JP" altLang="en-US" sz="2800" b="1" dirty="0" smtClean="0"/>
              <a:t>→</a:t>
            </a:r>
            <a:r>
              <a:rPr lang="ja-JP" altLang="en-US" sz="2800" b="1" dirty="0"/>
              <a:t>　</a:t>
            </a:r>
            <a:r>
              <a:rPr lang="en-US" altLang="ja-JP" sz="2800" b="1" dirty="0" smtClean="0"/>
              <a:t>Request </a:t>
            </a:r>
            <a:r>
              <a:rPr lang="en-US" altLang="ja-JP" sz="2800" b="1" dirty="0"/>
              <a:t>to Defense </a:t>
            </a:r>
            <a:r>
              <a:rPr lang="en-US" altLang="ja-JP" sz="2800" b="1" dirty="0" smtClean="0"/>
              <a:t>Force for support</a:t>
            </a:r>
            <a:endParaRPr lang="ja-JP" altLang="en-US" sz="2800" b="1" dirty="0"/>
          </a:p>
          <a:p>
            <a:pPr>
              <a:buFontTx/>
              <a:buNone/>
            </a:pPr>
            <a:r>
              <a:rPr lang="ja-JP" altLang="en-US" sz="2800" b="1" dirty="0"/>
              <a:t>○１３：００　→　</a:t>
            </a:r>
            <a:r>
              <a:rPr lang="en-US" altLang="ja-JP" sz="2800" b="1" dirty="0" smtClean="0"/>
              <a:t>Rehabilitation works were commenced</a:t>
            </a:r>
            <a:endParaRPr lang="ja-JP" altLang="en-US" sz="2800" b="1" dirty="0"/>
          </a:p>
          <a:p>
            <a:pPr>
              <a:buFontTx/>
              <a:buNone/>
            </a:pPr>
            <a:r>
              <a:rPr lang="ja-JP" altLang="en-US" sz="2800" b="1" dirty="0" smtClean="0"/>
              <a:t>○ ２：００ </a:t>
            </a:r>
            <a:r>
              <a:rPr lang="en-US" altLang="ja-JP" sz="2800" b="1" dirty="0"/>
              <a:t> </a:t>
            </a:r>
            <a:r>
              <a:rPr lang="en-US" altLang="ja-JP" sz="2800" b="1" dirty="0" smtClean="0"/>
              <a:t> </a:t>
            </a:r>
            <a:r>
              <a:rPr lang="ja-JP" altLang="en-US" sz="2800" b="1" dirty="0" smtClean="0"/>
              <a:t>  →  </a:t>
            </a:r>
            <a:r>
              <a:rPr lang="en-US" altLang="ja-JP" sz="2800" b="1" dirty="0" smtClean="0"/>
              <a:t>Rehabilitation works completed</a:t>
            </a:r>
            <a:endParaRPr lang="ja-JP" altLang="en-US" sz="2800" b="1" dirty="0"/>
          </a:p>
        </p:txBody>
      </p:sp>
      <p:sp>
        <p:nvSpPr>
          <p:cNvPr id="2" name="テキスト ボックス 1"/>
          <p:cNvSpPr txBox="1"/>
          <p:nvPr/>
        </p:nvSpPr>
        <p:spPr>
          <a:xfrm>
            <a:off x="1043608" y="980728"/>
            <a:ext cx="7560840" cy="584775"/>
          </a:xfrm>
          <a:prstGeom prst="rect">
            <a:avLst/>
          </a:prstGeom>
          <a:noFill/>
        </p:spPr>
        <p:txBody>
          <a:bodyPr wrap="square" rtlCol="0">
            <a:spAutoFit/>
          </a:bodyPr>
          <a:lstStyle/>
          <a:p>
            <a:r>
              <a:rPr kumimoji="1" lang="en-US" altLang="ja-JP" sz="3200" b="1" dirty="0" smtClean="0"/>
              <a:t>A case after downpour in 2000, Fukushima</a:t>
            </a:r>
            <a:endParaRPr kumimoji="1" lang="ja-JP" altLang="en-US" sz="3200" b="1" dirty="0"/>
          </a:p>
        </p:txBody>
      </p:sp>
    </p:spTree>
    <p:extLst>
      <p:ext uri="{BB962C8B-B14F-4D97-AF65-F5344CB8AC3E}">
        <p14:creationId xmlns:p14="http://schemas.microsoft.com/office/powerpoint/2010/main" val="14267856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1AR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8313"/>
            <a:ext cx="9144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67587" name="Rectangle 3"/>
          <p:cNvSpPr>
            <a:spLocks noGrp="1" noChangeArrowheads="1"/>
          </p:cNvSpPr>
          <p:nvPr>
            <p:ph type="title"/>
          </p:nvPr>
        </p:nvSpPr>
        <p:spPr>
          <a:xfrm>
            <a:off x="3886200" y="0"/>
            <a:ext cx="5257800" cy="609600"/>
          </a:xfrm>
          <a:solidFill>
            <a:schemeClr val="bg1">
              <a:alpha val="50000"/>
            </a:schemeClr>
          </a:solidFill>
        </p:spPr>
        <p:txBody>
          <a:bodyPr>
            <a:normAutofit fontScale="90000"/>
          </a:bodyPr>
          <a:lstStyle/>
          <a:p>
            <a:pPr algn="r"/>
            <a:r>
              <a:rPr lang="ja-JP" altLang="en-US" dirty="0" smtClean="0">
                <a:solidFill>
                  <a:srgbClr val="FF0000"/>
                </a:solidFill>
              </a:rPr>
              <a:t>８</a:t>
            </a:r>
            <a:r>
              <a:rPr lang="en-US" altLang="ja-JP" dirty="0">
                <a:solidFill>
                  <a:srgbClr val="FF0000"/>
                </a:solidFill>
              </a:rPr>
              <a:t>:</a:t>
            </a:r>
            <a:r>
              <a:rPr lang="ja-JP" altLang="en-US" dirty="0" smtClean="0">
                <a:solidFill>
                  <a:srgbClr val="FF0000"/>
                </a:solidFill>
              </a:rPr>
              <a:t>２９ </a:t>
            </a:r>
            <a:r>
              <a:rPr lang="en-US" altLang="ja-JP" dirty="0" smtClean="0">
                <a:solidFill>
                  <a:srgbClr val="FF0000"/>
                </a:solidFill>
              </a:rPr>
              <a:t>a.m</a:t>
            </a:r>
            <a:r>
              <a:rPr lang="en-US" altLang="ja-JP" dirty="0" smtClean="0"/>
              <a:t>.</a:t>
            </a:r>
            <a:endParaRPr lang="ja-JP" altLang="en-US" sz="7200" dirty="0"/>
          </a:p>
        </p:txBody>
      </p:sp>
      <p:sp>
        <p:nvSpPr>
          <p:cNvPr id="67588" name="Oval 4"/>
          <p:cNvSpPr>
            <a:spLocks noChangeArrowheads="1"/>
          </p:cNvSpPr>
          <p:nvPr/>
        </p:nvSpPr>
        <p:spPr bwMode="auto">
          <a:xfrm>
            <a:off x="3962400" y="2743200"/>
            <a:ext cx="1600200" cy="11430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34897172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スライド番号プレースホルダー 5"/>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619D10C9-C3AD-4EBF-AEEC-A2D42262F6B2}" type="slidenum">
              <a:rPr lang="en-US" altLang="ja-JP" sz="1400" smtClean="0"/>
              <a:pPr eaLnBrk="1" hangingPunct="1"/>
              <a:t>2</a:t>
            </a:fld>
            <a:endParaRPr lang="en-US" altLang="ja-JP" sz="1400" smtClean="0"/>
          </a:p>
        </p:txBody>
      </p:sp>
      <p:sp>
        <p:nvSpPr>
          <p:cNvPr id="55299" name="Rectangle 2"/>
          <p:cNvSpPr>
            <a:spLocks noGrp="1" noChangeArrowheads="1"/>
          </p:cNvSpPr>
          <p:nvPr>
            <p:ph type="title"/>
          </p:nvPr>
        </p:nvSpPr>
        <p:spPr>
          <a:xfrm>
            <a:off x="0" y="1988840"/>
            <a:ext cx="9144000" cy="1143000"/>
          </a:xfrm>
        </p:spPr>
        <p:txBody>
          <a:bodyPr>
            <a:normAutofit fontScale="90000"/>
          </a:bodyPr>
          <a:lstStyle/>
          <a:p>
            <a:pPr eaLnBrk="1" hangingPunct="1"/>
            <a:r>
              <a:rPr lang="en-US" altLang="ja-JP" sz="4800" b="1" dirty="0" smtClean="0"/>
              <a:t>Introduction</a:t>
            </a:r>
            <a:br>
              <a:rPr lang="en-US" altLang="ja-JP" sz="4800" b="1" dirty="0" smtClean="0"/>
            </a:br>
            <a:r>
              <a:rPr lang="en-US" altLang="ja-JP" sz="4800" b="1" dirty="0"/>
              <a:t/>
            </a:r>
            <a:br>
              <a:rPr lang="en-US" altLang="ja-JP" sz="4800" b="1" dirty="0"/>
            </a:br>
            <a:r>
              <a:rPr lang="en-US" altLang="ja-JP" sz="4800" b="1" dirty="0" smtClean="0"/>
              <a:t>Science and Technology Policy in Japan</a:t>
            </a:r>
            <a:br>
              <a:rPr lang="en-US" altLang="ja-JP" sz="4800" b="1" dirty="0" smtClean="0"/>
            </a:br>
            <a:r>
              <a:rPr lang="en-US" altLang="ja-JP" sz="4800" b="1" dirty="0" smtClean="0"/>
              <a:t>- How it works -</a:t>
            </a:r>
            <a:endParaRPr lang="en-US" altLang="ja-JP" sz="2000" b="1" dirty="0" smtClean="0"/>
          </a:p>
        </p:txBody>
      </p:sp>
    </p:spTree>
    <p:extLst>
      <p:ext uri="{BB962C8B-B14F-4D97-AF65-F5344CB8AC3E}">
        <p14:creationId xmlns:p14="http://schemas.microsoft.com/office/powerpoint/2010/main" val="3647404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1AR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8313"/>
            <a:ext cx="9144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68611" name="Rectangle 3"/>
          <p:cNvSpPr>
            <a:spLocks noGrp="1" noChangeArrowheads="1"/>
          </p:cNvSpPr>
          <p:nvPr>
            <p:ph type="title"/>
          </p:nvPr>
        </p:nvSpPr>
        <p:spPr>
          <a:xfrm>
            <a:off x="6934200" y="0"/>
            <a:ext cx="2209800" cy="609600"/>
          </a:xfrm>
          <a:solidFill>
            <a:schemeClr val="bg1">
              <a:alpha val="50000"/>
            </a:schemeClr>
          </a:solidFill>
        </p:spPr>
        <p:txBody>
          <a:bodyPr>
            <a:normAutofit fontScale="90000"/>
          </a:bodyPr>
          <a:lstStyle/>
          <a:p>
            <a:pPr algn="r"/>
            <a:r>
              <a:rPr lang="ja-JP" altLang="en-US" dirty="0"/>
              <a:t>８</a:t>
            </a:r>
            <a:r>
              <a:rPr lang="en-US" altLang="ja-JP" dirty="0"/>
              <a:t>:</a:t>
            </a:r>
            <a:r>
              <a:rPr lang="ja-JP" altLang="en-US" dirty="0" smtClean="0"/>
              <a:t>３０</a:t>
            </a:r>
            <a:r>
              <a:rPr lang="en-US" altLang="ja-JP" dirty="0" smtClean="0"/>
              <a:t>am</a:t>
            </a:r>
            <a:endParaRPr lang="ja-JP" altLang="en-US" sz="7200" dirty="0"/>
          </a:p>
        </p:txBody>
      </p:sp>
      <p:sp>
        <p:nvSpPr>
          <p:cNvPr id="68612" name="Oval 4"/>
          <p:cNvSpPr>
            <a:spLocks noChangeArrowheads="1"/>
          </p:cNvSpPr>
          <p:nvPr/>
        </p:nvSpPr>
        <p:spPr bwMode="auto">
          <a:xfrm>
            <a:off x="2895600" y="3200400"/>
            <a:ext cx="2286000" cy="1066800"/>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Tree>
    <p:extLst>
      <p:ext uri="{BB962C8B-B14F-4D97-AF65-F5344CB8AC3E}">
        <p14:creationId xmlns:p14="http://schemas.microsoft.com/office/powerpoint/2010/main" val="3618775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1A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8313"/>
            <a:ext cx="9144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69635" name="Rectangle 3"/>
          <p:cNvSpPr>
            <a:spLocks noGrp="1" noChangeArrowheads="1"/>
          </p:cNvSpPr>
          <p:nvPr>
            <p:ph type="title"/>
          </p:nvPr>
        </p:nvSpPr>
        <p:spPr>
          <a:xfrm>
            <a:off x="6934200" y="0"/>
            <a:ext cx="2209800" cy="609600"/>
          </a:xfrm>
          <a:solidFill>
            <a:schemeClr val="bg1">
              <a:alpha val="50000"/>
            </a:schemeClr>
          </a:solidFill>
        </p:spPr>
        <p:txBody>
          <a:bodyPr>
            <a:normAutofit fontScale="90000"/>
          </a:bodyPr>
          <a:lstStyle/>
          <a:p>
            <a:pPr algn="r"/>
            <a:r>
              <a:rPr lang="ja-JP" altLang="en-US" dirty="0"/>
              <a:t>８</a:t>
            </a:r>
            <a:r>
              <a:rPr lang="en-US" altLang="ja-JP" dirty="0"/>
              <a:t>:</a:t>
            </a:r>
            <a:r>
              <a:rPr lang="ja-JP" altLang="en-US" dirty="0" smtClean="0"/>
              <a:t>３５</a:t>
            </a:r>
            <a:r>
              <a:rPr lang="en-US" altLang="ja-JP" dirty="0" smtClean="0"/>
              <a:t>a.m.</a:t>
            </a:r>
            <a:endParaRPr lang="ja-JP" altLang="en-US" sz="7200" dirty="0"/>
          </a:p>
        </p:txBody>
      </p:sp>
    </p:spTree>
    <p:extLst>
      <p:ext uri="{BB962C8B-B14F-4D97-AF65-F5344CB8AC3E}">
        <p14:creationId xmlns:p14="http://schemas.microsoft.com/office/powerpoint/2010/main" val="1280488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1ARA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8313"/>
            <a:ext cx="9144000" cy="6389687"/>
          </a:xfrm>
          <a:prstGeom prst="rect">
            <a:avLst/>
          </a:prstGeom>
          <a:noFill/>
          <a:extLst>
            <a:ext uri="{909E8E84-426E-40DD-AFC4-6F175D3DCCD1}">
              <a14:hiddenFill xmlns:a14="http://schemas.microsoft.com/office/drawing/2010/main">
                <a:solidFill>
                  <a:srgbClr val="FFFFFF"/>
                </a:solidFill>
              </a14:hiddenFill>
            </a:ext>
          </a:extLst>
        </p:spPr>
      </p:pic>
      <p:sp>
        <p:nvSpPr>
          <p:cNvPr id="70659" name="Rectangle 3"/>
          <p:cNvSpPr>
            <a:spLocks noGrp="1" noChangeArrowheads="1"/>
          </p:cNvSpPr>
          <p:nvPr>
            <p:ph type="title"/>
          </p:nvPr>
        </p:nvSpPr>
        <p:spPr>
          <a:xfrm>
            <a:off x="6934200" y="0"/>
            <a:ext cx="2209800" cy="609600"/>
          </a:xfrm>
          <a:solidFill>
            <a:schemeClr val="bg1">
              <a:alpha val="50000"/>
            </a:schemeClr>
          </a:solidFill>
        </p:spPr>
        <p:txBody>
          <a:bodyPr>
            <a:normAutofit fontScale="90000"/>
          </a:bodyPr>
          <a:lstStyle/>
          <a:p>
            <a:pPr algn="r"/>
            <a:r>
              <a:rPr lang="ja-JP" altLang="en-US" dirty="0"/>
              <a:t>８</a:t>
            </a:r>
            <a:r>
              <a:rPr lang="en-US" altLang="ja-JP" dirty="0"/>
              <a:t>:</a:t>
            </a:r>
            <a:r>
              <a:rPr lang="ja-JP" altLang="en-US" dirty="0" smtClean="0"/>
              <a:t>３７</a:t>
            </a:r>
            <a:r>
              <a:rPr lang="en-US" altLang="ja-JP" dirty="0" smtClean="0"/>
              <a:t>a.m.</a:t>
            </a:r>
            <a:endParaRPr lang="ja-JP" altLang="en-US" sz="7200" dirty="0"/>
          </a:p>
        </p:txBody>
      </p:sp>
    </p:spTree>
    <p:extLst>
      <p:ext uri="{BB962C8B-B14F-4D97-AF65-F5344CB8AC3E}">
        <p14:creationId xmlns:p14="http://schemas.microsoft.com/office/powerpoint/2010/main" val="2518653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Picture 3" descr="1ARA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08000"/>
            <a:ext cx="9144000" cy="6350000"/>
          </a:xfrm>
          <a:prstGeom prst="rect">
            <a:avLst/>
          </a:prstGeom>
          <a:noFill/>
          <a:extLst>
            <a:ext uri="{909E8E84-426E-40DD-AFC4-6F175D3DCCD1}">
              <a14:hiddenFill xmlns:a14="http://schemas.microsoft.com/office/drawing/2010/main">
                <a:solidFill>
                  <a:srgbClr val="FFFFFF"/>
                </a:solidFill>
              </a14:hiddenFill>
            </a:ext>
          </a:extLst>
        </p:spPr>
      </p:pic>
      <p:sp>
        <p:nvSpPr>
          <p:cNvPr id="71684" name="Text Box 4"/>
          <p:cNvSpPr txBox="1">
            <a:spLocks noChangeArrowheads="1"/>
          </p:cNvSpPr>
          <p:nvPr/>
        </p:nvSpPr>
        <p:spPr bwMode="auto">
          <a:xfrm>
            <a:off x="1259632" y="-11151"/>
            <a:ext cx="698477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ja-JP" sz="4000" dirty="0" smtClean="0"/>
              <a:t>Levee was breached at </a:t>
            </a:r>
            <a:r>
              <a:rPr lang="en-US" altLang="ja-JP" sz="4000" dirty="0" smtClean="0">
                <a:solidFill>
                  <a:srgbClr val="FF0000"/>
                </a:solidFill>
              </a:rPr>
              <a:t>9:02 a.m.</a:t>
            </a:r>
            <a:endParaRPr lang="ja-JP" altLang="en-US" sz="4000" dirty="0">
              <a:solidFill>
                <a:srgbClr val="FF0000"/>
              </a:solidFill>
            </a:endParaRPr>
          </a:p>
        </p:txBody>
      </p:sp>
    </p:spTree>
    <p:extLst>
      <p:ext uri="{BB962C8B-B14F-4D97-AF65-F5344CB8AC3E}">
        <p14:creationId xmlns:p14="http://schemas.microsoft.com/office/powerpoint/2010/main" val="28537579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457200" y="116632"/>
            <a:ext cx="8458200" cy="1200329"/>
          </a:xfrm>
          <a:prstGeom prst="rect">
            <a:avLst/>
          </a:prstGeom>
          <a:noFill/>
          <a:ln w="38100">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ja-JP" sz="3600" b="1" dirty="0" smtClean="0">
                <a:solidFill>
                  <a:srgbClr val="FF0000"/>
                </a:solidFill>
              </a:rPr>
              <a:t>What actions are required for Field Disaster Managers at emergency?</a:t>
            </a:r>
            <a:endParaRPr lang="en-US" altLang="ja-JP" sz="3600" b="1" dirty="0">
              <a:solidFill>
                <a:srgbClr val="FF0000"/>
              </a:solidFill>
            </a:endParaRPr>
          </a:p>
        </p:txBody>
      </p:sp>
      <p:sp>
        <p:nvSpPr>
          <p:cNvPr id="139267" name="Text Box 3"/>
          <p:cNvSpPr txBox="1">
            <a:spLocks noChangeArrowheads="1"/>
          </p:cNvSpPr>
          <p:nvPr/>
        </p:nvSpPr>
        <p:spPr bwMode="auto">
          <a:xfrm>
            <a:off x="107504" y="1124744"/>
            <a:ext cx="9036496"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ct val="50000"/>
              </a:spcBef>
              <a:buFont typeface="Wingdings" pitchFamily="2" charset="2"/>
              <a:buChar char="l"/>
            </a:pPr>
            <a:r>
              <a:rPr lang="en-US" altLang="ja-JP" sz="2800" b="1" dirty="0" smtClean="0">
                <a:solidFill>
                  <a:srgbClr val="000066"/>
                </a:solidFill>
              </a:rPr>
              <a:t>Directives to save critical infrastructure</a:t>
            </a:r>
          </a:p>
          <a:p>
            <a:pPr marL="457200" indent="-457200">
              <a:lnSpc>
                <a:spcPct val="150000"/>
              </a:lnSpc>
              <a:spcBef>
                <a:spcPct val="50000"/>
              </a:spcBef>
              <a:buFont typeface="Wingdings" pitchFamily="2" charset="2"/>
              <a:buChar char="l"/>
            </a:pPr>
            <a:r>
              <a:rPr lang="en-US" altLang="ja-JP" sz="2800" b="1" dirty="0" smtClean="0">
                <a:solidFill>
                  <a:srgbClr val="000066"/>
                </a:solidFill>
              </a:rPr>
              <a:t>Communication with Mayors/Authorities to ensure evacuation and safety of the public</a:t>
            </a:r>
          </a:p>
          <a:p>
            <a:pPr marL="457200" indent="-457200">
              <a:lnSpc>
                <a:spcPct val="110000"/>
              </a:lnSpc>
              <a:spcBef>
                <a:spcPct val="50000"/>
              </a:spcBef>
              <a:buFont typeface="Wingdings" pitchFamily="2" charset="2"/>
              <a:buChar char="l"/>
            </a:pPr>
            <a:r>
              <a:rPr lang="en-US" altLang="ja-JP" sz="2800" b="1" dirty="0" smtClean="0">
                <a:solidFill>
                  <a:srgbClr val="000066"/>
                </a:solidFill>
              </a:rPr>
              <a:t>Sharing critical information with Central Government/Local authorities</a:t>
            </a:r>
          </a:p>
          <a:p>
            <a:pPr marL="457200" indent="-457200">
              <a:lnSpc>
                <a:spcPct val="110000"/>
              </a:lnSpc>
              <a:spcBef>
                <a:spcPct val="50000"/>
              </a:spcBef>
              <a:buFont typeface="Wingdings" pitchFamily="2" charset="2"/>
              <a:buChar char="l"/>
            </a:pPr>
            <a:r>
              <a:rPr lang="en-US" altLang="ja-JP" sz="2800" b="1" dirty="0" smtClean="0">
                <a:solidFill>
                  <a:srgbClr val="000066"/>
                </a:solidFill>
              </a:rPr>
              <a:t>Provision of accurate but comprehensive information to Media</a:t>
            </a:r>
            <a:endParaRPr lang="ja-JP" altLang="en-US" sz="3600" b="1" dirty="0">
              <a:solidFill>
                <a:srgbClr val="FF0000"/>
              </a:solidFill>
            </a:endParaRPr>
          </a:p>
        </p:txBody>
      </p:sp>
      <p:sp>
        <p:nvSpPr>
          <p:cNvPr id="4" name="Text Box 3"/>
          <p:cNvSpPr txBox="1">
            <a:spLocks noChangeArrowheads="1"/>
          </p:cNvSpPr>
          <p:nvPr/>
        </p:nvSpPr>
        <p:spPr bwMode="auto">
          <a:xfrm>
            <a:off x="107504" y="5546705"/>
            <a:ext cx="9036496" cy="131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10000"/>
              </a:lnSpc>
              <a:spcBef>
                <a:spcPct val="50000"/>
              </a:spcBef>
            </a:pPr>
            <a:r>
              <a:rPr lang="ja-JP" altLang="en-US" sz="3200" b="1" dirty="0" smtClean="0">
                <a:solidFill>
                  <a:srgbClr val="FF0000"/>
                </a:solidFill>
              </a:rPr>
              <a:t>→</a:t>
            </a:r>
            <a:r>
              <a:rPr lang="ja-JP" altLang="en-US" sz="3200" b="1" dirty="0">
                <a:solidFill>
                  <a:srgbClr val="FF0000"/>
                </a:solidFill>
              </a:rPr>
              <a:t>　</a:t>
            </a:r>
            <a:r>
              <a:rPr lang="en-US" altLang="ja-JP" sz="3600" b="1" dirty="0" smtClean="0">
                <a:solidFill>
                  <a:srgbClr val="FF0000"/>
                </a:solidFill>
              </a:rPr>
              <a:t>Multiple, timely decisions have to be made under quickly </a:t>
            </a:r>
            <a:r>
              <a:rPr lang="en-US" altLang="ja-JP" sz="3600" b="1" smtClean="0">
                <a:solidFill>
                  <a:srgbClr val="FF0000"/>
                </a:solidFill>
              </a:rPr>
              <a:t>changing situation/priorities</a:t>
            </a:r>
            <a:endParaRPr lang="ja-JP" altLang="en-US" sz="3600" b="1" dirty="0">
              <a:solidFill>
                <a:srgbClr val="FF0000"/>
              </a:solidFill>
            </a:endParaRPr>
          </a:p>
        </p:txBody>
      </p:sp>
    </p:spTree>
    <p:extLst>
      <p:ext uri="{BB962C8B-B14F-4D97-AF65-F5344CB8AC3E}">
        <p14:creationId xmlns:p14="http://schemas.microsoft.com/office/powerpoint/2010/main" val="2957702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35"/>
          <p:cNvSpPr>
            <a:spLocks noChangeArrowheads="1"/>
          </p:cNvSpPr>
          <p:nvPr/>
        </p:nvSpPr>
        <p:spPr bwMode="auto">
          <a:xfrm>
            <a:off x="6300788" y="944563"/>
            <a:ext cx="2781300" cy="2171700"/>
          </a:xfrm>
          <a:prstGeom prst="rect">
            <a:avLst/>
          </a:prstGeom>
          <a:solidFill>
            <a:schemeClr val="tx2">
              <a:lumMod val="20000"/>
              <a:lumOff val="80000"/>
            </a:schemeClr>
          </a:solidFill>
          <a:ln w="38100">
            <a:solidFill>
              <a:schemeClr val="accent2"/>
            </a:solidFill>
            <a:prstDash val="sysDot"/>
            <a:miter lim="800000"/>
            <a:headEnd/>
            <a:tailEnd/>
          </a:ln>
        </p:spPr>
        <p:txBody>
          <a:bodyPr wrap="none" anchor="ctr"/>
          <a:lstStyle/>
          <a:p>
            <a:pPr defTabSz="449263">
              <a:spcBef>
                <a:spcPts val="700"/>
              </a:spcBef>
              <a:buClr>
                <a:srgbClr val="003399"/>
              </a:buClr>
              <a:buSzPct val="100000"/>
              <a:buFont typeface="Arial" charset="0"/>
              <a:buNone/>
              <a:defRPr/>
            </a:pPr>
            <a:endParaRPr kumimoji="0" lang="ja-JP" altLang="en-US">
              <a:solidFill>
                <a:schemeClr val="bg1"/>
              </a:solidFill>
              <a:ea typeface="ＭＳ Ｐゴシック" pitchFamily="50" charset="-128"/>
            </a:endParaRPr>
          </a:p>
        </p:txBody>
      </p:sp>
      <p:sp>
        <p:nvSpPr>
          <p:cNvPr id="217090" name="Rectangle 2"/>
          <p:cNvSpPr>
            <a:spLocks noGrp="1" noChangeArrowheads="1"/>
          </p:cNvSpPr>
          <p:nvPr>
            <p:ph type="title"/>
          </p:nvPr>
        </p:nvSpPr>
        <p:spPr>
          <a:xfrm>
            <a:off x="1" y="0"/>
            <a:ext cx="9143206" cy="857250"/>
          </a:xfrm>
        </p:spPr>
        <p:txBody>
          <a:bodyPr>
            <a:normAutofit/>
          </a:bodyPr>
          <a:lstStyle/>
          <a:p>
            <a:pPr algn="ctr">
              <a:defRPr/>
            </a:pPr>
            <a:r>
              <a:rPr lang="en-US" altLang="ja-JP" sz="3200" b="1" dirty="0" smtClean="0"/>
              <a:t>What happens to flood managers in emergency</a:t>
            </a:r>
            <a:endParaRPr lang="ja-JP" altLang="en-US" sz="3200" b="1" dirty="0" smtClean="0"/>
          </a:p>
        </p:txBody>
      </p:sp>
      <p:sp>
        <p:nvSpPr>
          <p:cNvPr id="43" name="円/楕円 42"/>
          <p:cNvSpPr/>
          <p:nvPr/>
        </p:nvSpPr>
        <p:spPr>
          <a:xfrm>
            <a:off x="2967038" y="2076466"/>
            <a:ext cx="3286125" cy="2452688"/>
          </a:xfrm>
          <a:prstGeom prst="ellipse">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a:spcBef>
                <a:spcPts val="700"/>
              </a:spcBef>
              <a:buClr>
                <a:srgbClr val="003399"/>
              </a:buClr>
              <a:buSzPct val="100000"/>
              <a:buFont typeface="Arial" charset="0"/>
              <a:buNone/>
              <a:defRPr/>
            </a:pPr>
            <a:endParaRPr kumimoji="0" lang="ja-JP" altLang="en-US"/>
          </a:p>
        </p:txBody>
      </p:sp>
      <p:sp>
        <p:nvSpPr>
          <p:cNvPr id="28679" name="Rectangle 48"/>
          <p:cNvSpPr>
            <a:spLocks noChangeArrowheads="1"/>
          </p:cNvSpPr>
          <p:nvPr/>
        </p:nvSpPr>
        <p:spPr bwMode="auto">
          <a:xfrm>
            <a:off x="107950" y="906463"/>
            <a:ext cx="2447925" cy="2233612"/>
          </a:xfrm>
          <a:prstGeom prst="rect">
            <a:avLst/>
          </a:prstGeom>
          <a:solidFill>
            <a:schemeClr val="tx2">
              <a:lumMod val="20000"/>
              <a:lumOff val="80000"/>
            </a:schemeClr>
          </a:solidFill>
          <a:ln w="38100">
            <a:solidFill>
              <a:srgbClr val="C00000"/>
            </a:solidFill>
            <a:prstDash val="sysDot"/>
            <a:miter lim="800000"/>
            <a:headEnd/>
            <a:tailEnd/>
          </a:ln>
        </p:spPr>
        <p:txBody>
          <a:bodyPr wrap="none" anchor="ctr"/>
          <a:lstStyle/>
          <a:p>
            <a:pPr defTabSz="449263">
              <a:spcBef>
                <a:spcPts val="700"/>
              </a:spcBef>
              <a:buClr>
                <a:srgbClr val="003399"/>
              </a:buClr>
              <a:buSzPct val="100000"/>
              <a:buFont typeface="Arial" charset="0"/>
              <a:buNone/>
              <a:defRPr/>
            </a:pPr>
            <a:endParaRPr kumimoji="0" lang="ja-JP" altLang="en-US">
              <a:solidFill>
                <a:schemeClr val="bg1"/>
              </a:solidFill>
              <a:ea typeface="ＭＳ Ｐゴシック" pitchFamily="50" charset="-128"/>
            </a:endParaRPr>
          </a:p>
        </p:txBody>
      </p:sp>
      <p:sp>
        <p:nvSpPr>
          <p:cNvPr id="27655" name="Text Box 11"/>
          <p:cNvSpPr txBox="1">
            <a:spLocks noChangeArrowheads="1"/>
          </p:cNvSpPr>
          <p:nvPr/>
        </p:nvSpPr>
        <p:spPr bwMode="auto">
          <a:xfrm>
            <a:off x="0" y="5566677"/>
            <a:ext cx="914320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49263" eaLnBrk="0" hangingPunct="0">
              <a:defRPr kumimoji="1">
                <a:solidFill>
                  <a:schemeClr val="tx1"/>
                </a:solidFill>
                <a:latin typeface="Arial" charset="0"/>
                <a:ea typeface="ＭＳ Ｐゴシック" charset="-128"/>
              </a:defRPr>
            </a:lvl1pPr>
            <a:lvl2pPr marL="742950" indent="-285750" defTabSz="449263" eaLnBrk="0" hangingPunct="0">
              <a:defRPr kumimoji="1">
                <a:solidFill>
                  <a:schemeClr val="tx1"/>
                </a:solidFill>
                <a:latin typeface="Arial" charset="0"/>
                <a:ea typeface="ＭＳ Ｐゴシック" charset="-128"/>
              </a:defRPr>
            </a:lvl2pPr>
            <a:lvl3pPr marL="1143000" indent="-228600" defTabSz="449263" eaLnBrk="0" hangingPunct="0">
              <a:defRPr kumimoji="1">
                <a:solidFill>
                  <a:schemeClr val="tx1"/>
                </a:solidFill>
                <a:latin typeface="Arial" charset="0"/>
                <a:ea typeface="ＭＳ Ｐゴシック" charset="-128"/>
              </a:defRPr>
            </a:lvl3pPr>
            <a:lvl4pPr marL="1600200" indent="-228600" defTabSz="449263" eaLnBrk="0" hangingPunct="0">
              <a:defRPr kumimoji="1">
                <a:solidFill>
                  <a:schemeClr val="tx1"/>
                </a:solidFill>
                <a:latin typeface="Arial" charset="0"/>
                <a:ea typeface="ＭＳ Ｐゴシック" charset="-128"/>
              </a:defRPr>
            </a:lvl4pPr>
            <a:lvl5pPr marL="2057400" indent="-228600" defTabSz="449263" eaLnBrk="0" hangingPunct="0">
              <a:defRPr kumimoji="1">
                <a:solidFill>
                  <a:schemeClr val="tx1"/>
                </a:solidFill>
                <a:latin typeface="Arial" charset="0"/>
                <a:ea typeface="ＭＳ Ｐゴシック" charset="-128"/>
              </a:defRPr>
            </a:lvl5pPr>
            <a:lvl6pPr marL="2514600" indent="-228600" defTabSz="44926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44926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44926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449263"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ts val="700"/>
              </a:spcBef>
              <a:buClr>
                <a:srgbClr val="003399"/>
              </a:buClr>
              <a:buSzPct val="100000"/>
              <a:buFont typeface="Arial" charset="0"/>
              <a:buNone/>
            </a:pPr>
            <a:r>
              <a:rPr kumimoji="0" lang="en-US" altLang="ja-JP" sz="4000" b="1" dirty="0" smtClean="0">
                <a:solidFill>
                  <a:srgbClr val="FF0000"/>
                </a:solidFill>
              </a:rPr>
              <a:t>Information Technology is critical for  disaster management </a:t>
            </a:r>
            <a:endParaRPr kumimoji="0" lang="en-US" altLang="ja-JP" sz="4000" b="1" dirty="0">
              <a:solidFill>
                <a:srgbClr val="FF0000"/>
              </a:solidFill>
            </a:endParaRPr>
          </a:p>
        </p:txBody>
      </p:sp>
      <p:pic>
        <p:nvPicPr>
          <p:cNvPr id="27656" name="Picture 20" descr="MCj0424770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75" y="1554163"/>
            <a:ext cx="1176338"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Freeform 28"/>
          <p:cNvSpPr>
            <a:spLocks/>
          </p:cNvSpPr>
          <p:nvPr/>
        </p:nvSpPr>
        <p:spPr bwMode="auto">
          <a:xfrm>
            <a:off x="6473825" y="1663700"/>
            <a:ext cx="1155700" cy="1268413"/>
          </a:xfrm>
          <a:custGeom>
            <a:avLst/>
            <a:gdLst>
              <a:gd name="T0" fmla="*/ 0 w 613"/>
              <a:gd name="T1" fmla="*/ 2147483647 h 789"/>
              <a:gd name="T2" fmla="*/ 2147483647 w 613"/>
              <a:gd name="T3" fmla="*/ 2147483647 h 789"/>
              <a:gd name="T4" fmla="*/ 2147483647 w 613"/>
              <a:gd name="T5" fmla="*/ 2147483647 h 789"/>
              <a:gd name="T6" fmla="*/ 2147483647 w 613"/>
              <a:gd name="T7" fmla="*/ 2147483647 h 789"/>
              <a:gd name="T8" fmla="*/ 2147483647 w 613"/>
              <a:gd name="T9" fmla="*/ 2147483647 h 789"/>
              <a:gd name="T10" fmla="*/ 2147483647 w 613"/>
              <a:gd name="T11" fmla="*/ 2147483647 h 789"/>
              <a:gd name="T12" fmla="*/ 2147483647 w 613"/>
              <a:gd name="T13" fmla="*/ 2147483647 h 789"/>
              <a:gd name="T14" fmla="*/ 2147483647 w 613"/>
              <a:gd name="T15" fmla="*/ 2147483647 h 789"/>
              <a:gd name="T16" fmla="*/ 2147483647 w 613"/>
              <a:gd name="T17" fmla="*/ 2147483647 h 789"/>
              <a:gd name="T18" fmla="*/ 2147483647 w 613"/>
              <a:gd name="T19" fmla="*/ 2147483647 h 789"/>
              <a:gd name="T20" fmla="*/ 2147483647 w 613"/>
              <a:gd name="T21" fmla="*/ 2147483647 h 789"/>
              <a:gd name="T22" fmla="*/ 2147483647 w 613"/>
              <a:gd name="T23" fmla="*/ 2147483647 h 7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3"/>
              <a:gd name="T37" fmla="*/ 0 h 789"/>
              <a:gd name="T38" fmla="*/ 613 w 613"/>
              <a:gd name="T39" fmla="*/ 789 h 7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3" h="789">
                <a:moveTo>
                  <a:pt x="0" y="789"/>
                </a:moveTo>
                <a:cubicBezTo>
                  <a:pt x="59" y="721"/>
                  <a:pt x="111" y="645"/>
                  <a:pt x="186" y="594"/>
                </a:cubicBezTo>
                <a:cubicBezTo>
                  <a:pt x="240" y="514"/>
                  <a:pt x="167" y="614"/>
                  <a:pt x="233" y="548"/>
                </a:cubicBezTo>
                <a:cubicBezTo>
                  <a:pt x="241" y="540"/>
                  <a:pt x="243" y="527"/>
                  <a:pt x="251" y="520"/>
                </a:cubicBezTo>
                <a:cubicBezTo>
                  <a:pt x="268" y="505"/>
                  <a:pt x="307" y="483"/>
                  <a:pt x="307" y="483"/>
                </a:cubicBezTo>
                <a:cubicBezTo>
                  <a:pt x="329" y="451"/>
                  <a:pt x="349" y="430"/>
                  <a:pt x="381" y="408"/>
                </a:cubicBezTo>
                <a:cubicBezTo>
                  <a:pt x="402" y="378"/>
                  <a:pt x="435" y="356"/>
                  <a:pt x="456" y="325"/>
                </a:cubicBezTo>
                <a:cubicBezTo>
                  <a:pt x="468" y="306"/>
                  <a:pt x="493" y="269"/>
                  <a:pt x="493" y="269"/>
                </a:cubicBezTo>
                <a:cubicBezTo>
                  <a:pt x="514" y="202"/>
                  <a:pt x="500" y="229"/>
                  <a:pt x="530" y="185"/>
                </a:cubicBezTo>
                <a:cubicBezTo>
                  <a:pt x="543" y="147"/>
                  <a:pt x="563" y="107"/>
                  <a:pt x="586" y="74"/>
                </a:cubicBezTo>
                <a:cubicBezTo>
                  <a:pt x="589" y="62"/>
                  <a:pt x="592" y="49"/>
                  <a:pt x="595" y="37"/>
                </a:cubicBezTo>
                <a:cubicBezTo>
                  <a:pt x="604" y="3"/>
                  <a:pt x="613" y="0"/>
                  <a:pt x="586" y="27"/>
                </a:cubicBezTo>
              </a:path>
            </a:pathLst>
          </a:cu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27662" name="Freeform 29"/>
          <p:cNvSpPr>
            <a:spLocks/>
          </p:cNvSpPr>
          <p:nvPr/>
        </p:nvSpPr>
        <p:spPr bwMode="auto">
          <a:xfrm>
            <a:off x="7104063" y="1916113"/>
            <a:ext cx="960437" cy="473075"/>
          </a:xfrm>
          <a:custGeom>
            <a:avLst/>
            <a:gdLst>
              <a:gd name="T0" fmla="*/ 0 w 626"/>
              <a:gd name="T1" fmla="*/ 2147483647 h 278"/>
              <a:gd name="T2" fmla="*/ 2147483647 w 626"/>
              <a:gd name="T3" fmla="*/ 2147483647 h 278"/>
              <a:gd name="T4" fmla="*/ 2147483647 w 626"/>
              <a:gd name="T5" fmla="*/ 2147483647 h 278"/>
              <a:gd name="T6" fmla="*/ 2147483647 w 626"/>
              <a:gd name="T7" fmla="*/ 2147483647 h 278"/>
              <a:gd name="T8" fmla="*/ 2147483647 w 626"/>
              <a:gd name="T9" fmla="*/ 2147483647 h 278"/>
              <a:gd name="T10" fmla="*/ 2147483647 w 626"/>
              <a:gd name="T11" fmla="*/ 2147483647 h 278"/>
              <a:gd name="T12" fmla="*/ 2147483647 w 626"/>
              <a:gd name="T13" fmla="*/ 0 h 278"/>
              <a:gd name="T14" fmla="*/ 2147483647 w 626"/>
              <a:gd name="T15" fmla="*/ 2147483647 h 278"/>
              <a:gd name="T16" fmla="*/ 0 60000 65536"/>
              <a:gd name="T17" fmla="*/ 0 60000 65536"/>
              <a:gd name="T18" fmla="*/ 0 60000 65536"/>
              <a:gd name="T19" fmla="*/ 0 60000 65536"/>
              <a:gd name="T20" fmla="*/ 0 60000 65536"/>
              <a:gd name="T21" fmla="*/ 0 60000 65536"/>
              <a:gd name="T22" fmla="*/ 0 60000 65536"/>
              <a:gd name="T23" fmla="*/ 0 60000 65536"/>
              <a:gd name="T24" fmla="*/ 0 w 626"/>
              <a:gd name="T25" fmla="*/ 0 h 278"/>
              <a:gd name="T26" fmla="*/ 626 w 626"/>
              <a:gd name="T27" fmla="*/ 278 h 2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6" h="278">
                <a:moveTo>
                  <a:pt x="0" y="278"/>
                </a:moveTo>
                <a:cubicBezTo>
                  <a:pt x="60" y="244"/>
                  <a:pt x="119" y="214"/>
                  <a:pt x="176" y="176"/>
                </a:cubicBezTo>
                <a:cubicBezTo>
                  <a:pt x="227" y="142"/>
                  <a:pt x="365" y="120"/>
                  <a:pt x="427" y="102"/>
                </a:cubicBezTo>
                <a:cubicBezTo>
                  <a:pt x="458" y="93"/>
                  <a:pt x="481" y="75"/>
                  <a:pt x="511" y="65"/>
                </a:cubicBezTo>
                <a:cubicBezTo>
                  <a:pt x="520" y="59"/>
                  <a:pt x="529" y="51"/>
                  <a:pt x="539" y="46"/>
                </a:cubicBezTo>
                <a:cubicBezTo>
                  <a:pt x="547" y="42"/>
                  <a:pt x="558" y="42"/>
                  <a:pt x="566" y="37"/>
                </a:cubicBezTo>
                <a:cubicBezTo>
                  <a:pt x="592" y="20"/>
                  <a:pt x="588" y="0"/>
                  <a:pt x="622" y="0"/>
                </a:cubicBezTo>
                <a:cubicBezTo>
                  <a:pt x="626" y="0"/>
                  <a:pt x="616" y="6"/>
                  <a:pt x="613" y="9"/>
                </a:cubicBezTo>
              </a:path>
            </a:pathLst>
          </a:cu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pic>
        <p:nvPicPr>
          <p:cNvPr id="27663"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663" y="2222500"/>
            <a:ext cx="619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3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0" y="1446213"/>
            <a:ext cx="8636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2713" y="2468563"/>
            <a:ext cx="9683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6" name="Text Box 41"/>
          <p:cNvSpPr txBox="1">
            <a:spLocks noChangeArrowheads="1"/>
          </p:cNvSpPr>
          <p:nvPr/>
        </p:nvSpPr>
        <p:spPr bwMode="auto">
          <a:xfrm>
            <a:off x="6867525" y="989013"/>
            <a:ext cx="18478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9263" eaLnBrk="0" hangingPunct="0">
              <a:defRPr kumimoji="1">
                <a:solidFill>
                  <a:schemeClr val="tx1"/>
                </a:solidFill>
                <a:latin typeface="Arial" charset="0"/>
                <a:ea typeface="ＭＳ Ｐゴシック" charset="-128"/>
              </a:defRPr>
            </a:lvl1pPr>
            <a:lvl2pPr marL="742950" indent="-285750" defTabSz="449263" eaLnBrk="0" hangingPunct="0">
              <a:defRPr kumimoji="1">
                <a:solidFill>
                  <a:schemeClr val="tx1"/>
                </a:solidFill>
                <a:latin typeface="Arial" charset="0"/>
                <a:ea typeface="ＭＳ Ｐゴシック" charset="-128"/>
              </a:defRPr>
            </a:lvl2pPr>
            <a:lvl3pPr marL="1143000" indent="-228600" defTabSz="449263" eaLnBrk="0" hangingPunct="0">
              <a:defRPr kumimoji="1">
                <a:solidFill>
                  <a:schemeClr val="tx1"/>
                </a:solidFill>
                <a:latin typeface="Arial" charset="0"/>
                <a:ea typeface="ＭＳ Ｐゴシック" charset="-128"/>
              </a:defRPr>
            </a:lvl3pPr>
            <a:lvl4pPr marL="1600200" indent="-228600" defTabSz="449263" eaLnBrk="0" hangingPunct="0">
              <a:defRPr kumimoji="1">
                <a:solidFill>
                  <a:schemeClr val="tx1"/>
                </a:solidFill>
                <a:latin typeface="Arial" charset="0"/>
                <a:ea typeface="ＭＳ Ｐゴシック" charset="-128"/>
              </a:defRPr>
            </a:lvl4pPr>
            <a:lvl5pPr marL="2057400" indent="-228600" defTabSz="449263" eaLnBrk="0" hangingPunct="0">
              <a:defRPr kumimoji="1">
                <a:solidFill>
                  <a:schemeClr val="tx1"/>
                </a:solidFill>
                <a:latin typeface="Arial" charset="0"/>
                <a:ea typeface="ＭＳ Ｐゴシック" charset="-128"/>
              </a:defRPr>
            </a:lvl5pPr>
            <a:lvl6pPr marL="2514600" indent="-228600" defTabSz="44926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44926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44926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449263"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ts val="700"/>
              </a:spcBef>
              <a:buClr>
                <a:srgbClr val="003399"/>
              </a:buClr>
              <a:buSzPct val="100000"/>
              <a:buFont typeface="Arial" charset="0"/>
              <a:buNone/>
            </a:pPr>
            <a:r>
              <a:rPr kumimoji="0" lang="en-US" altLang="ja-JP" sz="2400" b="1" dirty="0">
                <a:solidFill>
                  <a:schemeClr val="accent2"/>
                </a:solidFill>
              </a:rPr>
              <a:t>Local </a:t>
            </a:r>
            <a:r>
              <a:rPr kumimoji="0" lang="en-US" altLang="ja-JP" sz="2400" b="1" dirty="0" smtClean="0">
                <a:solidFill>
                  <a:schemeClr val="accent2"/>
                </a:solidFill>
              </a:rPr>
              <a:t>situation</a:t>
            </a:r>
            <a:endParaRPr kumimoji="0" lang="en-US" altLang="ja-JP" sz="2400" b="1" dirty="0">
              <a:solidFill>
                <a:schemeClr val="accent2"/>
              </a:solidFill>
            </a:endParaRPr>
          </a:p>
        </p:txBody>
      </p:sp>
      <p:sp>
        <p:nvSpPr>
          <p:cNvPr id="27667" name="Text Box 42"/>
          <p:cNvSpPr txBox="1">
            <a:spLocks noChangeArrowheads="1"/>
          </p:cNvSpPr>
          <p:nvPr/>
        </p:nvSpPr>
        <p:spPr bwMode="auto">
          <a:xfrm>
            <a:off x="107950" y="935038"/>
            <a:ext cx="22653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49263" eaLnBrk="0" hangingPunct="0">
              <a:defRPr kumimoji="1">
                <a:solidFill>
                  <a:schemeClr val="tx1"/>
                </a:solidFill>
                <a:latin typeface="Arial" charset="0"/>
                <a:ea typeface="ＭＳ Ｐゴシック" charset="-128"/>
              </a:defRPr>
            </a:lvl1pPr>
            <a:lvl2pPr marL="742950" indent="-285750" defTabSz="449263" eaLnBrk="0" hangingPunct="0">
              <a:defRPr kumimoji="1">
                <a:solidFill>
                  <a:schemeClr val="tx1"/>
                </a:solidFill>
                <a:latin typeface="Arial" charset="0"/>
                <a:ea typeface="ＭＳ Ｐゴシック" charset="-128"/>
              </a:defRPr>
            </a:lvl2pPr>
            <a:lvl3pPr marL="1143000" indent="-228600" defTabSz="449263" eaLnBrk="0" hangingPunct="0">
              <a:defRPr kumimoji="1">
                <a:solidFill>
                  <a:schemeClr val="tx1"/>
                </a:solidFill>
                <a:latin typeface="Arial" charset="0"/>
                <a:ea typeface="ＭＳ Ｐゴシック" charset="-128"/>
              </a:defRPr>
            </a:lvl3pPr>
            <a:lvl4pPr marL="1600200" indent="-228600" defTabSz="449263" eaLnBrk="0" hangingPunct="0">
              <a:defRPr kumimoji="1">
                <a:solidFill>
                  <a:schemeClr val="tx1"/>
                </a:solidFill>
                <a:latin typeface="Arial" charset="0"/>
                <a:ea typeface="ＭＳ Ｐゴシック" charset="-128"/>
              </a:defRPr>
            </a:lvl4pPr>
            <a:lvl5pPr marL="2057400" indent="-228600" defTabSz="449263" eaLnBrk="0" hangingPunct="0">
              <a:defRPr kumimoji="1">
                <a:solidFill>
                  <a:schemeClr val="tx1"/>
                </a:solidFill>
                <a:latin typeface="Arial" charset="0"/>
                <a:ea typeface="ＭＳ Ｐゴシック" charset="-128"/>
              </a:defRPr>
            </a:lvl5pPr>
            <a:lvl6pPr marL="2514600" indent="-228600" defTabSz="44926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44926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44926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449263"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ts val="700"/>
              </a:spcBef>
              <a:buClr>
                <a:srgbClr val="003399"/>
              </a:buClr>
              <a:buSzPct val="100000"/>
              <a:buFont typeface="Arial" charset="0"/>
              <a:buNone/>
            </a:pPr>
            <a:r>
              <a:rPr kumimoji="0" lang="en-US" altLang="ja-JP" sz="2400" b="1" dirty="0" smtClean="0">
                <a:solidFill>
                  <a:srgbClr val="C00000"/>
                </a:solidFill>
              </a:rPr>
              <a:t>Hydro/</a:t>
            </a:r>
            <a:r>
              <a:rPr kumimoji="0" lang="en-US" altLang="ja-JP" sz="2400" b="1" dirty="0" err="1" smtClean="0">
                <a:solidFill>
                  <a:srgbClr val="C00000"/>
                </a:solidFill>
              </a:rPr>
              <a:t>Meteoro</a:t>
            </a:r>
            <a:r>
              <a:rPr kumimoji="0" lang="en-US" altLang="ja-JP" sz="2400" b="1" dirty="0" smtClean="0">
                <a:solidFill>
                  <a:srgbClr val="C00000"/>
                </a:solidFill>
              </a:rPr>
              <a:t>-/Geological </a:t>
            </a:r>
            <a:r>
              <a:rPr kumimoji="0" lang="en-US" altLang="ja-JP" sz="2400" b="1" dirty="0">
                <a:solidFill>
                  <a:srgbClr val="C00000"/>
                </a:solidFill>
              </a:rPr>
              <a:t>Data</a:t>
            </a:r>
          </a:p>
        </p:txBody>
      </p:sp>
      <p:pic>
        <p:nvPicPr>
          <p:cNvPr id="27668" name="図 123" descr="figure2.gif"/>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1988" y="2266950"/>
            <a:ext cx="17018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右矢印 47"/>
          <p:cNvSpPr/>
          <p:nvPr/>
        </p:nvSpPr>
        <p:spPr>
          <a:xfrm rot="2472521">
            <a:off x="2609850" y="1900238"/>
            <a:ext cx="642938" cy="642937"/>
          </a:xfrm>
          <a:prstGeom prst="rightArrow">
            <a:avLst>
              <a:gd name="adj1" fmla="val 55470"/>
              <a:gd name="adj2" fmla="val 47265"/>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a:spcBef>
                <a:spcPts val="700"/>
              </a:spcBef>
              <a:buClr>
                <a:srgbClr val="003399"/>
              </a:buClr>
              <a:buSzPct val="100000"/>
              <a:buFont typeface="Arial" charset="0"/>
              <a:buNone/>
              <a:defRPr/>
            </a:pPr>
            <a:endParaRPr kumimoji="0" lang="ja-JP" altLang="en-US"/>
          </a:p>
        </p:txBody>
      </p:sp>
      <p:sp>
        <p:nvSpPr>
          <p:cNvPr id="51" name="右矢印 50"/>
          <p:cNvSpPr>
            <a:spLocks noChangeArrowheads="1"/>
          </p:cNvSpPr>
          <p:nvPr/>
        </p:nvSpPr>
        <p:spPr bwMode="auto">
          <a:xfrm rot="8176833">
            <a:off x="5626100" y="1866900"/>
            <a:ext cx="642938" cy="641350"/>
          </a:xfrm>
          <a:prstGeom prst="rightArrow">
            <a:avLst>
              <a:gd name="adj1" fmla="val 55472"/>
              <a:gd name="adj2" fmla="val 47265"/>
            </a:avLst>
          </a:prstGeom>
          <a:solidFill>
            <a:schemeClr val="tx2">
              <a:lumMod val="20000"/>
              <a:lumOff val="80000"/>
            </a:schemeClr>
          </a:solidFill>
          <a:ln w="25400" algn="ctr">
            <a:solidFill>
              <a:srgbClr val="C00000"/>
            </a:solidFill>
            <a:miter lim="800000"/>
            <a:headEnd/>
            <a:tailEnd/>
          </a:ln>
        </p:spPr>
        <p:txBody>
          <a:bodyPr rot="10800000" anchor="ctr"/>
          <a:lstStyle/>
          <a:p>
            <a:pPr algn="ctr" defTabSz="449263">
              <a:spcBef>
                <a:spcPts val="700"/>
              </a:spcBef>
              <a:buClr>
                <a:srgbClr val="003399"/>
              </a:buClr>
              <a:buSzPct val="100000"/>
              <a:buFont typeface="Arial" charset="0"/>
              <a:buNone/>
              <a:defRPr/>
            </a:pPr>
            <a:endParaRPr kumimoji="0" lang="ja-JP" altLang="en-US">
              <a:solidFill>
                <a:schemeClr val="lt1"/>
              </a:solidFill>
              <a:latin typeface="+mn-lt"/>
              <a:ea typeface="+mn-ea"/>
            </a:endParaRPr>
          </a:p>
        </p:txBody>
      </p:sp>
      <p:pic>
        <p:nvPicPr>
          <p:cNvPr id="27672" name="図 127" descr="figure1.g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0088" y="3254375"/>
            <a:ext cx="16097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131" name="タイトル 1"/>
          <p:cNvSpPr>
            <a:spLocks/>
          </p:cNvSpPr>
          <p:nvPr/>
        </p:nvSpPr>
        <p:spPr bwMode="auto">
          <a:xfrm>
            <a:off x="-612775" y="1125538"/>
            <a:ext cx="9144000" cy="857250"/>
          </a:xfrm>
          <a:prstGeom prst="rect">
            <a:avLst/>
          </a:prstGeom>
          <a:noFill/>
          <a:ln w="9525">
            <a:noFill/>
            <a:miter lim="800000"/>
            <a:headEnd/>
            <a:tailEnd/>
          </a:ln>
        </p:spPr>
        <p:txBody>
          <a:bodyPr anchor="ctr"/>
          <a:lstStyle/>
          <a:p>
            <a:pPr>
              <a:defRPr/>
            </a:pPr>
            <a:endParaRPr lang="ja-JP" altLang="en-US" sz="2100" b="1">
              <a:solidFill>
                <a:schemeClr val="accent2"/>
              </a:solidFill>
              <a:effectLst>
                <a:outerShdw blurRad="38100" dist="38100" dir="2700000" algn="tl">
                  <a:srgbClr val="C0C0C0"/>
                </a:outerShdw>
              </a:effectLst>
              <a:latin typeface="Arial" pitchFamily="34" charset="0"/>
              <a:ea typeface="ＭＳ Ｐゴシック" pitchFamily="50" charset="-128"/>
            </a:endParaRPr>
          </a:p>
        </p:txBody>
      </p:sp>
      <p:sp>
        <p:nvSpPr>
          <p:cNvPr id="5" name="Freeform 27"/>
          <p:cNvSpPr>
            <a:spLocks/>
          </p:cNvSpPr>
          <p:nvPr/>
        </p:nvSpPr>
        <p:spPr bwMode="auto">
          <a:xfrm>
            <a:off x="6457950" y="1357313"/>
            <a:ext cx="2220913" cy="1590675"/>
          </a:xfrm>
          <a:custGeom>
            <a:avLst/>
            <a:gdLst>
              <a:gd name="T0" fmla="*/ 0 w 1399"/>
              <a:gd name="T1" fmla="*/ 2147483647 h 1002"/>
              <a:gd name="T2" fmla="*/ 2147483647 w 1399"/>
              <a:gd name="T3" fmla="*/ 2147483647 h 1002"/>
              <a:gd name="T4" fmla="*/ 2147483647 w 1399"/>
              <a:gd name="T5" fmla="*/ 2147483647 h 1002"/>
              <a:gd name="T6" fmla="*/ 2147483647 w 1399"/>
              <a:gd name="T7" fmla="*/ 2147483647 h 1002"/>
              <a:gd name="T8" fmla="*/ 2147483647 w 1399"/>
              <a:gd name="T9" fmla="*/ 2147483647 h 1002"/>
              <a:gd name="T10" fmla="*/ 2147483647 w 1399"/>
              <a:gd name="T11" fmla="*/ 2147483647 h 1002"/>
              <a:gd name="T12" fmla="*/ 2147483647 w 1399"/>
              <a:gd name="T13" fmla="*/ 2147483647 h 1002"/>
              <a:gd name="T14" fmla="*/ 2147483647 w 1399"/>
              <a:gd name="T15" fmla="*/ 2147483647 h 1002"/>
              <a:gd name="T16" fmla="*/ 2147483647 w 1399"/>
              <a:gd name="T17" fmla="*/ 2147483647 h 1002"/>
              <a:gd name="T18" fmla="*/ 2147483647 w 1399"/>
              <a:gd name="T19" fmla="*/ 2147483647 h 1002"/>
              <a:gd name="T20" fmla="*/ 2147483647 w 1399"/>
              <a:gd name="T21" fmla="*/ 2147483647 h 1002"/>
              <a:gd name="T22" fmla="*/ 2147483647 w 1399"/>
              <a:gd name="T23" fmla="*/ 2147483647 h 1002"/>
              <a:gd name="T24" fmla="*/ 2147483647 w 1399"/>
              <a:gd name="T25" fmla="*/ 2147483647 h 1002"/>
              <a:gd name="T26" fmla="*/ 2147483647 w 1399"/>
              <a:gd name="T27" fmla="*/ 2147483647 h 1002"/>
              <a:gd name="T28" fmla="*/ 2147483647 w 1399"/>
              <a:gd name="T29" fmla="*/ 2147483647 h 1002"/>
              <a:gd name="T30" fmla="*/ 2147483647 w 1399"/>
              <a:gd name="T31" fmla="*/ 2147483647 h 1002"/>
              <a:gd name="T32" fmla="*/ 2147483647 w 1399"/>
              <a:gd name="T33" fmla="*/ 2147483647 h 1002"/>
              <a:gd name="T34" fmla="*/ 2147483647 w 1399"/>
              <a:gd name="T35" fmla="*/ 2147483647 h 1002"/>
              <a:gd name="T36" fmla="*/ 2147483647 w 1399"/>
              <a:gd name="T37" fmla="*/ 2147483647 h 1002"/>
              <a:gd name="T38" fmla="*/ 2147483647 w 1399"/>
              <a:gd name="T39" fmla="*/ 2147483647 h 1002"/>
              <a:gd name="T40" fmla="*/ 2147483647 w 1399"/>
              <a:gd name="T41" fmla="*/ 2147483647 h 1002"/>
              <a:gd name="T42" fmla="*/ 2147483647 w 1399"/>
              <a:gd name="T43" fmla="*/ 2147483647 h 1002"/>
              <a:gd name="T44" fmla="*/ 2147483647 w 1399"/>
              <a:gd name="T45" fmla="*/ 2147483647 h 1002"/>
              <a:gd name="T46" fmla="*/ 2147483647 w 1399"/>
              <a:gd name="T47" fmla="*/ 2147483647 h 1002"/>
              <a:gd name="T48" fmla="*/ 2147483647 w 1399"/>
              <a:gd name="T49" fmla="*/ 2147483647 h 1002"/>
              <a:gd name="T50" fmla="*/ 2147483647 w 1399"/>
              <a:gd name="T51" fmla="*/ 2147483647 h 1002"/>
              <a:gd name="T52" fmla="*/ 2147483647 w 1399"/>
              <a:gd name="T53" fmla="*/ 2147483647 h 1002"/>
              <a:gd name="T54" fmla="*/ 2147483647 w 1399"/>
              <a:gd name="T55" fmla="*/ 2147483647 h 1002"/>
              <a:gd name="T56" fmla="*/ 2147483647 w 1399"/>
              <a:gd name="T57" fmla="*/ 2147483647 h 1002"/>
              <a:gd name="T58" fmla="*/ 2147483647 w 1399"/>
              <a:gd name="T59" fmla="*/ 2147483647 h 1002"/>
              <a:gd name="T60" fmla="*/ 2147483647 w 1399"/>
              <a:gd name="T61" fmla="*/ 2147483647 h 10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99"/>
              <a:gd name="T94" fmla="*/ 0 h 1002"/>
              <a:gd name="T95" fmla="*/ 1399 w 1399"/>
              <a:gd name="T96" fmla="*/ 1002 h 100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99" h="1002">
                <a:moveTo>
                  <a:pt x="0" y="996"/>
                </a:moveTo>
                <a:cubicBezTo>
                  <a:pt x="16" y="974"/>
                  <a:pt x="40" y="919"/>
                  <a:pt x="54" y="896"/>
                </a:cubicBezTo>
                <a:cubicBezTo>
                  <a:pt x="59" y="888"/>
                  <a:pt x="75" y="843"/>
                  <a:pt x="80" y="834"/>
                </a:cubicBezTo>
                <a:cubicBezTo>
                  <a:pt x="89" y="813"/>
                  <a:pt x="90" y="812"/>
                  <a:pt x="106" y="772"/>
                </a:cubicBezTo>
                <a:cubicBezTo>
                  <a:pt x="122" y="732"/>
                  <a:pt x="160" y="676"/>
                  <a:pt x="173" y="593"/>
                </a:cubicBezTo>
                <a:cubicBezTo>
                  <a:pt x="178" y="488"/>
                  <a:pt x="176" y="382"/>
                  <a:pt x="182" y="277"/>
                </a:cubicBezTo>
                <a:cubicBezTo>
                  <a:pt x="184" y="245"/>
                  <a:pt x="199" y="244"/>
                  <a:pt x="219" y="221"/>
                </a:cubicBezTo>
                <a:cubicBezTo>
                  <a:pt x="273" y="157"/>
                  <a:pt x="342" y="62"/>
                  <a:pt x="424" y="36"/>
                </a:cubicBezTo>
                <a:cubicBezTo>
                  <a:pt x="480" y="50"/>
                  <a:pt x="503" y="0"/>
                  <a:pt x="552" y="18"/>
                </a:cubicBezTo>
                <a:cubicBezTo>
                  <a:pt x="599" y="6"/>
                  <a:pt x="624" y="62"/>
                  <a:pt x="665" y="36"/>
                </a:cubicBezTo>
                <a:cubicBezTo>
                  <a:pt x="683" y="25"/>
                  <a:pt x="703" y="19"/>
                  <a:pt x="721" y="8"/>
                </a:cubicBezTo>
                <a:cubicBezTo>
                  <a:pt x="762" y="15"/>
                  <a:pt x="794" y="22"/>
                  <a:pt x="832" y="36"/>
                </a:cubicBezTo>
                <a:cubicBezTo>
                  <a:pt x="872" y="33"/>
                  <a:pt x="913" y="26"/>
                  <a:pt x="953" y="26"/>
                </a:cubicBezTo>
                <a:cubicBezTo>
                  <a:pt x="970" y="26"/>
                  <a:pt x="1116" y="54"/>
                  <a:pt x="1120" y="54"/>
                </a:cubicBezTo>
                <a:cubicBezTo>
                  <a:pt x="1136" y="57"/>
                  <a:pt x="1152" y="60"/>
                  <a:pt x="1167" y="64"/>
                </a:cubicBezTo>
                <a:cubicBezTo>
                  <a:pt x="1186" y="69"/>
                  <a:pt x="1223" y="82"/>
                  <a:pt x="1223" y="82"/>
                </a:cubicBezTo>
                <a:cubicBezTo>
                  <a:pt x="1282" y="122"/>
                  <a:pt x="1278" y="128"/>
                  <a:pt x="1325" y="175"/>
                </a:cubicBezTo>
                <a:cubicBezTo>
                  <a:pt x="1346" y="242"/>
                  <a:pt x="1332" y="215"/>
                  <a:pt x="1362" y="259"/>
                </a:cubicBezTo>
                <a:cubicBezTo>
                  <a:pt x="1372" y="290"/>
                  <a:pt x="1389" y="311"/>
                  <a:pt x="1399" y="342"/>
                </a:cubicBezTo>
                <a:cubicBezTo>
                  <a:pt x="1386" y="383"/>
                  <a:pt x="1348" y="407"/>
                  <a:pt x="1316" y="435"/>
                </a:cubicBezTo>
                <a:cubicBezTo>
                  <a:pt x="1296" y="453"/>
                  <a:pt x="1282" y="476"/>
                  <a:pt x="1260" y="491"/>
                </a:cubicBezTo>
                <a:cubicBezTo>
                  <a:pt x="1204" y="528"/>
                  <a:pt x="1148" y="565"/>
                  <a:pt x="1093" y="602"/>
                </a:cubicBezTo>
                <a:cubicBezTo>
                  <a:pt x="1055" y="628"/>
                  <a:pt x="1015" y="653"/>
                  <a:pt x="972" y="667"/>
                </a:cubicBezTo>
                <a:cubicBezTo>
                  <a:pt x="953" y="673"/>
                  <a:pt x="916" y="686"/>
                  <a:pt x="916" y="686"/>
                </a:cubicBezTo>
                <a:cubicBezTo>
                  <a:pt x="859" y="725"/>
                  <a:pt x="779" y="730"/>
                  <a:pt x="712" y="751"/>
                </a:cubicBezTo>
                <a:cubicBezTo>
                  <a:pt x="677" y="775"/>
                  <a:pt x="640" y="783"/>
                  <a:pt x="600" y="797"/>
                </a:cubicBezTo>
                <a:cubicBezTo>
                  <a:pt x="570" y="808"/>
                  <a:pt x="547" y="826"/>
                  <a:pt x="517" y="835"/>
                </a:cubicBezTo>
                <a:cubicBezTo>
                  <a:pt x="477" y="847"/>
                  <a:pt x="437" y="854"/>
                  <a:pt x="396" y="863"/>
                </a:cubicBezTo>
                <a:cubicBezTo>
                  <a:pt x="344" y="875"/>
                  <a:pt x="391" y="867"/>
                  <a:pt x="340" y="890"/>
                </a:cubicBezTo>
                <a:cubicBezTo>
                  <a:pt x="306" y="905"/>
                  <a:pt x="265" y="916"/>
                  <a:pt x="229" y="928"/>
                </a:cubicBezTo>
                <a:cubicBezTo>
                  <a:pt x="157" y="952"/>
                  <a:pt x="74" y="968"/>
                  <a:pt x="6" y="1002"/>
                </a:cubicBezTo>
              </a:path>
            </a:pathLst>
          </a:custGeom>
          <a:noFill/>
          <a:ln w="25400">
            <a:solidFill>
              <a:schemeClr val="accent6">
                <a:lumMod val="75000"/>
              </a:schemeClr>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defRPr/>
            </a:pPr>
            <a:endParaRPr lang="ja-JP" altLang="en-US">
              <a:ea typeface="ＭＳ Ｐゴシック" pitchFamily="50" charset="-128"/>
            </a:endParaRPr>
          </a:p>
        </p:txBody>
      </p:sp>
      <p:sp>
        <p:nvSpPr>
          <p:cNvPr id="45" name="右矢印 44"/>
          <p:cNvSpPr/>
          <p:nvPr/>
        </p:nvSpPr>
        <p:spPr>
          <a:xfrm rot="5400000">
            <a:off x="4288631" y="4881178"/>
            <a:ext cx="642937" cy="642937"/>
          </a:xfrm>
          <a:prstGeom prst="rightArrow">
            <a:avLst>
              <a:gd name="adj1" fmla="val 55470"/>
              <a:gd name="adj2" fmla="val 4726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a:spcBef>
                <a:spcPts val="700"/>
              </a:spcBef>
              <a:buClr>
                <a:srgbClr val="003399"/>
              </a:buClr>
              <a:buSzPct val="100000"/>
              <a:buFont typeface="Arial" charset="0"/>
              <a:buNone/>
              <a:defRPr/>
            </a:pPr>
            <a:endParaRPr kumimoji="0" lang="ja-JP" altLang="en-US"/>
          </a:p>
        </p:txBody>
      </p:sp>
      <p:sp>
        <p:nvSpPr>
          <p:cNvPr id="49" name="Rectangle 44"/>
          <p:cNvSpPr>
            <a:spLocks noChangeArrowheads="1"/>
          </p:cNvSpPr>
          <p:nvPr/>
        </p:nvSpPr>
        <p:spPr bwMode="auto">
          <a:xfrm>
            <a:off x="3351213" y="711200"/>
            <a:ext cx="2143125" cy="1271588"/>
          </a:xfrm>
          <a:prstGeom prst="rect">
            <a:avLst/>
          </a:prstGeom>
          <a:solidFill>
            <a:schemeClr val="tx2">
              <a:lumMod val="20000"/>
              <a:lumOff val="80000"/>
            </a:schemeClr>
          </a:solidFill>
          <a:ln w="38100">
            <a:solidFill>
              <a:srgbClr val="C00000"/>
            </a:solidFill>
            <a:prstDash val="sysDot"/>
            <a:miter lim="800000"/>
            <a:headEnd/>
            <a:tailEnd/>
          </a:ln>
        </p:spPr>
        <p:txBody>
          <a:bodyPr wrap="none" anchor="ctr"/>
          <a:lstStyle/>
          <a:p>
            <a:pPr defTabSz="449263">
              <a:spcBef>
                <a:spcPts val="700"/>
              </a:spcBef>
              <a:buClr>
                <a:srgbClr val="003399"/>
              </a:buClr>
              <a:buSzPct val="100000"/>
              <a:buFont typeface="Arial" charset="0"/>
              <a:buNone/>
              <a:defRPr/>
            </a:pPr>
            <a:endParaRPr kumimoji="0" lang="ja-JP" altLang="en-US">
              <a:solidFill>
                <a:schemeClr val="bg1"/>
              </a:solidFill>
              <a:ea typeface="ＭＳ Ｐゴシック" pitchFamily="50" charset="-128"/>
            </a:endParaRPr>
          </a:p>
        </p:txBody>
      </p:sp>
      <p:sp>
        <p:nvSpPr>
          <p:cNvPr id="50" name="右矢印 49"/>
          <p:cNvSpPr/>
          <p:nvPr/>
        </p:nvSpPr>
        <p:spPr>
          <a:xfrm rot="5400000">
            <a:off x="4183063" y="1789113"/>
            <a:ext cx="617537" cy="642937"/>
          </a:xfrm>
          <a:prstGeom prst="rightArrow">
            <a:avLst>
              <a:gd name="adj1" fmla="val 55470"/>
              <a:gd name="adj2" fmla="val 47265"/>
            </a:avLst>
          </a:prstGeom>
          <a:solidFill>
            <a:schemeClr val="tx2">
              <a:lumMod val="20000"/>
              <a:lumOff val="80000"/>
            </a:schemeClr>
          </a:solidFill>
          <a:ln>
            <a:solidFill>
              <a:srgbClr val="333399"/>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9263">
              <a:spcBef>
                <a:spcPts val="700"/>
              </a:spcBef>
              <a:buClr>
                <a:srgbClr val="003399"/>
              </a:buClr>
              <a:buSzPct val="100000"/>
              <a:buFont typeface="Arial" charset="0"/>
              <a:buNone/>
              <a:defRPr/>
            </a:pPr>
            <a:endParaRPr kumimoji="0" lang="ja-JP" altLang="en-US"/>
          </a:p>
        </p:txBody>
      </p:sp>
      <p:pic>
        <p:nvPicPr>
          <p:cNvPr id="27678" name="Picture 5" descr="MCj039708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6138" y="808038"/>
            <a:ext cx="1136650"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9" name="Text Box 19"/>
          <p:cNvSpPr txBox="1">
            <a:spLocks noChangeArrowheads="1"/>
          </p:cNvSpPr>
          <p:nvPr/>
        </p:nvSpPr>
        <p:spPr bwMode="auto">
          <a:xfrm>
            <a:off x="4268788" y="817563"/>
            <a:ext cx="1492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49263" eaLnBrk="0" hangingPunct="0">
              <a:defRPr kumimoji="1">
                <a:solidFill>
                  <a:schemeClr val="tx1"/>
                </a:solidFill>
                <a:latin typeface="Arial" charset="0"/>
                <a:ea typeface="ＭＳ Ｐゴシック" charset="-128"/>
              </a:defRPr>
            </a:lvl1pPr>
            <a:lvl2pPr marL="742950" indent="-285750" defTabSz="449263" eaLnBrk="0" hangingPunct="0">
              <a:defRPr kumimoji="1">
                <a:solidFill>
                  <a:schemeClr val="tx1"/>
                </a:solidFill>
                <a:latin typeface="Arial" charset="0"/>
                <a:ea typeface="ＭＳ Ｐゴシック" charset="-128"/>
              </a:defRPr>
            </a:lvl2pPr>
            <a:lvl3pPr marL="1143000" indent="-228600" defTabSz="449263" eaLnBrk="0" hangingPunct="0">
              <a:defRPr kumimoji="1">
                <a:solidFill>
                  <a:schemeClr val="tx1"/>
                </a:solidFill>
                <a:latin typeface="Arial" charset="0"/>
                <a:ea typeface="ＭＳ Ｐゴシック" charset="-128"/>
              </a:defRPr>
            </a:lvl3pPr>
            <a:lvl4pPr marL="1600200" indent="-228600" defTabSz="449263" eaLnBrk="0" hangingPunct="0">
              <a:defRPr kumimoji="1">
                <a:solidFill>
                  <a:schemeClr val="tx1"/>
                </a:solidFill>
                <a:latin typeface="Arial" charset="0"/>
                <a:ea typeface="ＭＳ Ｐゴシック" charset="-128"/>
              </a:defRPr>
            </a:lvl4pPr>
            <a:lvl5pPr marL="2057400" indent="-228600" defTabSz="449263" eaLnBrk="0" hangingPunct="0">
              <a:defRPr kumimoji="1">
                <a:solidFill>
                  <a:schemeClr val="tx1"/>
                </a:solidFill>
                <a:latin typeface="Arial" charset="0"/>
                <a:ea typeface="ＭＳ Ｐゴシック" charset="-128"/>
              </a:defRPr>
            </a:lvl5pPr>
            <a:lvl6pPr marL="2514600" indent="-228600" defTabSz="449263"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defTabSz="449263"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defTabSz="449263"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defTabSz="449263"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ts val="700"/>
              </a:spcBef>
              <a:buClr>
                <a:srgbClr val="003399"/>
              </a:buClr>
              <a:buSzPct val="100000"/>
              <a:buFont typeface="Arial" charset="0"/>
              <a:buNone/>
            </a:pPr>
            <a:r>
              <a:rPr kumimoji="0" lang="en-US" altLang="ja-JP" sz="2400" b="1" dirty="0" smtClean="0">
                <a:solidFill>
                  <a:srgbClr val="C00000"/>
                </a:solidFill>
              </a:rPr>
              <a:t>Analysis System</a:t>
            </a:r>
            <a:endParaRPr kumimoji="0" lang="en-US" altLang="ja-JP" sz="2400" b="1" dirty="0">
              <a:solidFill>
                <a:srgbClr val="C00000"/>
              </a:solidFill>
            </a:endParaRPr>
          </a:p>
        </p:txBody>
      </p:sp>
      <p:sp>
        <p:nvSpPr>
          <p:cNvPr id="27680" name="テキスト ボックス 2"/>
          <p:cNvSpPr txBox="1">
            <a:spLocks noChangeArrowheads="1"/>
          </p:cNvSpPr>
          <p:nvPr/>
        </p:nvSpPr>
        <p:spPr bwMode="auto">
          <a:xfrm>
            <a:off x="6439694" y="3636248"/>
            <a:ext cx="270351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a:solidFill>
                  <a:srgbClr val="FF0000"/>
                </a:solidFill>
              </a:rPr>
              <a:t>Time Shortage;</a:t>
            </a:r>
          </a:p>
          <a:p>
            <a:pPr eaLnBrk="1" hangingPunct="1"/>
            <a:r>
              <a:rPr lang="en-US" altLang="ja-JP" sz="2400" b="1" dirty="0">
                <a:solidFill>
                  <a:srgbClr val="FF0000"/>
                </a:solidFill>
              </a:rPr>
              <a:t>Changing situation; </a:t>
            </a:r>
          </a:p>
          <a:p>
            <a:pPr eaLnBrk="1" hangingPunct="1"/>
            <a:r>
              <a:rPr lang="en-US" altLang="ja-JP" sz="2400" b="1" dirty="0">
                <a:solidFill>
                  <a:srgbClr val="FF0000"/>
                </a:solidFill>
              </a:rPr>
              <a:t>Multiple tasks;</a:t>
            </a:r>
          </a:p>
          <a:p>
            <a:pPr eaLnBrk="1" hangingPunct="1"/>
            <a:r>
              <a:rPr lang="en-US" altLang="ja-JP" sz="2400" b="1" dirty="0">
                <a:solidFill>
                  <a:srgbClr val="FF0000"/>
                </a:solidFill>
              </a:rPr>
              <a:t>Many inquiries…</a:t>
            </a:r>
          </a:p>
          <a:p>
            <a:pPr eaLnBrk="1" hangingPunct="1"/>
            <a:endParaRPr lang="ja-JP" altLang="en-US" b="1" dirty="0"/>
          </a:p>
        </p:txBody>
      </p:sp>
      <p:sp>
        <p:nvSpPr>
          <p:cNvPr id="27681" name="テキスト ボックス 56"/>
          <p:cNvSpPr txBox="1">
            <a:spLocks noChangeArrowheads="1"/>
          </p:cNvSpPr>
          <p:nvPr/>
        </p:nvSpPr>
        <p:spPr bwMode="auto">
          <a:xfrm>
            <a:off x="107950" y="3716040"/>
            <a:ext cx="30130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a:solidFill>
                  <a:srgbClr val="FF0000"/>
                </a:solidFill>
              </a:rPr>
              <a:t>Accurate forecast;</a:t>
            </a:r>
          </a:p>
          <a:p>
            <a:pPr eaLnBrk="1" hangingPunct="1"/>
            <a:r>
              <a:rPr lang="en-US" altLang="ja-JP" sz="2400" b="1" dirty="0">
                <a:solidFill>
                  <a:srgbClr val="FF0000"/>
                </a:solidFill>
              </a:rPr>
              <a:t>Timely warning; </a:t>
            </a:r>
          </a:p>
          <a:p>
            <a:pPr eaLnBrk="1" hangingPunct="1"/>
            <a:r>
              <a:rPr lang="en-US" altLang="ja-JP" sz="2400" b="1" dirty="0">
                <a:solidFill>
                  <a:srgbClr val="FF0000"/>
                </a:solidFill>
              </a:rPr>
              <a:t>Advice to </a:t>
            </a:r>
            <a:r>
              <a:rPr lang="en-US" altLang="ja-JP" sz="2400" b="1" dirty="0" smtClean="0">
                <a:solidFill>
                  <a:srgbClr val="FF0000"/>
                </a:solidFill>
              </a:rPr>
              <a:t>citizens</a:t>
            </a:r>
          </a:p>
          <a:p>
            <a:pPr eaLnBrk="1" hangingPunct="1"/>
            <a:r>
              <a:rPr lang="en-US" altLang="ja-JP" sz="2400" b="1" dirty="0" smtClean="0">
                <a:solidFill>
                  <a:srgbClr val="FF0000"/>
                </a:solidFill>
              </a:rPr>
              <a:t>Handling media</a:t>
            </a:r>
            <a:endParaRPr lang="ja-JP" altLang="en-US" sz="2400" b="1" dirty="0">
              <a:solidFill>
                <a:srgbClr val="FF0000"/>
              </a:solidFill>
            </a:endParaRPr>
          </a:p>
        </p:txBody>
      </p:sp>
      <p:sp>
        <p:nvSpPr>
          <p:cNvPr id="27683" name="テキスト ボックス 58"/>
          <p:cNvSpPr txBox="1">
            <a:spLocks noChangeArrowheads="1"/>
          </p:cNvSpPr>
          <p:nvPr/>
        </p:nvSpPr>
        <p:spPr bwMode="auto">
          <a:xfrm>
            <a:off x="376861" y="3254375"/>
            <a:ext cx="2265363" cy="461665"/>
          </a:xfrm>
          <a:prstGeom prst="rect">
            <a:avLst/>
          </a:prstGeom>
          <a:noFill/>
          <a:ln>
            <a:noFill/>
          </a:ln>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2400" b="1" dirty="0">
                <a:solidFill>
                  <a:srgbClr val="FF0000"/>
                </a:solidFill>
              </a:rPr>
              <a:t>Expectation</a:t>
            </a:r>
            <a:endParaRPr lang="ja-JP" altLang="en-US" sz="2400" b="1" dirty="0">
              <a:solidFill>
                <a:srgbClr val="FF0000"/>
              </a:solidFill>
            </a:endParaRPr>
          </a:p>
        </p:txBody>
      </p:sp>
      <p:sp>
        <p:nvSpPr>
          <p:cNvPr id="4" name="正方形/長方形 3"/>
          <p:cNvSpPr/>
          <p:nvPr/>
        </p:nvSpPr>
        <p:spPr>
          <a:xfrm>
            <a:off x="107948" y="3717483"/>
            <a:ext cx="3013075" cy="1612522"/>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0" name="正方形/長方形 59"/>
          <p:cNvSpPr/>
          <p:nvPr/>
        </p:nvSpPr>
        <p:spPr>
          <a:xfrm>
            <a:off x="6401532" y="3647247"/>
            <a:ext cx="2680555" cy="194199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27686" name="テキスト ボックス 60"/>
          <p:cNvSpPr txBox="1">
            <a:spLocks noChangeArrowheads="1"/>
          </p:cNvSpPr>
          <p:nvPr/>
        </p:nvSpPr>
        <p:spPr bwMode="auto">
          <a:xfrm>
            <a:off x="6665118" y="3224361"/>
            <a:ext cx="22653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2400" b="1" dirty="0">
                <a:solidFill>
                  <a:srgbClr val="FF0000"/>
                </a:solidFill>
              </a:rPr>
              <a:t>Pressure</a:t>
            </a:r>
            <a:endParaRPr lang="ja-JP" altLang="en-US" sz="2400" b="1" dirty="0">
              <a:solidFill>
                <a:srgbClr val="FF0000"/>
              </a:solidFill>
            </a:endParaRPr>
          </a:p>
        </p:txBody>
      </p:sp>
      <p:sp>
        <p:nvSpPr>
          <p:cNvPr id="2" name="左右矢印 1"/>
          <p:cNvSpPr/>
          <p:nvPr/>
        </p:nvSpPr>
        <p:spPr>
          <a:xfrm>
            <a:off x="3163828" y="4476034"/>
            <a:ext cx="3237705" cy="284417"/>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42900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5496" y="274638"/>
            <a:ext cx="9073008" cy="1143000"/>
          </a:xfrm>
        </p:spPr>
        <p:txBody>
          <a:bodyPr>
            <a:noAutofit/>
          </a:bodyPr>
          <a:lstStyle/>
          <a:p>
            <a:r>
              <a:rPr kumimoji="1" lang="en-US" altLang="ja-JP" sz="3600" b="1" dirty="0" smtClean="0"/>
              <a:t>How can </a:t>
            </a:r>
            <a:r>
              <a:rPr lang="en-US" altLang="ja-JP" sz="3600" b="1" dirty="0" smtClean="0"/>
              <a:t>Information Technology</a:t>
            </a:r>
            <a:r>
              <a:rPr kumimoji="1" lang="en-US" altLang="ja-JP" sz="3600" b="1" dirty="0" smtClean="0"/>
              <a:t> help to meet key challenges in disaster management?</a:t>
            </a:r>
            <a:br>
              <a:rPr kumimoji="1" lang="en-US" altLang="ja-JP" sz="3600" b="1" dirty="0" smtClean="0"/>
            </a:br>
            <a:endParaRPr kumimoji="1" lang="ja-JP" altLang="en-US" sz="3600" b="1" dirty="0">
              <a:solidFill>
                <a:srgbClr val="FF0000"/>
              </a:solidFill>
            </a:endParaRPr>
          </a:p>
        </p:txBody>
      </p:sp>
      <p:sp>
        <p:nvSpPr>
          <p:cNvPr id="3" name="コンテンツ プレースホルダー 2"/>
          <p:cNvSpPr>
            <a:spLocks noGrp="1"/>
          </p:cNvSpPr>
          <p:nvPr>
            <p:ph idx="1"/>
          </p:nvPr>
        </p:nvSpPr>
        <p:spPr>
          <a:xfrm>
            <a:off x="207552" y="2132856"/>
            <a:ext cx="8928992" cy="4525963"/>
          </a:xfrm>
        </p:spPr>
        <p:txBody>
          <a:bodyPr>
            <a:normAutofit lnSpcReduction="10000"/>
          </a:bodyPr>
          <a:lstStyle/>
          <a:p>
            <a:r>
              <a:rPr kumimoji="1" lang="en-US" altLang="ja-JP" b="1" dirty="0" smtClean="0"/>
              <a:t>Shortening time for collection and analysis of critical disaster information (i.e. for forecast &amp; warnings)</a:t>
            </a:r>
          </a:p>
          <a:p>
            <a:r>
              <a:rPr lang="en-US" altLang="ja-JP" b="1" dirty="0" smtClean="0"/>
              <a:t>Vertically Integrating disaster information systems to serve diverse user needs</a:t>
            </a:r>
          </a:p>
          <a:p>
            <a:r>
              <a:rPr lang="en-US" altLang="ja-JP" b="1" dirty="0" smtClean="0"/>
              <a:t>Horizontally bridging information gap to coordinate activities at fields</a:t>
            </a:r>
          </a:p>
          <a:p>
            <a:r>
              <a:rPr lang="en-US" altLang="ja-JP" b="1" dirty="0"/>
              <a:t>Building </a:t>
            </a:r>
            <a:r>
              <a:rPr lang="en-US" altLang="ja-JP" b="1" dirty="0" smtClean="0"/>
              <a:t>a useful </a:t>
            </a:r>
            <a:r>
              <a:rPr lang="en-US" altLang="ja-JP" b="1" dirty="0"/>
              <a:t>system responding to </a:t>
            </a:r>
            <a:r>
              <a:rPr lang="en-US" altLang="ja-JP" b="1" dirty="0" smtClean="0"/>
              <a:t>new technology</a:t>
            </a:r>
            <a:endParaRPr lang="ja-JP" altLang="en-US" b="1" dirty="0"/>
          </a:p>
        </p:txBody>
      </p:sp>
      <p:sp>
        <p:nvSpPr>
          <p:cNvPr id="5" name="タイトル 1"/>
          <p:cNvSpPr txBox="1">
            <a:spLocks/>
          </p:cNvSpPr>
          <p:nvPr/>
        </p:nvSpPr>
        <p:spPr>
          <a:xfrm>
            <a:off x="70992" y="1052736"/>
            <a:ext cx="9073008"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5400" b="1" dirty="0" smtClean="0">
                <a:solidFill>
                  <a:srgbClr val="FF0000"/>
                </a:solidFill>
              </a:rPr>
              <a:t>Four Key Challenges</a:t>
            </a:r>
            <a:endParaRPr lang="ja-JP" altLang="en-US" sz="5400" b="1" dirty="0">
              <a:solidFill>
                <a:srgbClr val="FF0000"/>
              </a:solidFill>
            </a:endParaRPr>
          </a:p>
        </p:txBody>
      </p:sp>
    </p:spTree>
    <p:extLst>
      <p:ext uri="{BB962C8B-B14F-4D97-AF65-F5344CB8AC3E}">
        <p14:creationId xmlns:p14="http://schemas.microsoft.com/office/powerpoint/2010/main" val="15425657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908720"/>
            <a:ext cx="8229600" cy="1143000"/>
          </a:xfrm>
        </p:spPr>
        <p:txBody>
          <a:bodyPr>
            <a:normAutofit/>
          </a:bodyPr>
          <a:lstStyle/>
          <a:p>
            <a:r>
              <a:rPr kumimoji="1" lang="en-US" altLang="ja-JP" sz="5400" b="1" dirty="0" smtClean="0"/>
              <a:t>Challenge 1</a:t>
            </a:r>
            <a:endParaRPr kumimoji="1" lang="ja-JP" altLang="en-US" sz="5400" b="1" dirty="0"/>
          </a:p>
        </p:txBody>
      </p:sp>
      <p:sp>
        <p:nvSpPr>
          <p:cNvPr id="3" name="タイトル 1"/>
          <p:cNvSpPr txBox="1">
            <a:spLocks/>
          </p:cNvSpPr>
          <p:nvPr/>
        </p:nvSpPr>
        <p:spPr>
          <a:xfrm>
            <a:off x="0" y="2852936"/>
            <a:ext cx="9144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4800" b="1" dirty="0" smtClean="0"/>
              <a:t>Shortening time for information collection and analysis</a:t>
            </a:r>
            <a:endParaRPr lang="ja-JP" altLang="en-US" sz="4800" b="1" dirty="0"/>
          </a:p>
        </p:txBody>
      </p:sp>
    </p:spTree>
    <p:extLst>
      <p:ext uri="{BB962C8B-B14F-4D97-AF65-F5344CB8AC3E}">
        <p14:creationId xmlns:p14="http://schemas.microsoft.com/office/powerpoint/2010/main" val="9041442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p:cNvSpPr txBox="1">
            <a:spLocks/>
          </p:cNvSpPr>
          <p:nvPr/>
        </p:nvSpPr>
        <p:spPr bwMode="auto">
          <a:xfrm>
            <a:off x="-108520" y="260648"/>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4000" b="1" dirty="0">
                <a:ea typeface="HGP創英角ｺﾞｼｯｸUB" pitchFamily="50" charset="-128"/>
                <a:cs typeface="Arial" charset="0"/>
              </a:rPr>
              <a:t>Integrated Flood Analysis System (IFAS)</a:t>
            </a:r>
          </a:p>
        </p:txBody>
      </p:sp>
      <p:sp>
        <p:nvSpPr>
          <p:cNvPr id="16387" name="スライド番号プレースホルダ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7BD612-F984-41F3-B418-0EA3A50F142E}" type="slidenum">
              <a:rPr lang="ja-JP" altLang="en-US" smtClean="0"/>
              <a:pPr fontAlgn="base">
                <a:spcBef>
                  <a:spcPct val="0"/>
                </a:spcBef>
                <a:spcAft>
                  <a:spcPct val="0"/>
                </a:spcAft>
                <a:defRPr/>
              </a:pPr>
              <a:t>28</a:t>
            </a:fld>
            <a:endParaRPr lang="ja-JP" altLang="en-US" smtClean="0"/>
          </a:p>
        </p:txBody>
      </p:sp>
      <p:sp>
        <p:nvSpPr>
          <p:cNvPr id="4" name="タイトル 1"/>
          <p:cNvSpPr txBox="1">
            <a:spLocks/>
          </p:cNvSpPr>
          <p:nvPr/>
        </p:nvSpPr>
        <p:spPr bwMode="auto">
          <a:xfrm>
            <a:off x="152400" y="2780928"/>
            <a:ext cx="9144000"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IFAS is a flood run-off analysis/forecast system for developing countries</a:t>
            </a:r>
          </a:p>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IFAS uses rainfall/geographical data by satellite </a:t>
            </a:r>
          </a:p>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Flood discharge is calculated without (costly) observation station on ground.</a:t>
            </a:r>
          </a:p>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IFAS system software is freely retrievable from website. </a:t>
            </a:r>
          </a:p>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Rainfall and other data are taken from free source of space agencies. </a:t>
            </a:r>
          </a:p>
          <a:p>
            <a:pPr marL="342900" indent="-342900" eaLnBrk="1" hangingPunct="1">
              <a:buFont typeface="Wingdings" pitchFamily="2" charset="2"/>
              <a:buChar char="ü"/>
            </a:pPr>
            <a:r>
              <a:rPr lang="en-US" altLang="ja-JP" sz="2800" b="1" dirty="0" smtClean="0">
                <a:ea typeface="HGP創英角ｺﾞｼｯｸUB" pitchFamily="50" charset="-128"/>
                <a:cs typeface="Arial" charset="0"/>
              </a:rPr>
              <a:t>Developing countries can start flood forecast </a:t>
            </a:r>
            <a:r>
              <a:rPr lang="en-US" altLang="ja-JP" sz="2800" b="1" dirty="0" smtClean="0">
                <a:solidFill>
                  <a:srgbClr val="FF0000"/>
                </a:solidFill>
                <a:ea typeface="HGP創英角ｺﾞｼｯｸUB" pitchFamily="50" charset="-128"/>
                <a:cs typeface="Arial" charset="0"/>
              </a:rPr>
              <a:t>at no-cost</a:t>
            </a:r>
            <a:r>
              <a:rPr lang="en-US" altLang="ja-JP" sz="2800" b="1" dirty="0" smtClean="0">
                <a:ea typeface="HGP創英角ｺﾞｼｯｸUB" pitchFamily="50" charset="-128"/>
                <a:cs typeface="Arial" charset="0"/>
              </a:rPr>
              <a:t>. </a:t>
            </a:r>
            <a:endParaRPr lang="en-US" altLang="ja-JP" sz="2800" b="1" dirty="0">
              <a:ea typeface="HGP創英角ｺﾞｼｯｸUB" pitchFamily="50" charset="-128"/>
              <a:cs typeface="Arial" charset="0"/>
            </a:endParaRPr>
          </a:p>
        </p:txBody>
      </p:sp>
    </p:spTree>
    <p:extLst>
      <p:ext uri="{BB962C8B-B14F-4D97-AF65-F5344CB8AC3E}">
        <p14:creationId xmlns:p14="http://schemas.microsoft.com/office/powerpoint/2010/main" val="24136361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 3"/>
          <p:cNvSpPr/>
          <p:nvPr/>
        </p:nvSpPr>
        <p:spPr>
          <a:xfrm rot="16630806" flipV="1">
            <a:off x="4469606" y="2842419"/>
            <a:ext cx="4129088" cy="1663700"/>
          </a:xfrm>
          <a:prstGeom prst="swooshArrow">
            <a:avLst>
              <a:gd name="adj1" fmla="val 25000"/>
              <a:gd name="adj2" fmla="val 25000"/>
            </a:avLst>
          </a:prstGeom>
          <a:solidFill>
            <a:schemeClr val="tx2">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pic>
        <p:nvPicPr>
          <p:cNvPr id="16387" name="Picture 4" descr="http://park1.wakwak.com/~shiraki/pclecture/images/pc-notebook.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88" y="5421313"/>
            <a:ext cx="14287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p:cNvSpPr>
            <a:spLocks noGrp="1"/>
          </p:cNvSpPr>
          <p:nvPr>
            <p:ph type="title"/>
          </p:nvPr>
        </p:nvSpPr>
        <p:spPr>
          <a:xfrm>
            <a:off x="163174" y="29646"/>
            <a:ext cx="8429625" cy="857250"/>
          </a:xfrm>
        </p:spPr>
        <p:txBody>
          <a:bodyPr>
            <a:noAutofit/>
          </a:bodyPr>
          <a:lstStyle/>
          <a:p>
            <a:pPr>
              <a:defRPr/>
            </a:pPr>
            <a:r>
              <a:rPr lang="en-US" altLang="ja-JP" sz="3600" b="1" dirty="0" smtClean="0"/>
              <a:t>IFAS: Flood Analysis/Forecast/Warning System at No-cost</a:t>
            </a:r>
            <a:endParaRPr lang="ja-JP" altLang="en-US" sz="3600" b="1" dirty="0"/>
          </a:p>
        </p:txBody>
      </p:sp>
      <p:sp>
        <p:nvSpPr>
          <p:cNvPr id="4" name="スライド番号プレースホルダ 3"/>
          <p:cNvSpPr>
            <a:spLocks noGrp="1"/>
          </p:cNvSpPr>
          <p:nvPr>
            <p:ph type="sldNum" sz="quarter" idx="12"/>
          </p:nvPr>
        </p:nvSpPr>
        <p:spPr/>
        <p:txBody>
          <a:bodyPr/>
          <a:lstStyle/>
          <a:p>
            <a:pPr>
              <a:defRPr/>
            </a:pPr>
            <a:fld id="{C0B51D9C-3EC8-47D3-99C5-8891F13381EB}" type="slidenum">
              <a:rPr lang="ja-JP" altLang="en-US" smtClean="0"/>
              <a:pPr>
                <a:defRPr/>
              </a:pPr>
              <a:t>29</a:t>
            </a:fld>
            <a:endParaRPr lang="ja-JP" altLang="en-US"/>
          </a:p>
        </p:txBody>
      </p:sp>
      <p:pic>
        <p:nvPicPr>
          <p:cNvPr id="6" name="Picture 19"/>
          <p:cNvPicPr>
            <a:picLocks noChangeAspect="1" noChangeArrowheads="1"/>
          </p:cNvPicPr>
          <p:nvPr/>
        </p:nvPicPr>
        <p:blipFill>
          <a:blip r:embed="rId4"/>
          <a:srcRect/>
          <a:stretch>
            <a:fillRect/>
          </a:stretch>
        </p:blipFill>
        <p:spPr bwMode="auto">
          <a:xfrm>
            <a:off x="365918" y="1935955"/>
            <a:ext cx="4068763" cy="1357313"/>
          </a:xfrm>
          <a:prstGeom prst="rect">
            <a:avLst/>
          </a:prstGeom>
          <a:noFill/>
          <a:ln w="9525" algn="ctr">
            <a:noFill/>
            <a:miter lim="800000"/>
            <a:headEnd/>
            <a:tailEnd/>
          </a:ln>
          <a:effectLst>
            <a:outerShdw blurRad="50800" dist="38100" dir="2700000" algn="tl" rotWithShape="0">
              <a:prstClr val="black">
                <a:alpha val="40000"/>
              </a:prstClr>
            </a:outerShdw>
          </a:effectLst>
        </p:spPr>
      </p:pic>
      <p:pic>
        <p:nvPicPr>
          <p:cNvPr id="16391" name="Picture 4" descr="http://www.eorc.jaxa.jp/GPM/museum/img/GPM_core1_RGB.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2115" y="1743869"/>
            <a:ext cx="252730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テキスト ボックス 30"/>
          <p:cNvSpPr txBox="1">
            <a:spLocks noChangeArrowheads="1"/>
          </p:cNvSpPr>
          <p:nvPr/>
        </p:nvSpPr>
        <p:spPr bwMode="auto">
          <a:xfrm>
            <a:off x="848519" y="2529681"/>
            <a:ext cx="3586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r>
              <a:rPr lang="en-US" altLang="ja-JP">
                <a:solidFill>
                  <a:schemeClr val="bg1"/>
                </a:solidFill>
              </a:rPr>
              <a:t>Courtesy of JAXA</a:t>
            </a:r>
            <a:endParaRPr lang="ja-JP" altLang="en-US">
              <a:solidFill>
                <a:schemeClr val="bg1"/>
              </a:solidFill>
            </a:endParaRPr>
          </a:p>
        </p:txBody>
      </p:sp>
      <p:graphicFrame>
        <p:nvGraphicFramePr>
          <p:cNvPr id="16394" name="Object 3"/>
          <p:cNvGraphicFramePr>
            <a:graphicFrameLocks noChangeAspect="1"/>
          </p:cNvGraphicFramePr>
          <p:nvPr>
            <p:extLst>
              <p:ext uri="{D42A27DB-BD31-4B8C-83A1-F6EECF244321}">
                <p14:modId xmlns:p14="http://schemas.microsoft.com/office/powerpoint/2010/main" val="472574247"/>
              </p:ext>
            </p:extLst>
          </p:nvPr>
        </p:nvGraphicFramePr>
        <p:xfrm>
          <a:off x="282531" y="3649663"/>
          <a:ext cx="1089113" cy="1004888"/>
        </p:xfrm>
        <a:graphic>
          <a:graphicData uri="http://schemas.openxmlformats.org/presentationml/2006/ole">
            <mc:AlternateContent xmlns:mc="http://schemas.openxmlformats.org/markup-compatibility/2006">
              <mc:Choice xmlns:v="urn:schemas-microsoft-com:vml" Requires="v">
                <p:oleObj spid="_x0000_s10309" name="Image" r:id="rId6" imgW="3961905" imgH="3657143" progId="">
                  <p:embed/>
                </p:oleObj>
              </mc:Choice>
              <mc:Fallback>
                <p:oleObj name="Image" r:id="rId6" imgW="3961905" imgH="3657143"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531" y="3649663"/>
                        <a:ext cx="1089113" cy="1004888"/>
                      </a:xfrm>
                      <a:prstGeom prst="rect">
                        <a:avLst/>
                      </a:prstGeom>
                      <a:noFill/>
                      <a:ln>
                        <a:noFill/>
                      </a:ln>
                      <a:effectLst/>
                      <a:extLst/>
                    </p:spPr>
                  </p:pic>
                </p:oleObj>
              </mc:Fallback>
            </mc:AlternateContent>
          </a:graphicData>
        </a:graphic>
      </p:graphicFrame>
      <p:sp>
        <p:nvSpPr>
          <p:cNvPr id="14" name="下矢印 13"/>
          <p:cNvSpPr/>
          <p:nvPr/>
        </p:nvSpPr>
        <p:spPr>
          <a:xfrm>
            <a:off x="2115006" y="3315493"/>
            <a:ext cx="714375" cy="428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16396" name="図 25" descr="test1.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264106" y="4778375"/>
            <a:ext cx="17018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7" name="テキスト ボックス 16"/>
          <p:cNvSpPr txBox="1">
            <a:spLocks noChangeArrowheads="1"/>
          </p:cNvSpPr>
          <p:nvPr/>
        </p:nvSpPr>
        <p:spPr bwMode="auto">
          <a:xfrm>
            <a:off x="1692678" y="6252369"/>
            <a:ext cx="2857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dirty="0"/>
              <a:t>Run-off analysis by IFAS</a:t>
            </a:r>
            <a:endParaRPr lang="ja-JP" altLang="en-US" dirty="0"/>
          </a:p>
        </p:txBody>
      </p:sp>
      <p:pic>
        <p:nvPicPr>
          <p:cNvPr id="16398"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20169" y="4603750"/>
            <a:ext cx="1928812"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5" descr="C:\Users\NABE\AppData\Local\Microsoft\Windows\Temporary Internet Files\Content.IE5\UEWDVB02\MC90035619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72125" y="2930525"/>
            <a:ext cx="1168400"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図 39" descr="mobile01_cl1.wmf"/>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29438" y="2335213"/>
            <a:ext cx="98107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図 37" descr="Ubiquitous_finance_03.wmf"/>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29500" y="2763838"/>
            <a:ext cx="10001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3" name="テキスト ボックス 38"/>
          <p:cNvSpPr txBox="1">
            <a:spLocks noChangeArrowheads="1"/>
          </p:cNvSpPr>
          <p:nvPr/>
        </p:nvSpPr>
        <p:spPr bwMode="auto">
          <a:xfrm>
            <a:off x="7000875" y="2006600"/>
            <a:ext cx="1857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r>
              <a:rPr lang="en-US" altLang="ja-JP" sz="2000"/>
              <a:t>Receiving alert</a:t>
            </a:r>
            <a:endParaRPr lang="ja-JP" altLang="en-US" sz="2000"/>
          </a:p>
        </p:txBody>
      </p:sp>
      <p:sp>
        <p:nvSpPr>
          <p:cNvPr id="16404" name="テキスト ボックス 40"/>
          <p:cNvSpPr txBox="1">
            <a:spLocks noChangeArrowheads="1"/>
          </p:cNvSpPr>
          <p:nvPr/>
        </p:nvSpPr>
        <p:spPr bwMode="auto">
          <a:xfrm>
            <a:off x="5572126" y="1071563"/>
            <a:ext cx="3286124" cy="5847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3200" b="1" dirty="0" smtClean="0">
                <a:solidFill>
                  <a:schemeClr val="bg1"/>
                </a:solidFill>
              </a:rPr>
              <a:t>People’s Action</a:t>
            </a:r>
            <a:endParaRPr lang="ja-JP" altLang="en-US" sz="3200" b="1" dirty="0">
              <a:solidFill>
                <a:schemeClr val="bg1"/>
              </a:solidFill>
            </a:endParaRPr>
          </a:p>
        </p:txBody>
      </p:sp>
      <p:sp>
        <p:nvSpPr>
          <p:cNvPr id="16405" name="テキスト ボックス 41"/>
          <p:cNvSpPr txBox="1">
            <a:spLocks noChangeArrowheads="1"/>
          </p:cNvSpPr>
          <p:nvPr/>
        </p:nvSpPr>
        <p:spPr bwMode="auto">
          <a:xfrm>
            <a:off x="6715125" y="4130675"/>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SMS message</a:t>
            </a:r>
            <a:endParaRPr lang="ja-JP" altLang="en-US"/>
          </a:p>
        </p:txBody>
      </p:sp>
      <p:sp>
        <p:nvSpPr>
          <p:cNvPr id="16406" name="テキスト ボックス 42"/>
          <p:cNvSpPr txBox="1">
            <a:spLocks noChangeArrowheads="1"/>
          </p:cNvSpPr>
          <p:nvPr/>
        </p:nvSpPr>
        <p:spPr bwMode="auto">
          <a:xfrm>
            <a:off x="5214938" y="4572000"/>
            <a:ext cx="3143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eaLnBrk="1" hangingPunct="1"/>
            <a:r>
              <a:rPr lang="en-US" altLang="ja-JP"/>
              <a:t>via Cellular-phone provider</a:t>
            </a:r>
            <a:endParaRPr lang="ja-JP" altLang="en-US"/>
          </a:p>
        </p:txBody>
      </p:sp>
      <p:sp>
        <p:nvSpPr>
          <p:cNvPr id="23" name="テキスト ボックス 40"/>
          <p:cNvSpPr txBox="1">
            <a:spLocks noChangeArrowheads="1"/>
          </p:cNvSpPr>
          <p:nvPr/>
        </p:nvSpPr>
        <p:spPr bwMode="auto">
          <a:xfrm>
            <a:off x="209488" y="1044888"/>
            <a:ext cx="4457824" cy="95410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2800" b="1" dirty="0" smtClean="0">
                <a:solidFill>
                  <a:schemeClr val="bg1"/>
                </a:solidFill>
              </a:rPr>
              <a:t>Rainfall/Watershed data by Satellite</a:t>
            </a:r>
            <a:endParaRPr lang="ja-JP" altLang="en-US" sz="2800" b="1" dirty="0">
              <a:solidFill>
                <a:schemeClr val="bg1"/>
              </a:solidFill>
            </a:endParaRPr>
          </a:p>
        </p:txBody>
      </p:sp>
      <p:sp>
        <p:nvSpPr>
          <p:cNvPr id="25" name="テキスト ボックス 40"/>
          <p:cNvSpPr txBox="1">
            <a:spLocks noChangeArrowheads="1"/>
          </p:cNvSpPr>
          <p:nvPr/>
        </p:nvSpPr>
        <p:spPr bwMode="auto">
          <a:xfrm>
            <a:off x="1547664" y="3777010"/>
            <a:ext cx="3286124" cy="107721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3200" b="1" dirty="0">
                <a:solidFill>
                  <a:schemeClr val="bg1"/>
                </a:solidFill>
              </a:rPr>
              <a:t>Forecast and </a:t>
            </a:r>
            <a:r>
              <a:rPr lang="en-US" altLang="ja-JP" sz="3200" b="1" dirty="0" smtClean="0">
                <a:solidFill>
                  <a:schemeClr val="bg1"/>
                </a:solidFill>
              </a:rPr>
              <a:t>Warning</a:t>
            </a:r>
            <a:endParaRPr lang="ja-JP" altLang="en-US" sz="3200" b="1" dirty="0">
              <a:solidFill>
                <a:schemeClr val="bg1"/>
              </a:solidFill>
            </a:endParaRPr>
          </a:p>
        </p:txBody>
      </p:sp>
    </p:spTree>
    <p:extLst>
      <p:ext uri="{BB962C8B-B14F-4D97-AF65-F5344CB8AC3E}">
        <p14:creationId xmlns:p14="http://schemas.microsoft.com/office/powerpoint/2010/main" val="2318314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タイトル 1"/>
          <p:cNvSpPr>
            <a:spLocks noGrp="1"/>
          </p:cNvSpPr>
          <p:nvPr>
            <p:ph type="title"/>
          </p:nvPr>
        </p:nvSpPr>
        <p:spPr>
          <a:xfrm>
            <a:off x="-108520" y="116632"/>
            <a:ext cx="9145016" cy="1143000"/>
          </a:xfrm>
        </p:spPr>
        <p:txBody>
          <a:bodyPr>
            <a:normAutofit fontScale="90000"/>
          </a:bodyPr>
          <a:lstStyle/>
          <a:p>
            <a:r>
              <a:rPr lang="en-US" altLang="ja-JP" b="1" dirty="0" smtClean="0"/>
              <a:t>Position of Science &amp; Technology in Japan</a:t>
            </a:r>
            <a:endParaRPr lang="ja-JP" altLang="en-US" b="1" dirty="0" smtClean="0"/>
          </a:p>
        </p:txBody>
      </p:sp>
      <p:sp>
        <p:nvSpPr>
          <p:cNvPr id="3" name="コンテンツ プレースホルダー 2"/>
          <p:cNvSpPr>
            <a:spLocks noGrp="1"/>
          </p:cNvSpPr>
          <p:nvPr>
            <p:ph idx="1"/>
          </p:nvPr>
        </p:nvSpPr>
        <p:spPr>
          <a:xfrm>
            <a:off x="0" y="1268760"/>
            <a:ext cx="9144000" cy="5256584"/>
          </a:xfrm>
        </p:spPr>
        <p:txBody>
          <a:bodyPr>
            <a:normAutofit lnSpcReduction="10000"/>
          </a:bodyPr>
          <a:lstStyle/>
          <a:p>
            <a:pPr>
              <a:buFont typeface="Wingdings" pitchFamily="2" charset="2"/>
              <a:buChar char="l"/>
              <a:defRPr/>
            </a:pPr>
            <a:r>
              <a:rPr lang="en-US" altLang="ja-JP" sz="3000" b="1" dirty="0" smtClean="0"/>
              <a:t>Little Natural Resources (little oil, minerals…) </a:t>
            </a:r>
          </a:p>
          <a:p>
            <a:pPr>
              <a:buFont typeface="Wingdings" pitchFamily="2" charset="2"/>
              <a:buChar char="l"/>
              <a:defRPr/>
            </a:pPr>
            <a:r>
              <a:rPr lang="en-US" altLang="ja-JP" sz="3000" b="1" dirty="0" smtClean="0"/>
              <a:t>Small land, large population, recurrent disasters…</a:t>
            </a:r>
          </a:p>
          <a:p>
            <a:pPr>
              <a:buFont typeface="Wingdings" pitchFamily="2" charset="2"/>
              <a:buChar char="l"/>
              <a:defRPr/>
            </a:pPr>
            <a:r>
              <a:rPr lang="en-US" altLang="ja-JP" sz="3000" b="1" dirty="0" smtClean="0"/>
              <a:t>Human resources and Science &amp; Technology as the sole dynamo for sustainable national growth</a:t>
            </a:r>
          </a:p>
          <a:p>
            <a:pPr marL="0" indent="0">
              <a:buFontTx/>
              <a:buNone/>
              <a:defRPr/>
            </a:pPr>
            <a:endParaRPr lang="en-US" altLang="ja-JP" sz="3000" dirty="0" smtClean="0"/>
          </a:p>
          <a:p>
            <a:pPr>
              <a:buFont typeface="Wingdings" pitchFamily="2" charset="2"/>
              <a:buChar char="ü"/>
              <a:defRPr/>
            </a:pPr>
            <a:r>
              <a:rPr lang="en-US" altLang="ja-JP" sz="3000" b="1" dirty="0" smtClean="0"/>
              <a:t>Strong emphasis on Science and Technology (&amp; Education)</a:t>
            </a:r>
            <a:endParaRPr lang="en-US" altLang="ja-JP" sz="3000" b="1" dirty="0"/>
          </a:p>
          <a:p>
            <a:pPr>
              <a:buFont typeface="Wingdings" pitchFamily="2" charset="2"/>
              <a:buChar char="ü"/>
              <a:defRPr/>
            </a:pPr>
            <a:r>
              <a:rPr lang="en-US" altLang="ja-JP" sz="3000" b="1" dirty="0"/>
              <a:t>4 % of </a:t>
            </a:r>
            <a:r>
              <a:rPr lang="en-US" altLang="ja-JP" sz="3000" b="1" dirty="0" smtClean="0"/>
              <a:t>GDP/ 5 years dedicated </a:t>
            </a:r>
            <a:r>
              <a:rPr lang="en-US" altLang="ja-JP" sz="3000" b="1" dirty="0"/>
              <a:t>for R &amp; </a:t>
            </a:r>
            <a:r>
              <a:rPr lang="en-US" altLang="ja-JP" sz="3000" b="1" dirty="0" smtClean="0"/>
              <a:t>D (1 % by government; 3 % by private sectors)</a:t>
            </a:r>
            <a:r>
              <a:rPr lang="en-US" altLang="ja-JP" sz="3000" dirty="0" smtClean="0"/>
              <a:t> </a:t>
            </a:r>
            <a:endParaRPr lang="en-US" altLang="ja-JP" sz="3000" dirty="0"/>
          </a:p>
          <a:p>
            <a:pPr>
              <a:buFont typeface="Wingdings" pitchFamily="2" charset="2"/>
              <a:buChar char="ü"/>
              <a:defRPr/>
            </a:pPr>
            <a:r>
              <a:rPr lang="en-US" altLang="ja-JP" sz="3000" b="1" dirty="0" smtClean="0"/>
              <a:t>Governmental R &amp; D coordinated under National Science and Technology Basic Plan</a:t>
            </a:r>
          </a:p>
          <a:p>
            <a:pPr marL="0" indent="0">
              <a:buFontTx/>
              <a:buNone/>
              <a:defRPr/>
            </a:pPr>
            <a:endParaRPr lang="ja-JP" altLang="en-US" dirty="0"/>
          </a:p>
        </p:txBody>
      </p:sp>
      <p:sp>
        <p:nvSpPr>
          <p:cNvPr id="56324" name="スライド番号プレースホルダー 3"/>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86CF299C-D62B-4115-9A2A-2BC18625F15D}" type="slidenum">
              <a:rPr lang="en-US" altLang="ja-JP" sz="1400" smtClean="0"/>
              <a:pPr eaLnBrk="1" hangingPunct="1"/>
              <a:t>3</a:t>
            </a:fld>
            <a:endParaRPr lang="en-US" altLang="ja-JP" sz="1400" smtClean="0"/>
          </a:p>
        </p:txBody>
      </p:sp>
      <p:sp>
        <p:nvSpPr>
          <p:cNvPr id="56325" name="AutoShape 10"/>
          <p:cNvSpPr>
            <a:spLocks noChangeArrowheads="1"/>
          </p:cNvSpPr>
          <p:nvPr/>
        </p:nvSpPr>
        <p:spPr bwMode="auto">
          <a:xfrm>
            <a:off x="3518714" y="3105253"/>
            <a:ext cx="1457325" cy="647700"/>
          </a:xfrm>
          <a:prstGeom prst="downArrow">
            <a:avLst>
              <a:gd name="adj1" fmla="val 54722"/>
              <a:gd name="adj2" fmla="val 62690"/>
            </a:avLst>
          </a:prstGeom>
          <a:solidFill>
            <a:srgbClr val="FF0000"/>
          </a:solidFill>
          <a:ln w="28575">
            <a:solidFill>
              <a:srgbClr val="FF0000"/>
            </a:solidFill>
            <a:miter lim="800000"/>
            <a:headEnd/>
            <a:tailEnd/>
          </a:ln>
        </p:spPr>
        <p:txBody>
          <a:bodyPr vert="eaVert" wrap="none" anchor="ctr"/>
          <a:lstStyle/>
          <a:p>
            <a:endParaRPr lang="ja-JP" altLang="en-US"/>
          </a:p>
        </p:txBody>
      </p:sp>
    </p:spTree>
    <p:extLst>
      <p:ext uri="{BB962C8B-B14F-4D97-AF65-F5344CB8AC3E}">
        <p14:creationId xmlns:p14="http://schemas.microsoft.com/office/powerpoint/2010/main" val="19829484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732" y="332656"/>
            <a:ext cx="8229600" cy="1143000"/>
          </a:xfrm>
        </p:spPr>
        <p:txBody>
          <a:bodyPr>
            <a:normAutofit/>
          </a:bodyPr>
          <a:lstStyle/>
          <a:p>
            <a:r>
              <a:rPr kumimoji="1" lang="en-US" altLang="ja-JP" b="1" dirty="0" smtClean="0"/>
              <a:t>Challenge for IFAS: Critical 4 hours</a:t>
            </a:r>
            <a:endParaRPr kumimoji="1" lang="ja-JP" altLang="en-US" b="1" dirty="0"/>
          </a:p>
        </p:txBody>
      </p:sp>
      <p:sp>
        <p:nvSpPr>
          <p:cNvPr id="4" name="タイトル 1"/>
          <p:cNvSpPr txBox="1">
            <a:spLocks/>
          </p:cNvSpPr>
          <p:nvPr/>
        </p:nvSpPr>
        <p:spPr>
          <a:xfrm>
            <a:off x="0" y="1412776"/>
            <a:ext cx="9144000" cy="4091880"/>
          </a:xfrm>
          <a:prstGeom prst="rect">
            <a:avLst/>
          </a:prstGeom>
        </p:spPr>
        <p:txBody>
          <a:bodyPr vert="horz" lIns="91440" tIns="45720" rIns="91440" bIns="45720" rtlCol="0" anchor="ctr">
            <a:normAutofit fontScale="85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algn="l"/>
            <a:r>
              <a:rPr lang="en-US" altLang="ja-JP" b="1" dirty="0" smtClean="0"/>
              <a:t>It takes 4 hours for IFAS from rainfall observation to delivery of forecast because: </a:t>
            </a:r>
          </a:p>
          <a:p>
            <a:pPr algn="l"/>
            <a:endParaRPr lang="en-US" altLang="ja-JP" b="1" dirty="0" smtClean="0"/>
          </a:p>
          <a:p>
            <a:pPr marL="571500" indent="-571500" algn="l">
              <a:buFont typeface="Wingdings" pitchFamily="2" charset="2"/>
              <a:buChar char="l"/>
            </a:pPr>
            <a:r>
              <a:rPr lang="en-US" altLang="ja-JP" b="1" dirty="0" smtClean="0"/>
              <a:t>It takes 3 hours </a:t>
            </a:r>
            <a:r>
              <a:rPr lang="en-US" altLang="ja-JP" b="1" dirty="0"/>
              <a:t>from </a:t>
            </a:r>
            <a:r>
              <a:rPr lang="en-US" altLang="ja-JP" b="1" dirty="0" smtClean="0"/>
              <a:t>collection </a:t>
            </a:r>
            <a:r>
              <a:rPr lang="en-US" altLang="ja-JP" b="1" dirty="0"/>
              <a:t>of observation data signal (NOAA, ESA, JAXA and JMA</a:t>
            </a:r>
            <a:r>
              <a:rPr lang="en-US" altLang="ja-JP" b="1" dirty="0" smtClean="0"/>
              <a:t>) to delivery of data set</a:t>
            </a:r>
            <a:endParaRPr lang="en-US" altLang="ja-JP" b="1" dirty="0"/>
          </a:p>
          <a:p>
            <a:pPr marL="571500" indent="-571500" algn="l">
              <a:buFont typeface="Wingdings" pitchFamily="2" charset="2"/>
              <a:buChar char="l"/>
            </a:pPr>
            <a:r>
              <a:rPr lang="en-US" altLang="ja-JP" b="1" dirty="0" smtClean="0"/>
              <a:t>It takes 1 hour to run data analysis to produce rainfall map</a:t>
            </a:r>
          </a:p>
        </p:txBody>
      </p:sp>
    </p:spTree>
    <p:extLst>
      <p:ext uri="{BB962C8B-B14F-4D97-AF65-F5344CB8AC3E}">
        <p14:creationId xmlns:p14="http://schemas.microsoft.com/office/powerpoint/2010/main" val="9897294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ストライプ矢印 52"/>
          <p:cNvSpPr/>
          <p:nvPr/>
        </p:nvSpPr>
        <p:spPr>
          <a:xfrm rot="16200000" flipH="1">
            <a:off x="8322495" y="2035959"/>
            <a:ext cx="285752" cy="357190"/>
          </a:xfrm>
          <a:prstGeom prst="strip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95000"/>
                  <a:lumOff val="5000"/>
                </a:schemeClr>
              </a:solidFill>
            </a:endParaRPr>
          </a:p>
        </p:txBody>
      </p:sp>
      <p:sp>
        <p:nvSpPr>
          <p:cNvPr id="2" name="タイトル 1"/>
          <p:cNvSpPr>
            <a:spLocks noGrp="1"/>
          </p:cNvSpPr>
          <p:nvPr>
            <p:ph type="title"/>
          </p:nvPr>
        </p:nvSpPr>
        <p:spPr>
          <a:xfrm>
            <a:off x="71438" y="19348"/>
            <a:ext cx="8929718" cy="500058"/>
          </a:xfrm>
        </p:spPr>
        <p:txBody>
          <a:bodyPr>
            <a:noAutofit/>
          </a:bodyPr>
          <a:lstStyle/>
          <a:p>
            <a:pPr>
              <a:defRPr/>
            </a:pPr>
            <a:r>
              <a:rPr lang="en-US" altLang="ja-JP" sz="4000" b="1" dirty="0" smtClean="0"/>
              <a:t>Why Time Lag?</a:t>
            </a:r>
            <a:endParaRPr lang="ja-JP" altLang="en-US" sz="4000" b="1" dirty="0"/>
          </a:p>
        </p:txBody>
      </p:sp>
      <p:graphicFrame>
        <p:nvGraphicFramePr>
          <p:cNvPr id="23" name="図表 22"/>
          <p:cNvGraphicFramePr/>
          <p:nvPr>
            <p:extLst>
              <p:ext uri="{D42A27DB-BD31-4B8C-83A1-F6EECF244321}">
                <p14:modId xmlns:p14="http://schemas.microsoft.com/office/powerpoint/2010/main" val="3044273927"/>
              </p:ext>
            </p:extLst>
          </p:nvPr>
        </p:nvGraphicFramePr>
        <p:xfrm>
          <a:off x="1714480" y="2793823"/>
          <a:ext cx="5572164" cy="3571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6" name="図表 25"/>
          <p:cNvGraphicFramePr/>
          <p:nvPr/>
        </p:nvGraphicFramePr>
        <p:xfrm>
          <a:off x="71406" y="2825760"/>
          <a:ext cx="2428892" cy="17462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角丸四角形 27"/>
          <p:cNvSpPr/>
          <p:nvPr/>
        </p:nvSpPr>
        <p:spPr>
          <a:xfrm>
            <a:off x="142844" y="857232"/>
            <a:ext cx="3853092" cy="3786214"/>
          </a:xfrm>
          <a:prstGeom prst="roundRect">
            <a:avLst>
              <a:gd name="adj" fmla="val 5983"/>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六角形 28"/>
          <p:cNvSpPr/>
          <p:nvPr/>
        </p:nvSpPr>
        <p:spPr>
          <a:xfrm rot="5400000">
            <a:off x="2571736" y="2928934"/>
            <a:ext cx="3857652" cy="3429024"/>
          </a:xfrm>
          <a:prstGeom prst="hexagon">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itchFamily="34" charset="0"/>
              <a:cs typeface="Arial" pitchFamily="34" charset="0"/>
            </a:endParaRPr>
          </a:p>
        </p:txBody>
      </p:sp>
      <p:sp>
        <p:nvSpPr>
          <p:cNvPr id="30" name="テキスト ボックス 29"/>
          <p:cNvSpPr txBox="1"/>
          <p:nvPr/>
        </p:nvSpPr>
        <p:spPr>
          <a:xfrm>
            <a:off x="142844" y="627387"/>
            <a:ext cx="3853092" cy="1015663"/>
          </a:xfrm>
          <a:prstGeom prst="rect">
            <a:avLst/>
          </a:prstGeom>
          <a:solidFill>
            <a:srgbClr val="FF0000"/>
          </a:solidFill>
        </p:spPr>
        <p:txBody>
          <a:bodyPr wrap="square" rtlCol="0">
            <a:spAutoFit/>
          </a:bodyPr>
          <a:lstStyle/>
          <a:p>
            <a:r>
              <a:rPr kumimoji="1" lang="en-US" altLang="ja-JP" sz="2400" b="1" dirty="0" smtClean="0">
                <a:solidFill>
                  <a:schemeClr val="bg1"/>
                </a:solidFill>
              </a:rPr>
              <a:t>Data collection and delivery: </a:t>
            </a:r>
            <a:r>
              <a:rPr kumimoji="1" lang="en-US" altLang="ja-JP" sz="3600" b="1" dirty="0" smtClean="0">
                <a:solidFill>
                  <a:schemeClr val="bg1"/>
                </a:solidFill>
              </a:rPr>
              <a:t>3 hours </a:t>
            </a:r>
            <a:endParaRPr kumimoji="1" lang="ja-JP" altLang="en-US" sz="2400" b="1" dirty="0">
              <a:solidFill>
                <a:schemeClr val="bg1"/>
              </a:solidFill>
            </a:endParaRPr>
          </a:p>
        </p:txBody>
      </p:sp>
      <p:sp>
        <p:nvSpPr>
          <p:cNvPr id="32" name="テキスト ボックス 31"/>
          <p:cNvSpPr txBox="1"/>
          <p:nvPr/>
        </p:nvSpPr>
        <p:spPr>
          <a:xfrm>
            <a:off x="3770187" y="3910690"/>
            <a:ext cx="1444755" cy="1754326"/>
          </a:xfrm>
          <a:prstGeom prst="rect">
            <a:avLst/>
          </a:prstGeom>
          <a:solidFill>
            <a:srgbClr val="FF0000"/>
          </a:solidFill>
        </p:spPr>
        <p:txBody>
          <a:bodyPr wrap="square" rtlCol="0">
            <a:spAutoFit/>
          </a:bodyPr>
          <a:lstStyle/>
          <a:p>
            <a:pPr algn="ctr"/>
            <a:r>
              <a:rPr kumimoji="1" lang="en-US" altLang="ja-JP" sz="2000" b="1" dirty="0" smtClean="0">
                <a:solidFill>
                  <a:schemeClr val="bg1"/>
                </a:solidFill>
              </a:rPr>
              <a:t>Data Processing &amp; Mapping:</a:t>
            </a:r>
          </a:p>
          <a:p>
            <a:pPr algn="ctr"/>
            <a:r>
              <a:rPr kumimoji="1" lang="en-US" altLang="ja-JP" sz="2000" b="1" dirty="0" smtClean="0">
                <a:solidFill>
                  <a:schemeClr val="bg1"/>
                </a:solidFill>
              </a:rPr>
              <a:t> </a:t>
            </a:r>
            <a:r>
              <a:rPr kumimoji="1" lang="en-US" altLang="ja-JP" sz="3200" b="1" dirty="0" smtClean="0">
                <a:solidFill>
                  <a:schemeClr val="bg1"/>
                </a:solidFill>
              </a:rPr>
              <a:t>1 hour</a:t>
            </a:r>
          </a:p>
          <a:p>
            <a:pPr algn="ctr"/>
            <a:r>
              <a:rPr lang="en-US" altLang="ja-JP" sz="1600" dirty="0">
                <a:solidFill>
                  <a:schemeClr val="bg1"/>
                </a:solidFill>
              </a:rPr>
              <a:t> </a:t>
            </a:r>
            <a:endParaRPr kumimoji="1" lang="ja-JP" altLang="en-US" sz="1600" dirty="0">
              <a:solidFill>
                <a:schemeClr val="bg1"/>
              </a:solidFill>
            </a:endParaRPr>
          </a:p>
        </p:txBody>
      </p:sp>
      <p:sp>
        <p:nvSpPr>
          <p:cNvPr id="33" name="ストライプ矢印 32"/>
          <p:cNvSpPr/>
          <p:nvPr/>
        </p:nvSpPr>
        <p:spPr>
          <a:xfrm>
            <a:off x="1643042" y="3929066"/>
            <a:ext cx="1285884" cy="357190"/>
          </a:xfrm>
          <a:prstGeom prst="strip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lumMod val="95000"/>
                    <a:lumOff val="5000"/>
                  </a:schemeClr>
                </a:solidFill>
              </a:rPr>
              <a:t>ftp</a:t>
            </a:r>
            <a:endParaRPr kumimoji="1" lang="ja-JP" altLang="en-US" dirty="0">
              <a:solidFill>
                <a:schemeClr val="tx1">
                  <a:lumMod val="95000"/>
                  <a:lumOff val="5000"/>
                </a:schemeClr>
              </a:solidFill>
            </a:endParaRPr>
          </a:p>
        </p:txBody>
      </p:sp>
      <p:pic>
        <p:nvPicPr>
          <p:cNvPr id="35" name="Picture 76"/>
          <p:cNvPicPr>
            <a:picLocks noChangeAspect="1" noChangeArrowheads="1"/>
          </p:cNvPicPr>
          <p:nvPr/>
        </p:nvPicPr>
        <p:blipFill>
          <a:blip r:embed="rId13" cstate="print"/>
          <a:srcRect l="30379" t="36035" r="43971" b="21718"/>
          <a:stretch>
            <a:fillRect/>
          </a:stretch>
        </p:blipFill>
        <p:spPr bwMode="auto">
          <a:xfrm>
            <a:off x="2643174" y="1857364"/>
            <a:ext cx="1143008" cy="1143008"/>
          </a:xfrm>
          <a:prstGeom prst="rect">
            <a:avLst/>
          </a:prstGeom>
          <a:noFill/>
          <a:ln w="9525">
            <a:noFill/>
            <a:miter lim="800000"/>
            <a:headEnd/>
            <a:tailEnd/>
          </a:ln>
        </p:spPr>
      </p:pic>
      <p:pic>
        <p:nvPicPr>
          <p:cNvPr id="36" name="Picture 4" descr="http://www.eorc.jaxa.jp/GPM/museum/img/GPM_core1_RGB.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2597145" y="1487481"/>
            <a:ext cx="1331913" cy="941387"/>
          </a:xfrm>
          <a:prstGeom prst="rect">
            <a:avLst/>
          </a:prstGeom>
          <a:noFill/>
          <a:ln w="9525">
            <a:noFill/>
            <a:miter lim="800000"/>
            <a:headEnd/>
            <a:tailEnd/>
          </a:ln>
        </p:spPr>
      </p:pic>
      <p:sp>
        <p:nvSpPr>
          <p:cNvPr id="39" name="テキスト ボックス 38"/>
          <p:cNvSpPr txBox="1"/>
          <p:nvPr/>
        </p:nvSpPr>
        <p:spPr>
          <a:xfrm>
            <a:off x="642910" y="6345816"/>
            <a:ext cx="1571636" cy="369332"/>
          </a:xfrm>
          <a:prstGeom prst="rect">
            <a:avLst/>
          </a:prstGeom>
          <a:noFill/>
        </p:spPr>
        <p:txBody>
          <a:bodyPr wrap="square" rtlCol="0">
            <a:spAutoFit/>
          </a:bodyPr>
          <a:lstStyle/>
          <a:p>
            <a:r>
              <a:rPr kumimoji="1" lang="en-US" altLang="ja-JP" dirty="0" smtClean="0"/>
              <a:t>Public server</a:t>
            </a:r>
            <a:endParaRPr kumimoji="1" lang="ja-JP" altLang="en-US" dirty="0"/>
          </a:p>
        </p:txBody>
      </p:sp>
      <p:sp>
        <p:nvSpPr>
          <p:cNvPr id="40" name="ストライプ矢印 39"/>
          <p:cNvSpPr/>
          <p:nvPr/>
        </p:nvSpPr>
        <p:spPr>
          <a:xfrm flipH="1">
            <a:off x="1857356" y="5286388"/>
            <a:ext cx="1000132" cy="357190"/>
          </a:xfrm>
          <a:prstGeom prst="striped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lumMod val="95000"/>
                    <a:lumOff val="5000"/>
                  </a:schemeClr>
                </a:solidFill>
              </a:rPr>
              <a:t>ftp</a:t>
            </a:r>
            <a:endParaRPr kumimoji="1" lang="ja-JP" altLang="en-US" dirty="0">
              <a:solidFill>
                <a:schemeClr val="tx1">
                  <a:lumMod val="95000"/>
                  <a:lumOff val="5000"/>
                </a:schemeClr>
              </a:solidFill>
            </a:endParaRPr>
          </a:p>
        </p:txBody>
      </p:sp>
      <p:sp>
        <p:nvSpPr>
          <p:cNvPr id="43" name="テキスト ボックス 42"/>
          <p:cNvSpPr txBox="1"/>
          <p:nvPr/>
        </p:nvSpPr>
        <p:spPr>
          <a:xfrm>
            <a:off x="214282" y="1788226"/>
            <a:ext cx="2643206" cy="1200329"/>
          </a:xfrm>
          <a:prstGeom prst="rect">
            <a:avLst/>
          </a:prstGeom>
          <a:noFill/>
        </p:spPr>
        <p:txBody>
          <a:bodyPr wrap="square" rtlCol="0">
            <a:spAutoFit/>
          </a:bodyPr>
          <a:lstStyle/>
          <a:p>
            <a:r>
              <a:rPr kumimoji="1" lang="en-US" altLang="ja-JP" sz="1200" dirty="0" smtClean="0"/>
              <a:t>Micro Wave Radi</a:t>
            </a:r>
            <a:r>
              <a:rPr lang="en-US" altLang="ja-JP" sz="1200" dirty="0" smtClean="0"/>
              <a:t>ometer data</a:t>
            </a:r>
          </a:p>
          <a:p>
            <a:r>
              <a:rPr kumimoji="1" lang="en-US" altLang="ja-JP" sz="1200" dirty="0" smtClean="0"/>
              <a:t>sensor : TMI, AMSR-E, SSM/I</a:t>
            </a:r>
          </a:p>
          <a:p>
            <a:r>
              <a:rPr lang="en-US" altLang="ja-JP" sz="1200" dirty="0" smtClean="0"/>
              <a:t>Organization : NOAA, ESA</a:t>
            </a:r>
            <a:endParaRPr kumimoji="1" lang="en-US" altLang="ja-JP" sz="1200" dirty="0" smtClean="0"/>
          </a:p>
          <a:p>
            <a:endParaRPr lang="en-US" altLang="ja-JP" sz="1200" dirty="0" smtClean="0"/>
          </a:p>
          <a:p>
            <a:r>
              <a:rPr lang="en-US" altLang="ja-JP" sz="1200" dirty="0" smtClean="0"/>
              <a:t>GEO IR Data</a:t>
            </a:r>
          </a:p>
          <a:p>
            <a:r>
              <a:rPr kumimoji="1" lang="en-US" altLang="ja-JP" sz="1200" dirty="0" smtClean="0"/>
              <a:t>MTSAT, METEOSAT, GOES v</a:t>
            </a:r>
            <a:r>
              <a:rPr lang="en-US" altLang="ja-JP" sz="1200" dirty="0" smtClean="0"/>
              <a:t>ia JWA</a:t>
            </a:r>
            <a:endParaRPr kumimoji="1" lang="ja-JP" altLang="en-US" sz="1200" dirty="0"/>
          </a:p>
        </p:txBody>
      </p:sp>
      <p:sp>
        <p:nvSpPr>
          <p:cNvPr id="45" name="テキスト ボックス 44"/>
          <p:cNvSpPr txBox="1"/>
          <p:nvPr/>
        </p:nvSpPr>
        <p:spPr>
          <a:xfrm>
            <a:off x="5429256" y="1000108"/>
            <a:ext cx="3429024" cy="523220"/>
          </a:xfrm>
          <a:prstGeom prst="rect">
            <a:avLst/>
          </a:prstGeom>
          <a:solidFill>
            <a:schemeClr val="accent1">
              <a:lumMod val="60000"/>
              <a:lumOff val="40000"/>
            </a:schemeClr>
          </a:solidFill>
        </p:spPr>
        <p:txBody>
          <a:bodyPr wrap="square" rtlCol="0">
            <a:spAutoFit/>
          </a:bodyPr>
          <a:lstStyle/>
          <a:p>
            <a:r>
              <a:rPr kumimoji="1" lang="en-US" altLang="ja-JP" sz="1400" dirty="0" smtClean="0"/>
              <a:t>Look up table (LUT) for MWR retrievals</a:t>
            </a:r>
          </a:p>
          <a:p>
            <a:r>
              <a:rPr lang="en-US" altLang="ja-JP" sz="1400" dirty="0" smtClean="0"/>
              <a:t>(once a day)</a:t>
            </a:r>
            <a:endParaRPr kumimoji="1" lang="ja-JP" altLang="en-US" sz="1400" dirty="0"/>
          </a:p>
        </p:txBody>
      </p:sp>
      <p:sp>
        <p:nvSpPr>
          <p:cNvPr id="46" name="角丸四角形 45"/>
          <p:cNvSpPr/>
          <p:nvPr/>
        </p:nvSpPr>
        <p:spPr>
          <a:xfrm>
            <a:off x="5429256" y="1643050"/>
            <a:ext cx="3429024" cy="5000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smtClean="0">
                <a:latin typeface="Arial" pitchFamily="34" charset="0"/>
                <a:cs typeface="Arial" pitchFamily="34" charset="0"/>
              </a:rPr>
              <a:t>Atmospheric and surface variables</a:t>
            </a:r>
          </a:p>
          <a:p>
            <a:pPr algn="ctr"/>
            <a:r>
              <a:rPr lang="en-US" altLang="ja-JP" sz="1400" dirty="0" smtClean="0">
                <a:latin typeface="Arial" pitchFamily="34" charset="0"/>
                <a:cs typeface="Arial" pitchFamily="34" charset="0"/>
              </a:rPr>
              <a:t>JMA GANAL, JMA MGDSST</a:t>
            </a:r>
            <a:endParaRPr kumimoji="1" lang="ja-JP" altLang="en-US" sz="1400" dirty="0">
              <a:latin typeface="Arial" pitchFamily="34" charset="0"/>
              <a:cs typeface="Arial" pitchFamily="34" charset="0"/>
            </a:endParaRPr>
          </a:p>
        </p:txBody>
      </p:sp>
      <p:graphicFrame>
        <p:nvGraphicFramePr>
          <p:cNvPr id="50" name="図表 49"/>
          <p:cNvGraphicFramePr/>
          <p:nvPr/>
        </p:nvGraphicFramePr>
        <p:xfrm>
          <a:off x="5286380" y="2214554"/>
          <a:ext cx="3643338" cy="100013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54" name="角丸四角形 53"/>
          <p:cNvSpPr/>
          <p:nvPr/>
        </p:nvSpPr>
        <p:spPr>
          <a:xfrm>
            <a:off x="5214942" y="857232"/>
            <a:ext cx="3786214" cy="2357454"/>
          </a:xfrm>
          <a:prstGeom prst="roundRect">
            <a:avLst>
              <a:gd name="adj" fmla="val 7778"/>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6464432" y="3905912"/>
            <a:ext cx="2393847" cy="523220"/>
          </a:xfrm>
          <a:prstGeom prst="rect">
            <a:avLst/>
          </a:prstGeom>
          <a:solidFill>
            <a:schemeClr val="accent1">
              <a:lumMod val="60000"/>
              <a:lumOff val="40000"/>
            </a:schemeClr>
          </a:solidFill>
        </p:spPr>
        <p:txBody>
          <a:bodyPr wrap="square" rtlCol="0">
            <a:spAutoFit/>
          </a:bodyPr>
          <a:lstStyle/>
          <a:p>
            <a:r>
              <a:rPr kumimoji="1" lang="en-US" altLang="ja-JP" sz="1400" dirty="0" err="1" smtClean="0"/>
              <a:t>Kalman</a:t>
            </a:r>
            <a:r>
              <a:rPr kumimoji="1" lang="en-US" altLang="ja-JP" sz="1400" dirty="0" smtClean="0"/>
              <a:t> Filter noise table</a:t>
            </a:r>
          </a:p>
          <a:p>
            <a:r>
              <a:rPr lang="en-US" altLang="ja-JP" sz="1400" dirty="0" smtClean="0"/>
              <a:t>(once a week)</a:t>
            </a:r>
            <a:endParaRPr kumimoji="1" lang="ja-JP" altLang="en-US" sz="1400" dirty="0"/>
          </a:p>
        </p:txBody>
      </p:sp>
      <p:sp>
        <p:nvSpPr>
          <p:cNvPr id="56" name="角丸四角形 55"/>
          <p:cNvSpPr/>
          <p:nvPr/>
        </p:nvSpPr>
        <p:spPr>
          <a:xfrm>
            <a:off x="6357950" y="3500438"/>
            <a:ext cx="2643206" cy="2143140"/>
          </a:xfrm>
          <a:prstGeom prst="roundRect">
            <a:avLst>
              <a:gd name="adj" fmla="val 7778"/>
            </a:avLst>
          </a:prstGeom>
          <a:noFill/>
          <a:ln w="349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7" name="図表 56"/>
          <p:cNvGraphicFramePr/>
          <p:nvPr>
            <p:extLst>
              <p:ext uri="{D42A27DB-BD31-4B8C-83A1-F6EECF244321}">
                <p14:modId xmlns:p14="http://schemas.microsoft.com/office/powerpoint/2010/main" val="2821092752"/>
              </p:ext>
            </p:extLst>
          </p:nvPr>
        </p:nvGraphicFramePr>
        <p:xfrm>
          <a:off x="6349241" y="4487878"/>
          <a:ext cx="2571768" cy="135732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
        <p:nvSpPr>
          <p:cNvPr id="58" name="ストライプ矢印 57"/>
          <p:cNvSpPr/>
          <p:nvPr/>
        </p:nvSpPr>
        <p:spPr>
          <a:xfrm rot="16200000" flipH="1">
            <a:off x="8179619" y="4464851"/>
            <a:ext cx="428628" cy="357190"/>
          </a:xfrm>
          <a:prstGeom prst="striped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lumMod val="95000"/>
                  <a:lumOff val="5000"/>
                </a:schemeClr>
              </a:solidFill>
            </a:endParaRPr>
          </a:p>
        </p:txBody>
      </p:sp>
      <p:sp>
        <p:nvSpPr>
          <p:cNvPr id="59" name="ストライプ矢印 58"/>
          <p:cNvSpPr/>
          <p:nvPr/>
        </p:nvSpPr>
        <p:spPr>
          <a:xfrm rot="10800000">
            <a:off x="6072197" y="5101060"/>
            <a:ext cx="428629" cy="35719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ストライプ矢印 50"/>
          <p:cNvSpPr/>
          <p:nvPr/>
        </p:nvSpPr>
        <p:spPr>
          <a:xfrm rot="5400000">
            <a:off x="5464975" y="3178967"/>
            <a:ext cx="571504" cy="357190"/>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34" name="Picture 18" descr="C:\Users\NABE\AppData\Local\Microsoft\Windows\Temporary Internet Files\Content.IE5\E3FZU02M\MC900434845[1].png"/>
          <p:cNvPicPr>
            <a:picLocks noChangeAspect="1" noChangeArrowheads="1"/>
          </p:cNvPicPr>
          <p:nvPr/>
        </p:nvPicPr>
        <p:blipFill>
          <a:blip r:embed="rId25" cstate="print"/>
          <a:srcRect/>
          <a:stretch>
            <a:fillRect/>
          </a:stretch>
        </p:blipFill>
        <p:spPr bwMode="auto">
          <a:xfrm>
            <a:off x="707294" y="4643446"/>
            <a:ext cx="1272418" cy="1272418"/>
          </a:xfrm>
          <a:prstGeom prst="rect">
            <a:avLst/>
          </a:prstGeom>
          <a:noFill/>
        </p:spPr>
      </p:pic>
      <p:sp>
        <p:nvSpPr>
          <p:cNvPr id="31" name="テキスト ボックス 30"/>
          <p:cNvSpPr txBox="1"/>
          <p:nvPr/>
        </p:nvSpPr>
        <p:spPr>
          <a:xfrm>
            <a:off x="2571736" y="2786058"/>
            <a:ext cx="1285884" cy="261610"/>
          </a:xfrm>
          <a:prstGeom prst="rect">
            <a:avLst/>
          </a:prstGeom>
          <a:noFill/>
        </p:spPr>
        <p:txBody>
          <a:bodyPr wrap="square" rtlCol="0">
            <a:spAutoFit/>
          </a:bodyPr>
          <a:lstStyle/>
          <a:p>
            <a:r>
              <a:rPr kumimoji="1" lang="en-US" altLang="ja-JP" sz="1100" dirty="0" smtClean="0">
                <a:solidFill>
                  <a:schemeClr val="bg1"/>
                </a:solidFill>
              </a:rPr>
              <a:t>Courtesy of JAXA</a:t>
            </a:r>
            <a:endParaRPr kumimoji="1" lang="ja-JP" altLang="en-US" sz="1100" dirty="0">
              <a:solidFill>
                <a:schemeClr val="bg1"/>
              </a:solidFill>
            </a:endParaRPr>
          </a:p>
        </p:txBody>
      </p:sp>
      <p:sp>
        <p:nvSpPr>
          <p:cNvPr id="60" name="テキスト ボックス 59"/>
          <p:cNvSpPr txBox="1"/>
          <p:nvPr/>
        </p:nvSpPr>
        <p:spPr>
          <a:xfrm>
            <a:off x="214282" y="5857892"/>
            <a:ext cx="2143140" cy="1015663"/>
          </a:xfrm>
          <a:prstGeom prst="rect">
            <a:avLst/>
          </a:prstGeom>
          <a:solidFill>
            <a:srgbClr val="FF0000"/>
          </a:solidFill>
        </p:spPr>
        <p:txBody>
          <a:bodyPr wrap="square" rtlCol="0">
            <a:spAutoFit/>
          </a:bodyPr>
          <a:lstStyle/>
          <a:p>
            <a:pPr algn="ctr"/>
            <a:r>
              <a:rPr kumimoji="1" lang="en-US" altLang="ja-JP" sz="2400" b="1" dirty="0" smtClean="0">
                <a:solidFill>
                  <a:schemeClr val="bg1"/>
                </a:solidFill>
              </a:rPr>
              <a:t>Total Time Lag: </a:t>
            </a:r>
            <a:r>
              <a:rPr kumimoji="1" lang="en-US" altLang="ja-JP" sz="3600" b="1" dirty="0" smtClean="0">
                <a:solidFill>
                  <a:schemeClr val="bg1"/>
                </a:solidFill>
              </a:rPr>
              <a:t>4 hours</a:t>
            </a:r>
            <a:endParaRPr kumimoji="1" lang="ja-JP" altLang="en-US" sz="3600" b="1" dirty="0">
              <a:solidFill>
                <a:schemeClr val="bg1"/>
              </a:solidFill>
            </a:endParaRPr>
          </a:p>
        </p:txBody>
      </p:sp>
      <p:sp>
        <p:nvSpPr>
          <p:cNvPr id="3" name="右矢印 2"/>
          <p:cNvSpPr/>
          <p:nvPr/>
        </p:nvSpPr>
        <p:spPr>
          <a:xfrm>
            <a:off x="2574780" y="6488668"/>
            <a:ext cx="3892696" cy="369332"/>
          </a:xfrm>
          <a:prstGeom prst="rightArrow">
            <a:avLst>
              <a:gd name="adj1" fmla="val 50000"/>
              <a:gd name="adj2" fmla="val 91264"/>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500826" y="5886484"/>
            <a:ext cx="2357454" cy="1015663"/>
          </a:xfrm>
          <a:prstGeom prst="rect">
            <a:avLst/>
          </a:prstGeom>
          <a:solidFill>
            <a:srgbClr val="FF9900"/>
          </a:solidFill>
        </p:spPr>
        <p:txBody>
          <a:bodyPr wrap="square" rtlCol="0">
            <a:spAutoFit/>
          </a:bodyPr>
          <a:lstStyle/>
          <a:p>
            <a:pPr algn="ctr"/>
            <a:r>
              <a:rPr kumimoji="1" lang="en-US" altLang="ja-JP" sz="2400" b="1" dirty="0" smtClean="0">
                <a:solidFill>
                  <a:schemeClr val="bg1"/>
                </a:solidFill>
              </a:rPr>
              <a:t>IT can shorten it to:</a:t>
            </a:r>
            <a:r>
              <a:rPr kumimoji="1" lang="en-US" altLang="ja-JP" sz="3600" b="1" dirty="0" smtClean="0">
                <a:solidFill>
                  <a:schemeClr val="bg1"/>
                </a:solidFill>
              </a:rPr>
              <a:t> 2 hours</a:t>
            </a:r>
            <a:endParaRPr kumimoji="1" lang="ja-JP" altLang="en-US" sz="3600" b="1" dirty="0">
              <a:solidFill>
                <a:schemeClr val="bg1"/>
              </a:solidFill>
            </a:endParaRPr>
          </a:p>
        </p:txBody>
      </p:sp>
    </p:spTree>
    <p:extLst>
      <p:ext uri="{BB962C8B-B14F-4D97-AF65-F5344CB8AC3E}">
        <p14:creationId xmlns:p14="http://schemas.microsoft.com/office/powerpoint/2010/main" val="4219046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25133"/>
            <a:ext cx="8229600" cy="653648"/>
          </a:xfrm>
        </p:spPr>
        <p:txBody>
          <a:bodyPr>
            <a:normAutofit fontScale="90000"/>
          </a:bodyPr>
          <a:lstStyle/>
          <a:p>
            <a:r>
              <a:rPr lang="en-US" altLang="ja-JP" b="1" dirty="0" smtClean="0"/>
              <a:t>Indus River Flood in 2010, Pakistan</a:t>
            </a:r>
            <a:endParaRPr kumimoji="1" lang="ja-JP" altLang="en-US" b="1"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10155" t="4021" r="9258" b="1584"/>
          <a:stretch>
            <a:fillRect/>
          </a:stretch>
        </p:blipFill>
        <p:spPr>
          <a:xfrm>
            <a:off x="7641" y="1052736"/>
            <a:ext cx="6446403" cy="4602254"/>
          </a:xfrm>
          <a:prstGeom prst="rect">
            <a:avLst/>
          </a:prstGeom>
        </p:spPr>
      </p:pic>
      <p:pic>
        <p:nvPicPr>
          <p:cNvPr id="3" name="図 25" descr="test1.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4871" y="1772816"/>
            <a:ext cx="2643480" cy="2000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四角形吹き出し 4"/>
          <p:cNvSpPr/>
          <p:nvPr/>
        </p:nvSpPr>
        <p:spPr>
          <a:xfrm>
            <a:off x="4149788" y="658541"/>
            <a:ext cx="4608512" cy="1001512"/>
          </a:xfrm>
          <a:prstGeom prst="wedgeRectCallout">
            <a:avLst>
              <a:gd name="adj1" fmla="val -49129"/>
              <a:gd name="adj2" fmla="val 11481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156893" y="605756"/>
            <a:ext cx="4654068" cy="1077218"/>
          </a:xfrm>
          <a:prstGeom prst="rect">
            <a:avLst/>
          </a:prstGeom>
          <a:noFill/>
        </p:spPr>
        <p:txBody>
          <a:bodyPr wrap="square" rtlCol="0">
            <a:spAutoFit/>
          </a:bodyPr>
          <a:lstStyle/>
          <a:p>
            <a:r>
              <a:rPr kumimoji="1" lang="en-US" altLang="ja-JP" sz="3200" b="1" dirty="0" smtClean="0">
                <a:solidFill>
                  <a:srgbClr val="FF0000"/>
                </a:solidFill>
              </a:rPr>
              <a:t>1,000 lives lost </a:t>
            </a:r>
          </a:p>
          <a:p>
            <a:r>
              <a:rPr lang="en-US" altLang="ja-JP" sz="3200" b="1" dirty="0" smtClean="0">
                <a:solidFill>
                  <a:srgbClr val="FF0000"/>
                </a:solidFill>
              </a:rPr>
              <a:t>Flood reaches in 2-4 hours</a:t>
            </a:r>
            <a:endParaRPr kumimoji="1" lang="ja-JP" altLang="en-US" sz="3200" b="1" dirty="0">
              <a:solidFill>
                <a:srgbClr val="FF0000"/>
              </a:solidFill>
            </a:endParaRPr>
          </a:p>
        </p:txBody>
      </p:sp>
      <p:sp>
        <p:nvSpPr>
          <p:cNvPr id="8" name="四角形吹き出し 7"/>
          <p:cNvSpPr/>
          <p:nvPr/>
        </p:nvSpPr>
        <p:spPr>
          <a:xfrm rot="10800000">
            <a:off x="3250669" y="4653477"/>
            <a:ext cx="4608512" cy="1001513"/>
          </a:xfrm>
          <a:prstGeom prst="wedgeRectCallout">
            <a:avLst>
              <a:gd name="adj1" fmla="val 44513"/>
              <a:gd name="adj2" fmla="val 9588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307926" y="4577772"/>
            <a:ext cx="4654068" cy="1077218"/>
          </a:xfrm>
          <a:prstGeom prst="rect">
            <a:avLst/>
          </a:prstGeom>
          <a:noFill/>
        </p:spPr>
        <p:txBody>
          <a:bodyPr wrap="square" rtlCol="0">
            <a:spAutoFit/>
          </a:bodyPr>
          <a:lstStyle/>
          <a:p>
            <a:r>
              <a:rPr kumimoji="1" lang="en-US" altLang="ja-JP" sz="3200" b="1" dirty="0" smtClean="0">
                <a:solidFill>
                  <a:srgbClr val="FF0000"/>
                </a:solidFill>
              </a:rPr>
              <a:t>700 lives lost</a:t>
            </a:r>
          </a:p>
          <a:p>
            <a:r>
              <a:rPr lang="en-US" altLang="ja-JP" sz="3200" b="1" dirty="0" smtClean="0">
                <a:solidFill>
                  <a:srgbClr val="FF0000"/>
                </a:solidFill>
              </a:rPr>
              <a:t>Flood reaches in 1-3 days</a:t>
            </a:r>
            <a:endParaRPr kumimoji="1" lang="ja-JP" altLang="en-US" sz="3200" b="1" dirty="0">
              <a:solidFill>
                <a:srgbClr val="FF0000"/>
              </a:solidFill>
            </a:endParaRPr>
          </a:p>
        </p:txBody>
      </p:sp>
      <p:sp>
        <p:nvSpPr>
          <p:cNvPr id="9" name="テキスト ボックス 8"/>
          <p:cNvSpPr txBox="1"/>
          <p:nvPr/>
        </p:nvSpPr>
        <p:spPr>
          <a:xfrm>
            <a:off x="1043608" y="5670144"/>
            <a:ext cx="8136903" cy="1200329"/>
          </a:xfrm>
          <a:prstGeom prst="rect">
            <a:avLst/>
          </a:prstGeom>
          <a:noFill/>
        </p:spPr>
        <p:txBody>
          <a:bodyPr wrap="square" rtlCol="0">
            <a:spAutoFit/>
          </a:bodyPr>
          <a:lstStyle/>
          <a:p>
            <a:r>
              <a:rPr kumimoji="1" lang="en-US" altLang="ja-JP" sz="3600" b="1" dirty="0" smtClean="0"/>
              <a:t>We need 2 hour time-lag-reduction to save thousands of lives; IT can help them!</a:t>
            </a:r>
            <a:endParaRPr kumimoji="1" lang="ja-JP" altLang="en-US" sz="3600" b="1" dirty="0"/>
          </a:p>
        </p:txBody>
      </p:sp>
      <p:sp>
        <p:nvSpPr>
          <p:cNvPr id="10" name="右矢印 9"/>
          <p:cNvSpPr/>
          <p:nvPr/>
        </p:nvSpPr>
        <p:spPr>
          <a:xfrm>
            <a:off x="323528" y="5949280"/>
            <a:ext cx="720080" cy="7200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769303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544" y="908720"/>
            <a:ext cx="8229600" cy="1143000"/>
          </a:xfrm>
        </p:spPr>
        <p:txBody>
          <a:bodyPr/>
          <a:lstStyle/>
          <a:p>
            <a:r>
              <a:rPr kumimoji="1" lang="en-US" altLang="ja-JP" b="1" dirty="0" smtClean="0"/>
              <a:t>Challenge 2</a:t>
            </a:r>
            <a:endParaRPr kumimoji="1" lang="ja-JP" altLang="en-US" b="1" dirty="0"/>
          </a:p>
        </p:txBody>
      </p:sp>
      <p:sp>
        <p:nvSpPr>
          <p:cNvPr id="3" name="タイトル 1"/>
          <p:cNvSpPr txBox="1">
            <a:spLocks/>
          </p:cNvSpPr>
          <p:nvPr/>
        </p:nvSpPr>
        <p:spPr>
          <a:xfrm>
            <a:off x="323528" y="2852936"/>
            <a:ext cx="8229600" cy="1143000"/>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b="1" dirty="0"/>
              <a:t>Vertically Integrating disaster information </a:t>
            </a:r>
            <a:r>
              <a:rPr lang="en-US" altLang="ja-JP" b="1" dirty="0" smtClean="0"/>
              <a:t>systems</a:t>
            </a:r>
            <a:endParaRPr lang="en-US" altLang="ja-JP" b="1" dirty="0"/>
          </a:p>
        </p:txBody>
      </p:sp>
    </p:spTree>
    <p:extLst>
      <p:ext uri="{BB962C8B-B14F-4D97-AF65-F5344CB8AC3E}">
        <p14:creationId xmlns:p14="http://schemas.microsoft.com/office/powerpoint/2010/main" val="12169217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番号プレースホル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eaLnBrk="1" hangingPunct="1"/>
            <a:fld id="{F60E5242-AD65-4516-BB38-D05532FE4857}" type="slidenum">
              <a:rPr lang="en-US" altLang="ja-JP" smtClean="0"/>
              <a:pPr algn="r" eaLnBrk="1" hangingPunct="1"/>
              <a:t>34</a:t>
            </a:fld>
            <a:endParaRPr lang="en-US" altLang="ja-JP" smtClean="0"/>
          </a:p>
        </p:txBody>
      </p:sp>
      <p:sp>
        <p:nvSpPr>
          <p:cNvPr id="23555" name="Freeform 2"/>
          <p:cNvSpPr>
            <a:spLocks/>
          </p:cNvSpPr>
          <p:nvPr/>
        </p:nvSpPr>
        <p:spPr bwMode="auto">
          <a:xfrm>
            <a:off x="4648200" y="3105150"/>
            <a:ext cx="1871663" cy="935038"/>
          </a:xfrm>
          <a:custGeom>
            <a:avLst/>
            <a:gdLst>
              <a:gd name="T0" fmla="*/ 0 w 1179"/>
              <a:gd name="T1" fmla="*/ 0 h 589"/>
              <a:gd name="T2" fmla="*/ 935038 w 1179"/>
              <a:gd name="T3" fmla="*/ 0 h 589"/>
              <a:gd name="T4" fmla="*/ 1871663 w 1179"/>
              <a:gd name="T5" fmla="*/ 935038 h 589"/>
              <a:gd name="T6" fmla="*/ 0 w 1179"/>
              <a:gd name="T7" fmla="*/ 935038 h 589"/>
              <a:gd name="T8" fmla="*/ 0 w 1179"/>
              <a:gd name="T9" fmla="*/ 0 h 589"/>
              <a:gd name="T10" fmla="*/ 0 60000 65536"/>
              <a:gd name="T11" fmla="*/ 0 60000 65536"/>
              <a:gd name="T12" fmla="*/ 0 60000 65536"/>
              <a:gd name="T13" fmla="*/ 0 60000 65536"/>
              <a:gd name="T14" fmla="*/ 0 60000 65536"/>
              <a:gd name="T15" fmla="*/ 0 w 1179"/>
              <a:gd name="T16" fmla="*/ 0 h 589"/>
              <a:gd name="T17" fmla="*/ 1179 w 1179"/>
              <a:gd name="T18" fmla="*/ 589 h 589"/>
            </a:gdLst>
            <a:ahLst/>
            <a:cxnLst>
              <a:cxn ang="T10">
                <a:pos x="T0" y="T1"/>
              </a:cxn>
              <a:cxn ang="T11">
                <a:pos x="T2" y="T3"/>
              </a:cxn>
              <a:cxn ang="T12">
                <a:pos x="T4" y="T5"/>
              </a:cxn>
              <a:cxn ang="T13">
                <a:pos x="T6" y="T7"/>
              </a:cxn>
              <a:cxn ang="T14">
                <a:pos x="T8" y="T9"/>
              </a:cxn>
            </a:cxnLst>
            <a:rect l="T15" t="T16" r="T17" b="T18"/>
            <a:pathLst>
              <a:path w="1179" h="589">
                <a:moveTo>
                  <a:pt x="0" y="0"/>
                </a:moveTo>
                <a:lnTo>
                  <a:pt x="589" y="0"/>
                </a:lnTo>
                <a:lnTo>
                  <a:pt x="1179" y="589"/>
                </a:lnTo>
                <a:lnTo>
                  <a:pt x="0" y="589"/>
                </a:lnTo>
                <a:lnTo>
                  <a:pt x="0" y="0"/>
                </a:lnTo>
                <a:close/>
              </a:path>
            </a:pathLst>
          </a:custGeom>
          <a:solidFill>
            <a:schemeClr val="accent1">
              <a:lumMod val="40000"/>
              <a:lumOff val="60000"/>
            </a:schemeClr>
          </a:solidFill>
          <a:ln w="9525">
            <a:solidFill>
              <a:schemeClr val="tx1"/>
            </a:solidFill>
            <a:round/>
            <a:headEnd/>
            <a:tailEnd/>
          </a:ln>
        </p:spPr>
        <p:txBody>
          <a:bodyPr/>
          <a:lstStyle/>
          <a:p>
            <a:pPr algn="l"/>
            <a:endParaRPr lang="ja-JP" altLang="en-US"/>
          </a:p>
        </p:txBody>
      </p:sp>
      <p:sp>
        <p:nvSpPr>
          <p:cNvPr id="23556" name="Freeform 3"/>
          <p:cNvSpPr>
            <a:spLocks/>
          </p:cNvSpPr>
          <p:nvPr/>
        </p:nvSpPr>
        <p:spPr bwMode="auto">
          <a:xfrm>
            <a:off x="4648200" y="4038600"/>
            <a:ext cx="2814638" cy="947738"/>
          </a:xfrm>
          <a:custGeom>
            <a:avLst/>
            <a:gdLst>
              <a:gd name="T0" fmla="*/ 0 w 1773"/>
              <a:gd name="T1" fmla="*/ 1588 h 597"/>
              <a:gd name="T2" fmla="*/ 1871663 w 1773"/>
              <a:gd name="T3" fmla="*/ 0 h 597"/>
              <a:gd name="T4" fmla="*/ 2814638 w 1773"/>
              <a:gd name="T5" fmla="*/ 947738 h 597"/>
              <a:gd name="T6" fmla="*/ 0 w 1773"/>
              <a:gd name="T7" fmla="*/ 936625 h 597"/>
              <a:gd name="T8" fmla="*/ 0 w 1773"/>
              <a:gd name="T9" fmla="*/ 1588 h 597"/>
              <a:gd name="T10" fmla="*/ 0 60000 65536"/>
              <a:gd name="T11" fmla="*/ 0 60000 65536"/>
              <a:gd name="T12" fmla="*/ 0 60000 65536"/>
              <a:gd name="T13" fmla="*/ 0 60000 65536"/>
              <a:gd name="T14" fmla="*/ 0 60000 65536"/>
              <a:gd name="T15" fmla="*/ 0 w 1773"/>
              <a:gd name="T16" fmla="*/ 0 h 597"/>
              <a:gd name="T17" fmla="*/ 1773 w 1773"/>
              <a:gd name="T18" fmla="*/ 597 h 597"/>
            </a:gdLst>
            <a:ahLst/>
            <a:cxnLst>
              <a:cxn ang="T10">
                <a:pos x="T0" y="T1"/>
              </a:cxn>
              <a:cxn ang="T11">
                <a:pos x="T2" y="T3"/>
              </a:cxn>
              <a:cxn ang="T12">
                <a:pos x="T4" y="T5"/>
              </a:cxn>
              <a:cxn ang="T13">
                <a:pos x="T6" y="T7"/>
              </a:cxn>
              <a:cxn ang="T14">
                <a:pos x="T8" y="T9"/>
              </a:cxn>
            </a:cxnLst>
            <a:rect l="T15" t="T16" r="T17" b="T18"/>
            <a:pathLst>
              <a:path w="1773" h="597">
                <a:moveTo>
                  <a:pt x="0" y="1"/>
                </a:moveTo>
                <a:lnTo>
                  <a:pt x="1179" y="0"/>
                </a:lnTo>
                <a:lnTo>
                  <a:pt x="1773" y="597"/>
                </a:lnTo>
                <a:lnTo>
                  <a:pt x="0" y="590"/>
                </a:lnTo>
                <a:lnTo>
                  <a:pt x="0" y="1"/>
                </a:lnTo>
                <a:close/>
              </a:path>
            </a:pathLst>
          </a:custGeom>
          <a:solidFill>
            <a:schemeClr val="accent1">
              <a:lumMod val="40000"/>
              <a:lumOff val="60000"/>
            </a:schemeClr>
          </a:solidFill>
          <a:ln w="9525">
            <a:solidFill>
              <a:schemeClr val="tx1"/>
            </a:solidFill>
            <a:round/>
            <a:headEnd/>
            <a:tailEnd/>
          </a:ln>
        </p:spPr>
        <p:txBody>
          <a:bodyPr/>
          <a:lstStyle/>
          <a:p>
            <a:pPr algn="l"/>
            <a:endParaRPr lang="ja-JP" altLang="en-US">
              <a:solidFill>
                <a:srgbClr val="FF0000"/>
              </a:solidFill>
            </a:endParaRPr>
          </a:p>
        </p:txBody>
      </p:sp>
      <p:sp>
        <p:nvSpPr>
          <p:cNvPr id="23557" name="Freeform 4"/>
          <p:cNvSpPr>
            <a:spLocks/>
          </p:cNvSpPr>
          <p:nvPr/>
        </p:nvSpPr>
        <p:spPr bwMode="auto">
          <a:xfrm>
            <a:off x="4643438" y="4975225"/>
            <a:ext cx="3754437" cy="949325"/>
          </a:xfrm>
          <a:custGeom>
            <a:avLst/>
            <a:gdLst>
              <a:gd name="T0" fmla="*/ 3175 w 2365"/>
              <a:gd name="T1" fmla="*/ 0 h 598"/>
              <a:gd name="T2" fmla="*/ 2811462 w 2365"/>
              <a:gd name="T3" fmla="*/ 1588 h 598"/>
              <a:gd name="T4" fmla="*/ 3754437 w 2365"/>
              <a:gd name="T5" fmla="*/ 949325 h 598"/>
              <a:gd name="T6" fmla="*/ 0 w 2365"/>
              <a:gd name="T7" fmla="*/ 939800 h 598"/>
              <a:gd name="T8" fmla="*/ 3175 w 2365"/>
              <a:gd name="T9" fmla="*/ 0 h 598"/>
              <a:gd name="T10" fmla="*/ 0 60000 65536"/>
              <a:gd name="T11" fmla="*/ 0 60000 65536"/>
              <a:gd name="T12" fmla="*/ 0 60000 65536"/>
              <a:gd name="T13" fmla="*/ 0 60000 65536"/>
              <a:gd name="T14" fmla="*/ 0 60000 65536"/>
              <a:gd name="T15" fmla="*/ 0 w 2365"/>
              <a:gd name="T16" fmla="*/ 0 h 598"/>
              <a:gd name="T17" fmla="*/ 2365 w 2365"/>
              <a:gd name="T18" fmla="*/ 598 h 598"/>
            </a:gdLst>
            <a:ahLst/>
            <a:cxnLst>
              <a:cxn ang="T10">
                <a:pos x="T0" y="T1"/>
              </a:cxn>
              <a:cxn ang="T11">
                <a:pos x="T2" y="T3"/>
              </a:cxn>
              <a:cxn ang="T12">
                <a:pos x="T4" y="T5"/>
              </a:cxn>
              <a:cxn ang="T13">
                <a:pos x="T6" y="T7"/>
              </a:cxn>
              <a:cxn ang="T14">
                <a:pos x="T8" y="T9"/>
              </a:cxn>
            </a:cxnLst>
            <a:rect l="T15" t="T16" r="T17" b="T18"/>
            <a:pathLst>
              <a:path w="2365" h="598">
                <a:moveTo>
                  <a:pt x="2" y="0"/>
                </a:moveTo>
                <a:lnTo>
                  <a:pt x="1771" y="1"/>
                </a:lnTo>
                <a:lnTo>
                  <a:pt x="2365" y="598"/>
                </a:lnTo>
                <a:lnTo>
                  <a:pt x="0" y="592"/>
                </a:lnTo>
                <a:lnTo>
                  <a:pt x="2" y="0"/>
                </a:lnTo>
                <a:close/>
              </a:path>
            </a:pathLst>
          </a:custGeom>
          <a:solidFill>
            <a:schemeClr val="accent1">
              <a:lumMod val="40000"/>
              <a:lumOff val="60000"/>
            </a:schemeClr>
          </a:solidFill>
          <a:ln w="9525">
            <a:solidFill>
              <a:schemeClr val="tx1"/>
            </a:solidFill>
            <a:round/>
            <a:headEnd/>
            <a:tailEnd/>
          </a:ln>
        </p:spPr>
        <p:txBody>
          <a:bodyPr/>
          <a:lstStyle/>
          <a:p>
            <a:pPr algn="l"/>
            <a:endParaRPr lang="ja-JP" altLang="en-US"/>
          </a:p>
        </p:txBody>
      </p:sp>
      <p:sp>
        <p:nvSpPr>
          <p:cNvPr id="23558" name="AutoShape 5"/>
          <p:cNvSpPr>
            <a:spLocks noChangeArrowheads="1"/>
          </p:cNvSpPr>
          <p:nvPr/>
        </p:nvSpPr>
        <p:spPr bwMode="auto">
          <a:xfrm>
            <a:off x="4648200" y="2168525"/>
            <a:ext cx="936625" cy="936625"/>
          </a:xfrm>
          <a:prstGeom prst="rtTriangle">
            <a:avLst/>
          </a:prstGeom>
          <a:solidFill>
            <a:schemeClr val="accent1">
              <a:lumMod val="40000"/>
              <a:lumOff val="60000"/>
            </a:schemeClr>
          </a:solidFill>
          <a:ln w="9525">
            <a:solidFill>
              <a:schemeClr val="tx1"/>
            </a:solidFill>
            <a:miter lim="800000"/>
            <a:headEnd/>
            <a:tailEnd/>
          </a:ln>
        </p:spPr>
        <p:txBody>
          <a:bodyPr wrap="none" anchor="ctr"/>
          <a:lstStyle/>
          <a:p>
            <a:pPr algn="l"/>
            <a:endParaRPr lang="ja-JP" altLang="en-US"/>
          </a:p>
        </p:txBody>
      </p:sp>
      <p:sp>
        <p:nvSpPr>
          <p:cNvPr id="23559" name="Rectangle 6"/>
          <p:cNvSpPr>
            <a:spLocks noGrp="1" noChangeArrowheads="1"/>
          </p:cNvSpPr>
          <p:nvPr>
            <p:ph type="title"/>
          </p:nvPr>
        </p:nvSpPr>
        <p:spPr>
          <a:xfrm>
            <a:off x="49704" y="0"/>
            <a:ext cx="9069055" cy="1280592"/>
          </a:xfrm>
        </p:spPr>
        <p:txBody>
          <a:bodyPr>
            <a:noAutofit/>
          </a:bodyPr>
          <a:lstStyle/>
          <a:p>
            <a:pPr eaLnBrk="1" hangingPunct="1"/>
            <a:r>
              <a:rPr lang="en-US" altLang="ja-JP" sz="3600" b="1" dirty="0" smtClean="0">
                <a:solidFill>
                  <a:schemeClr val="tx1"/>
                </a:solidFill>
              </a:rPr>
              <a:t>Administrative Hierarchy is vertically divided, </a:t>
            </a:r>
            <a:r>
              <a:rPr lang="en-US" altLang="ja-JP" sz="3600" b="1" dirty="0" smtClean="0"/>
              <a:t>so is Disaster</a:t>
            </a:r>
            <a:r>
              <a:rPr lang="en-US" altLang="ja-JP" sz="3600" b="1" dirty="0" smtClean="0">
                <a:solidFill>
                  <a:schemeClr val="tx1"/>
                </a:solidFill>
              </a:rPr>
              <a:t> Information Systems</a:t>
            </a:r>
          </a:p>
        </p:txBody>
      </p:sp>
      <p:sp>
        <p:nvSpPr>
          <p:cNvPr id="23560" name="Freeform 7"/>
          <p:cNvSpPr>
            <a:spLocks/>
          </p:cNvSpPr>
          <p:nvPr/>
        </p:nvSpPr>
        <p:spPr bwMode="auto">
          <a:xfrm flipH="1">
            <a:off x="2771775" y="3105150"/>
            <a:ext cx="1871663" cy="935038"/>
          </a:xfrm>
          <a:custGeom>
            <a:avLst/>
            <a:gdLst>
              <a:gd name="T0" fmla="*/ 0 w 1179"/>
              <a:gd name="T1" fmla="*/ 0 h 589"/>
              <a:gd name="T2" fmla="*/ 935038 w 1179"/>
              <a:gd name="T3" fmla="*/ 0 h 589"/>
              <a:gd name="T4" fmla="*/ 1871663 w 1179"/>
              <a:gd name="T5" fmla="*/ 935038 h 589"/>
              <a:gd name="T6" fmla="*/ 0 w 1179"/>
              <a:gd name="T7" fmla="*/ 935038 h 589"/>
              <a:gd name="T8" fmla="*/ 0 w 1179"/>
              <a:gd name="T9" fmla="*/ 0 h 589"/>
              <a:gd name="T10" fmla="*/ 0 60000 65536"/>
              <a:gd name="T11" fmla="*/ 0 60000 65536"/>
              <a:gd name="T12" fmla="*/ 0 60000 65536"/>
              <a:gd name="T13" fmla="*/ 0 60000 65536"/>
              <a:gd name="T14" fmla="*/ 0 60000 65536"/>
              <a:gd name="T15" fmla="*/ 0 w 1179"/>
              <a:gd name="T16" fmla="*/ 0 h 589"/>
              <a:gd name="T17" fmla="*/ 1179 w 1179"/>
              <a:gd name="T18" fmla="*/ 589 h 589"/>
            </a:gdLst>
            <a:ahLst/>
            <a:cxnLst>
              <a:cxn ang="T10">
                <a:pos x="T0" y="T1"/>
              </a:cxn>
              <a:cxn ang="T11">
                <a:pos x="T2" y="T3"/>
              </a:cxn>
              <a:cxn ang="T12">
                <a:pos x="T4" y="T5"/>
              </a:cxn>
              <a:cxn ang="T13">
                <a:pos x="T6" y="T7"/>
              </a:cxn>
              <a:cxn ang="T14">
                <a:pos x="T8" y="T9"/>
              </a:cxn>
            </a:cxnLst>
            <a:rect l="T15" t="T16" r="T17" b="T18"/>
            <a:pathLst>
              <a:path w="1179" h="589">
                <a:moveTo>
                  <a:pt x="0" y="0"/>
                </a:moveTo>
                <a:lnTo>
                  <a:pt x="589" y="0"/>
                </a:lnTo>
                <a:lnTo>
                  <a:pt x="1179" y="589"/>
                </a:lnTo>
                <a:lnTo>
                  <a:pt x="0" y="589"/>
                </a:lnTo>
                <a:lnTo>
                  <a:pt x="0" y="0"/>
                </a:lnTo>
                <a:close/>
              </a:path>
            </a:pathLst>
          </a:custGeom>
          <a:solidFill>
            <a:srgbClr val="3366FF"/>
          </a:solidFill>
          <a:ln w="9525">
            <a:solidFill>
              <a:schemeClr val="tx1"/>
            </a:solidFill>
            <a:round/>
            <a:headEnd/>
            <a:tailEnd/>
          </a:ln>
        </p:spPr>
        <p:txBody>
          <a:bodyPr/>
          <a:lstStyle/>
          <a:p>
            <a:pPr algn="l"/>
            <a:endParaRPr lang="ja-JP" altLang="en-US"/>
          </a:p>
        </p:txBody>
      </p:sp>
      <p:sp>
        <p:nvSpPr>
          <p:cNvPr id="23561" name="Freeform 8"/>
          <p:cNvSpPr>
            <a:spLocks/>
          </p:cNvSpPr>
          <p:nvPr/>
        </p:nvSpPr>
        <p:spPr bwMode="auto">
          <a:xfrm flipH="1">
            <a:off x="1828800" y="4038600"/>
            <a:ext cx="2814638" cy="947738"/>
          </a:xfrm>
          <a:custGeom>
            <a:avLst/>
            <a:gdLst>
              <a:gd name="T0" fmla="*/ 0 w 1773"/>
              <a:gd name="T1" fmla="*/ 1588 h 597"/>
              <a:gd name="T2" fmla="*/ 1871663 w 1773"/>
              <a:gd name="T3" fmla="*/ 0 h 597"/>
              <a:gd name="T4" fmla="*/ 2814638 w 1773"/>
              <a:gd name="T5" fmla="*/ 947738 h 597"/>
              <a:gd name="T6" fmla="*/ 0 w 1773"/>
              <a:gd name="T7" fmla="*/ 936625 h 597"/>
              <a:gd name="T8" fmla="*/ 0 w 1773"/>
              <a:gd name="T9" fmla="*/ 1588 h 597"/>
              <a:gd name="T10" fmla="*/ 0 60000 65536"/>
              <a:gd name="T11" fmla="*/ 0 60000 65536"/>
              <a:gd name="T12" fmla="*/ 0 60000 65536"/>
              <a:gd name="T13" fmla="*/ 0 60000 65536"/>
              <a:gd name="T14" fmla="*/ 0 60000 65536"/>
              <a:gd name="T15" fmla="*/ 0 w 1773"/>
              <a:gd name="T16" fmla="*/ 0 h 597"/>
              <a:gd name="T17" fmla="*/ 1773 w 1773"/>
              <a:gd name="T18" fmla="*/ 597 h 597"/>
            </a:gdLst>
            <a:ahLst/>
            <a:cxnLst>
              <a:cxn ang="T10">
                <a:pos x="T0" y="T1"/>
              </a:cxn>
              <a:cxn ang="T11">
                <a:pos x="T2" y="T3"/>
              </a:cxn>
              <a:cxn ang="T12">
                <a:pos x="T4" y="T5"/>
              </a:cxn>
              <a:cxn ang="T13">
                <a:pos x="T6" y="T7"/>
              </a:cxn>
              <a:cxn ang="T14">
                <a:pos x="T8" y="T9"/>
              </a:cxn>
            </a:cxnLst>
            <a:rect l="T15" t="T16" r="T17" b="T18"/>
            <a:pathLst>
              <a:path w="1773" h="597">
                <a:moveTo>
                  <a:pt x="0" y="1"/>
                </a:moveTo>
                <a:lnTo>
                  <a:pt x="1179" y="0"/>
                </a:lnTo>
                <a:lnTo>
                  <a:pt x="1773" y="597"/>
                </a:lnTo>
                <a:lnTo>
                  <a:pt x="0" y="590"/>
                </a:lnTo>
                <a:lnTo>
                  <a:pt x="0" y="1"/>
                </a:lnTo>
                <a:close/>
              </a:path>
            </a:pathLst>
          </a:custGeom>
          <a:solidFill>
            <a:srgbClr val="3366FF"/>
          </a:solidFill>
          <a:ln w="9525">
            <a:solidFill>
              <a:schemeClr val="tx1"/>
            </a:solidFill>
            <a:round/>
            <a:headEnd/>
            <a:tailEnd/>
          </a:ln>
        </p:spPr>
        <p:txBody>
          <a:bodyPr/>
          <a:lstStyle/>
          <a:p>
            <a:pPr algn="l"/>
            <a:endParaRPr lang="ja-JP" altLang="en-US"/>
          </a:p>
        </p:txBody>
      </p:sp>
      <p:sp>
        <p:nvSpPr>
          <p:cNvPr id="23562" name="Freeform 9"/>
          <p:cNvSpPr>
            <a:spLocks/>
          </p:cNvSpPr>
          <p:nvPr/>
        </p:nvSpPr>
        <p:spPr bwMode="auto">
          <a:xfrm flipH="1">
            <a:off x="889000" y="4975225"/>
            <a:ext cx="3754438" cy="949325"/>
          </a:xfrm>
          <a:custGeom>
            <a:avLst/>
            <a:gdLst>
              <a:gd name="T0" fmla="*/ 3175 w 2365"/>
              <a:gd name="T1" fmla="*/ 0 h 598"/>
              <a:gd name="T2" fmla="*/ 2811462 w 2365"/>
              <a:gd name="T3" fmla="*/ 1588 h 598"/>
              <a:gd name="T4" fmla="*/ 3754438 w 2365"/>
              <a:gd name="T5" fmla="*/ 949325 h 598"/>
              <a:gd name="T6" fmla="*/ 0 w 2365"/>
              <a:gd name="T7" fmla="*/ 939800 h 598"/>
              <a:gd name="T8" fmla="*/ 3175 w 2365"/>
              <a:gd name="T9" fmla="*/ 0 h 598"/>
              <a:gd name="T10" fmla="*/ 0 60000 65536"/>
              <a:gd name="T11" fmla="*/ 0 60000 65536"/>
              <a:gd name="T12" fmla="*/ 0 60000 65536"/>
              <a:gd name="T13" fmla="*/ 0 60000 65536"/>
              <a:gd name="T14" fmla="*/ 0 60000 65536"/>
              <a:gd name="T15" fmla="*/ 0 w 2365"/>
              <a:gd name="T16" fmla="*/ 0 h 598"/>
              <a:gd name="T17" fmla="*/ 2365 w 2365"/>
              <a:gd name="T18" fmla="*/ 598 h 598"/>
            </a:gdLst>
            <a:ahLst/>
            <a:cxnLst>
              <a:cxn ang="T10">
                <a:pos x="T0" y="T1"/>
              </a:cxn>
              <a:cxn ang="T11">
                <a:pos x="T2" y="T3"/>
              </a:cxn>
              <a:cxn ang="T12">
                <a:pos x="T4" y="T5"/>
              </a:cxn>
              <a:cxn ang="T13">
                <a:pos x="T6" y="T7"/>
              </a:cxn>
              <a:cxn ang="T14">
                <a:pos x="T8" y="T9"/>
              </a:cxn>
            </a:cxnLst>
            <a:rect l="T15" t="T16" r="T17" b="T18"/>
            <a:pathLst>
              <a:path w="2365" h="598">
                <a:moveTo>
                  <a:pt x="2" y="0"/>
                </a:moveTo>
                <a:lnTo>
                  <a:pt x="1771" y="1"/>
                </a:lnTo>
                <a:lnTo>
                  <a:pt x="2365" y="598"/>
                </a:lnTo>
                <a:lnTo>
                  <a:pt x="0" y="592"/>
                </a:lnTo>
                <a:lnTo>
                  <a:pt x="2" y="0"/>
                </a:lnTo>
                <a:close/>
              </a:path>
            </a:pathLst>
          </a:custGeom>
          <a:solidFill>
            <a:srgbClr val="3366FF"/>
          </a:solidFill>
          <a:ln w="9525">
            <a:solidFill>
              <a:schemeClr val="tx1"/>
            </a:solidFill>
            <a:round/>
            <a:headEnd/>
            <a:tailEnd/>
          </a:ln>
        </p:spPr>
        <p:txBody>
          <a:bodyPr/>
          <a:lstStyle/>
          <a:p>
            <a:pPr algn="l"/>
            <a:endParaRPr lang="ja-JP" altLang="en-US"/>
          </a:p>
        </p:txBody>
      </p:sp>
      <p:sp>
        <p:nvSpPr>
          <p:cNvPr id="23563" name="AutoShape 10"/>
          <p:cNvSpPr>
            <a:spLocks noChangeArrowheads="1"/>
          </p:cNvSpPr>
          <p:nvPr/>
        </p:nvSpPr>
        <p:spPr bwMode="auto">
          <a:xfrm flipH="1">
            <a:off x="3706813" y="2168525"/>
            <a:ext cx="936625" cy="936625"/>
          </a:xfrm>
          <a:prstGeom prst="rtTriangle">
            <a:avLst/>
          </a:prstGeom>
          <a:solidFill>
            <a:srgbClr val="3366FF"/>
          </a:solidFill>
          <a:ln w="9525">
            <a:solidFill>
              <a:schemeClr val="tx1"/>
            </a:solidFill>
            <a:miter lim="800000"/>
            <a:headEnd/>
            <a:tailEnd/>
          </a:ln>
        </p:spPr>
        <p:txBody>
          <a:bodyPr wrap="none" anchor="ctr"/>
          <a:lstStyle/>
          <a:p>
            <a:pPr algn="l"/>
            <a:endParaRPr lang="ja-JP" altLang="en-US"/>
          </a:p>
        </p:txBody>
      </p:sp>
      <p:sp>
        <p:nvSpPr>
          <p:cNvPr id="23564" name="Text Box 11"/>
          <p:cNvSpPr txBox="1">
            <a:spLocks noChangeArrowheads="1"/>
          </p:cNvSpPr>
          <p:nvPr/>
        </p:nvSpPr>
        <p:spPr bwMode="auto">
          <a:xfrm>
            <a:off x="5197852" y="1669453"/>
            <a:ext cx="36407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b="1" dirty="0" smtClean="0">
                <a:solidFill>
                  <a:srgbClr val="FF0000"/>
                </a:solidFill>
              </a:rPr>
              <a:t>Information system</a:t>
            </a:r>
            <a:endParaRPr lang="en-US" altLang="ja-JP" sz="2800" b="1" dirty="0">
              <a:solidFill>
                <a:srgbClr val="FF0000"/>
              </a:solidFill>
            </a:endParaRPr>
          </a:p>
        </p:txBody>
      </p:sp>
      <p:sp>
        <p:nvSpPr>
          <p:cNvPr id="23565" name="Text Box 12"/>
          <p:cNvSpPr txBox="1">
            <a:spLocks noChangeArrowheads="1"/>
          </p:cNvSpPr>
          <p:nvPr/>
        </p:nvSpPr>
        <p:spPr bwMode="auto">
          <a:xfrm>
            <a:off x="286602" y="1645305"/>
            <a:ext cx="41809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800" b="1" dirty="0" smtClean="0">
                <a:solidFill>
                  <a:schemeClr val="accent1"/>
                </a:solidFill>
              </a:rPr>
              <a:t>Administrative System</a:t>
            </a:r>
            <a:endParaRPr lang="en-US" altLang="ja-JP" sz="2800" b="1" dirty="0">
              <a:solidFill>
                <a:schemeClr val="accent1"/>
              </a:solidFill>
            </a:endParaRPr>
          </a:p>
        </p:txBody>
      </p:sp>
      <p:sp>
        <p:nvSpPr>
          <p:cNvPr id="23566" name="Text Box 13"/>
          <p:cNvSpPr txBox="1">
            <a:spLocks noChangeArrowheads="1"/>
          </p:cNvSpPr>
          <p:nvPr/>
        </p:nvSpPr>
        <p:spPr bwMode="auto">
          <a:xfrm>
            <a:off x="2107330" y="2364486"/>
            <a:ext cx="26484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000" b="1" dirty="0" smtClean="0"/>
              <a:t>1 </a:t>
            </a:r>
          </a:p>
          <a:p>
            <a:pPr algn="ctr" eaLnBrk="1" hangingPunct="1"/>
            <a:r>
              <a:rPr lang="en-US" altLang="ja-JP" sz="2000" b="1" dirty="0" smtClean="0"/>
              <a:t>Central Government</a:t>
            </a:r>
            <a:endParaRPr lang="en-US" altLang="ja-JP" sz="2000" b="1" dirty="0"/>
          </a:p>
        </p:txBody>
      </p:sp>
      <p:sp>
        <p:nvSpPr>
          <p:cNvPr id="23567" name="Text Box 14"/>
          <p:cNvSpPr txBox="1">
            <a:spLocks noChangeArrowheads="1"/>
          </p:cNvSpPr>
          <p:nvPr/>
        </p:nvSpPr>
        <p:spPr bwMode="auto">
          <a:xfrm>
            <a:off x="2627784" y="3316338"/>
            <a:ext cx="237559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000" b="1" dirty="0" smtClean="0"/>
              <a:t>47 </a:t>
            </a:r>
          </a:p>
          <a:p>
            <a:pPr algn="ctr" eaLnBrk="1" hangingPunct="1"/>
            <a:r>
              <a:rPr lang="en-US" altLang="ja-JP" sz="2000" b="1" dirty="0" smtClean="0"/>
              <a:t>Prefectures</a:t>
            </a:r>
            <a:endParaRPr lang="en-US" altLang="ja-JP" sz="2000" b="1" dirty="0"/>
          </a:p>
        </p:txBody>
      </p:sp>
      <p:sp>
        <p:nvSpPr>
          <p:cNvPr id="23568" name="Text Box 15"/>
          <p:cNvSpPr txBox="1">
            <a:spLocks noChangeArrowheads="1"/>
          </p:cNvSpPr>
          <p:nvPr/>
        </p:nvSpPr>
        <p:spPr bwMode="auto">
          <a:xfrm>
            <a:off x="2501170" y="4158526"/>
            <a:ext cx="21532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000" b="1" dirty="0" smtClean="0"/>
              <a:t>1700 </a:t>
            </a:r>
          </a:p>
          <a:p>
            <a:pPr algn="ctr" eaLnBrk="1" hangingPunct="1"/>
            <a:r>
              <a:rPr lang="en-US" altLang="ja-JP" sz="2000" b="1" dirty="0" smtClean="0"/>
              <a:t>Municipalities</a:t>
            </a:r>
            <a:endParaRPr lang="en-US" altLang="ja-JP" sz="2000" b="1" dirty="0"/>
          </a:p>
        </p:txBody>
      </p:sp>
      <p:sp>
        <p:nvSpPr>
          <p:cNvPr id="23569" name="Text Box 16"/>
          <p:cNvSpPr txBox="1">
            <a:spLocks noChangeArrowheads="1"/>
          </p:cNvSpPr>
          <p:nvPr/>
        </p:nvSpPr>
        <p:spPr bwMode="auto">
          <a:xfrm>
            <a:off x="2701043" y="5168589"/>
            <a:ext cx="15776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2000" b="1" dirty="0" smtClean="0"/>
              <a:t>120 million </a:t>
            </a:r>
          </a:p>
          <a:p>
            <a:pPr algn="ctr" eaLnBrk="1" hangingPunct="1"/>
            <a:r>
              <a:rPr lang="en-US" altLang="ja-JP" sz="2000" b="1" dirty="0" smtClean="0"/>
              <a:t>people</a:t>
            </a:r>
            <a:endParaRPr lang="en-US" altLang="ja-JP" sz="2000" b="1" dirty="0"/>
          </a:p>
        </p:txBody>
      </p:sp>
      <p:sp>
        <p:nvSpPr>
          <p:cNvPr id="18" name="Text Box 16"/>
          <p:cNvSpPr txBox="1">
            <a:spLocks noChangeArrowheads="1"/>
          </p:cNvSpPr>
          <p:nvPr/>
        </p:nvSpPr>
        <p:spPr bwMode="auto">
          <a:xfrm>
            <a:off x="4740253" y="5168589"/>
            <a:ext cx="328057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dirty="0" smtClean="0">
                <a:solidFill>
                  <a:srgbClr val="FF0000"/>
                </a:solidFill>
              </a:rPr>
              <a:t>TV, Radio, Mobile phones</a:t>
            </a:r>
          </a:p>
          <a:p>
            <a:pPr eaLnBrk="1" hangingPunct="1"/>
            <a:r>
              <a:rPr lang="en-US" altLang="ja-JP" sz="2000" b="1" dirty="0" smtClean="0">
                <a:solidFill>
                  <a:srgbClr val="FF0000"/>
                </a:solidFill>
              </a:rPr>
              <a:t>Smart  phones, …</a:t>
            </a:r>
            <a:endParaRPr lang="en-US" altLang="ja-JP" sz="2000" b="1" dirty="0">
              <a:solidFill>
                <a:srgbClr val="FF0000"/>
              </a:solidFill>
            </a:endParaRPr>
          </a:p>
        </p:txBody>
      </p:sp>
      <p:sp>
        <p:nvSpPr>
          <p:cNvPr id="19" name="Text Box 13"/>
          <p:cNvSpPr txBox="1">
            <a:spLocks noChangeArrowheads="1"/>
          </p:cNvSpPr>
          <p:nvPr/>
        </p:nvSpPr>
        <p:spPr bwMode="auto">
          <a:xfrm>
            <a:off x="4673763" y="2453239"/>
            <a:ext cx="439735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dirty="0" smtClean="0">
                <a:solidFill>
                  <a:srgbClr val="FF0000"/>
                </a:solidFill>
              </a:rPr>
              <a:t>Disaster Information</a:t>
            </a:r>
            <a:r>
              <a:rPr lang="en-US" altLang="ja-JP" sz="2000" b="1" dirty="0">
                <a:solidFill>
                  <a:srgbClr val="FF0000"/>
                </a:solidFill>
              </a:rPr>
              <a:t> </a:t>
            </a:r>
            <a:r>
              <a:rPr lang="en-US" altLang="ja-JP" sz="2000" b="1" dirty="0" smtClean="0">
                <a:solidFill>
                  <a:srgbClr val="FF0000"/>
                </a:solidFill>
              </a:rPr>
              <a:t>System (DIS),</a:t>
            </a:r>
          </a:p>
          <a:p>
            <a:pPr eaLnBrk="1" hangingPunct="1"/>
            <a:r>
              <a:rPr lang="en-US" altLang="ja-JP" sz="2000" b="1" dirty="0" smtClean="0">
                <a:solidFill>
                  <a:srgbClr val="FF0000"/>
                </a:solidFill>
              </a:rPr>
              <a:t>Ministerial Info. System, etc.</a:t>
            </a:r>
            <a:endParaRPr lang="en-US" altLang="ja-JP" sz="2000" b="1" dirty="0">
              <a:solidFill>
                <a:srgbClr val="FF0000"/>
              </a:solidFill>
            </a:endParaRPr>
          </a:p>
        </p:txBody>
      </p:sp>
      <p:sp>
        <p:nvSpPr>
          <p:cNvPr id="20" name="Text Box 13"/>
          <p:cNvSpPr txBox="1">
            <a:spLocks noChangeArrowheads="1"/>
          </p:cNvSpPr>
          <p:nvPr/>
        </p:nvSpPr>
        <p:spPr bwMode="auto">
          <a:xfrm>
            <a:off x="4729060" y="3294614"/>
            <a:ext cx="42963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dirty="0" smtClean="0">
                <a:solidFill>
                  <a:srgbClr val="FF0000"/>
                </a:solidFill>
              </a:rPr>
              <a:t>Prefectural Disaster Information   </a:t>
            </a:r>
          </a:p>
          <a:p>
            <a:pPr eaLnBrk="1" hangingPunct="1"/>
            <a:r>
              <a:rPr lang="en-US" altLang="ja-JP" sz="2000" b="1" dirty="0" smtClean="0">
                <a:solidFill>
                  <a:srgbClr val="FF0000"/>
                </a:solidFill>
              </a:rPr>
              <a:t>Systems</a:t>
            </a:r>
            <a:endParaRPr lang="en-US" altLang="ja-JP" sz="2000" b="1" dirty="0">
              <a:solidFill>
                <a:srgbClr val="FF0000"/>
              </a:solidFill>
            </a:endParaRPr>
          </a:p>
        </p:txBody>
      </p:sp>
      <p:sp>
        <p:nvSpPr>
          <p:cNvPr id="21" name="Text Box 13"/>
          <p:cNvSpPr txBox="1">
            <a:spLocks noChangeArrowheads="1"/>
          </p:cNvSpPr>
          <p:nvPr/>
        </p:nvSpPr>
        <p:spPr bwMode="auto">
          <a:xfrm>
            <a:off x="4770652" y="4040466"/>
            <a:ext cx="4139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kumimoji="1">
                <a:solidFill>
                  <a:schemeClr val="tx1"/>
                </a:solidFill>
                <a:latin typeface="Arial" pitchFamily="34" charset="0"/>
                <a:ea typeface="ＭＳ Ｐゴシック" pitchFamily="50" charset="-128"/>
              </a:defRPr>
            </a:lvl1pPr>
            <a:lvl2pPr marL="742950" indent="-285750" algn="l" eaLnBrk="0" hangingPunct="0">
              <a:defRPr kumimoji="1">
                <a:solidFill>
                  <a:schemeClr val="tx1"/>
                </a:solidFill>
                <a:latin typeface="Arial" pitchFamily="34" charset="0"/>
                <a:ea typeface="ＭＳ Ｐゴシック" pitchFamily="50" charset="-128"/>
              </a:defRPr>
            </a:lvl2pPr>
            <a:lvl3pPr marL="1143000" indent="-228600" algn="l" eaLnBrk="0" hangingPunct="0">
              <a:defRPr kumimoji="1">
                <a:solidFill>
                  <a:schemeClr val="tx1"/>
                </a:solidFill>
                <a:latin typeface="Arial" pitchFamily="34" charset="0"/>
                <a:ea typeface="ＭＳ Ｐゴシック" pitchFamily="50" charset="-128"/>
              </a:defRPr>
            </a:lvl3pPr>
            <a:lvl4pPr marL="1600200" indent="-228600" algn="l" eaLnBrk="0" hangingPunct="0">
              <a:defRPr kumimoji="1">
                <a:solidFill>
                  <a:schemeClr val="tx1"/>
                </a:solidFill>
                <a:latin typeface="Arial" pitchFamily="34" charset="0"/>
                <a:ea typeface="ＭＳ Ｐゴシック" pitchFamily="50" charset="-128"/>
              </a:defRPr>
            </a:lvl4pPr>
            <a:lvl5pPr marL="2057400" indent="-228600" algn="l" eaLnBrk="0" hangingPunct="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en-US" altLang="ja-JP" sz="2000" b="1" dirty="0" smtClean="0">
                <a:solidFill>
                  <a:srgbClr val="FF0000"/>
                </a:solidFill>
              </a:rPr>
              <a:t>Municipal Disaster Information   </a:t>
            </a:r>
          </a:p>
          <a:p>
            <a:pPr eaLnBrk="1" hangingPunct="1"/>
            <a:r>
              <a:rPr lang="en-US" altLang="ja-JP" sz="2000" b="1" dirty="0" smtClean="0">
                <a:solidFill>
                  <a:srgbClr val="FF0000"/>
                </a:solidFill>
              </a:rPr>
              <a:t>Systems (if any)</a:t>
            </a:r>
            <a:endParaRPr lang="en-US" altLang="ja-JP" sz="2000" b="1" dirty="0">
              <a:solidFill>
                <a:srgbClr val="FF0000"/>
              </a:solidFill>
            </a:endParaRPr>
          </a:p>
        </p:txBody>
      </p:sp>
      <p:sp>
        <p:nvSpPr>
          <p:cNvPr id="2" name="下矢印 1"/>
          <p:cNvSpPr/>
          <p:nvPr/>
        </p:nvSpPr>
        <p:spPr>
          <a:xfrm>
            <a:off x="598292" y="2454267"/>
            <a:ext cx="290708" cy="34545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上矢印 2"/>
          <p:cNvSpPr/>
          <p:nvPr/>
        </p:nvSpPr>
        <p:spPr>
          <a:xfrm>
            <a:off x="927918" y="2454268"/>
            <a:ext cx="242316" cy="34545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061707" y="3648557"/>
            <a:ext cx="1728217" cy="461665"/>
          </a:xfrm>
          <a:prstGeom prst="rect">
            <a:avLst/>
          </a:prstGeom>
          <a:noFill/>
        </p:spPr>
        <p:txBody>
          <a:bodyPr wrap="square" rtlCol="0">
            <a:spAutoFit/>
          </a:bodyPr>
          <a:lstStyle/>
          <a:p>
            <a:r>
              <a:rPr kumimoji="1" lang="en-US" altLang="ja-JP" sz="2400" b="1" dirty="0" smtClean="0">
                <a:solidFill>
                  <a:srgbClr val="FF0000"/>
                </a:solidFill>
              </a:rPr>
              <a:t>Information</a:t>
            </a:r>
            <a:endParaRPr kumimoji="1" lang="ja-JP" altLang="en-US" sz="2400" b="1" dirty="0">
              <a:solidFill>
                <a:srgbClr val="FF0000"/>
              </a:solidFill>
            </a:endParaRPr>
          </a:p>
        </p:txBody>
      </p:sp>
      <p:sp>
        <p:nvSpPr>
          <p:cNvPr id="26" name="テキスト ボックス 25"/>
          <p:cNvSpPr txBox="1"/>
          <p:nvPr/>
        </p:nvSpPr>
        <p:spPr>
          <a:xfrm>
            <a:off x="-12516" y="3638338"/>
            <a:ext cx="1728217" cy="461665"/>
          </a:xfrm>
          <a:prstGeom prst="rect">
            <a:avLst/>
          </a:prstGeom>
          <a:noFill/>
        </p:spPr>
        <p:txBody>
          <a:bodyPr wrap="square" rtlCol="0">
            <a:spAutoFit/>
          </a:bodyPr>
          <a:lstStyle/>
          <a:p>
            <a:r>
              <a:rPr kumimoji="1" lang="en-US" altLang="ja-JP" sz="2400" b="1" dirty="0" smtClean="0">
                <a:solidFill>
                  <a:srgbClr val="FF0000"/>
                </a:solidFill>
              </a:rPr>
              <a:t>Help</a:t>
            </a:r>
            <a:endParaRPr kumimoji="1" lang="ja-JP" altLang="en-US" sz="2400" b="1" dirty="0">
              <a:solidFill>
                <a:srgbClr val="FF0000"/>
              </a:solidFill>
            </a:endParaRPr>
          </a:p>
        </p:txBody>
      </p:sp>
      <p:sp>
        <p:nvSpPr>
          <p:cNvPr id="27" name="Rectangle 6"/>
          <p:cNvSpPr txBox="1">
            <a:spLocks noChangeArrowheads="1"/>
          </p:cNvSpPr>
          <p:nvPr/>
        </p:nvSpPr>
        <p:spPr>
          <a:xfrm>
            <a:off x="-25241" y="634111"/>
            <a:ext cx="9144000" cy="1524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3200" b="1" dirty="0" smtClean="0"/>
              <a:t>Disaster management System Hierarchy in Japan</a:t>
            </a:r>
          </a:p>
        </p:txBody>
      </p:sp>
    </p:spTree>
    <p:extLst>
      <p:ext uri="{BB962C8B-B14F-4D97-AF65-F5344CB8AC3E}">
        <p14:creationId xmlns:p14="http://schemas.microsoft.com/office/powerpoint/2010/main" val="1513861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051" y="4170"/>
            <a:ext cx="9144000" cy="792088"/>
          </a:xfrm>
        </p:spPr>
        <p:txBody>
          <a:bodyPr>
            <a:noAutofit/>
          </a:bodyPr>
          <a:lstStyle/>
          <a:p>
            <a:r>
              <a:rPr kumimoji="1" lang="en-US" altLang="ja-JP" sz="3600" b="1" dirty="0" smtClean="0"/>
              <a:t>Players ask for different info. to work in unison</a:t>
            </a:r>
            <a:endParaRPr kumimoji="1" lang="ja-JP" altLang="en-US" sz="3600" b="1"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83342066"/>
              </p:ext>
            </p:extLst>
          </p:nvPr>
        </p:nvGraphicFramePr>
        <p:xfrm>
          <a:off x="395536" y="1268760"/>
          <a:ext cx="8568952" cy="4608512"/>
        </p:xfrm>
        <a:graphic>
          <a:graphicData uri="http://schemas.openxmlformats.org/drawingml/2006/table">
            <a:tbl>
              <a:tblPr/>
              <a:tblGrid>
                <a:gridCol w="2348641"/>
                <a:gridCol w="2120237"/>
                <a:gridCol w="1939834"/>
                <a:gridCol w="2160240"/>
              </a:tblGrid>
              <a:tr h="964064">
                <a:tc>
                  <a:txBody>
                    <a:bodyPr/>
                    <a:lstStyle/>
                    <a:p>
                      <a:pPr algn="ctr"/>
                      <a:r>
                        <a:rPr kumimoji="1" lang="en-US" altLang="ja-JP" sz="3200" b="1" dirty="0" smtClean="0"/>
                        <a:t>Players</a:t>
                      </a:r>
                      <a:endParaRPr kumimoji="1" lang="ja-JP" altLang="en-US" sz="3200" b="1" dirty="0"/>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3200" b="1" dirty="0" smtClean="0"/>
                        <a:t>Mandate</a:t>
                      </a:r>
                      <a:endParaRPr kumimoji="1" lang="ja-JP" altLang="en-US" sz="3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800" b="1" dirty="0" smtClean="0"/>
                        <a:t>Required information</a:t>
                      </a:r>
                      <a:endParaRPr kumimoji="1" lang="ja-JP" altLang="en-US"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sz="2800" b="1" dirty="0" smtClean="0"/>
                        <a:t>Information</a:t>
                      </a:r>
                      <a:r>
                        <a:rPr kumimoji="1" lang="en-US" altLang="ja-JP" sz="2800" b="1" baseline="0" dirty="0" smtClean="0"/>
                        <a:t> source</a:t>
                      </a:r>
                      <a:endParaRPr kumimoji="1" lang="ja-JP" altLang="en-US" sz="2800" b="1" dirty="0"/>
                    </a:p>
                  </a:txBody>
                  <a:tcP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91271">
                <a:tc>
                  <a:txBody>
                    <a:bodyPr/>
                    <a:lstStyle/>
                    <a:p>
                      <a:r>
                        <a:rPr kumimoji="1" lang="en-US" altLang="ja-JP" sz="2800" b="1" dirty="0" smtClean="0"/>
                        <a:t>Central Government</a:t>
                      </a:r>
                      <a:endParaRPr kumimoji="1" lang="ja-JP" altLang="en-US"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Decide to announce national emergency </a:t>
                      </a:r>
                    </a:p>
                    <a:p>
                      <a:r>
                        <a:rPr kumimoji="1" lang="en-US" altLang="ja-JP" b="1" dirty="0" smtClean="0"/>
                        <a:t>Dispatch Defense</a:t>
                      </a:r>
                      <a:r>
                        <a:rPr kumimoji="1" lang="en-US" altLang="ja-JP" b="1" baseline="0" dirty="0" smtClean="0"/>
                        <a:t> Force</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Total number of missing people</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National Disaster Information</a:t>
                      </a:r>
                      <a:r>
                        <a:rPr kumimoji="1" lang="en-US" altLang="ja-JP" b="1" baseline="0" dirty="0" smtClean="0"/>
                        <a:t> System (NDIS)</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8634">
                <a:tc>
                  <a:txBody>
                    <a:bodyPr/>
                    <a:lstStyle/>
                    <a:p>
                      <a:r>
                        <a:rPr kumimoji="1" lang="en-US" altLang="ja-JP" sz="2800" b="1" dirty="0" smtClean="0"/>
                        <a:t>Prefectural government</a:t>
                      </a:r>
                      <a:endParaRPr kumimoji="1" lang="ja-JP" altLang="en-US"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Decide allocation of support workers to municipalities</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Distribution of missing people by municipalities</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Prefectural Disaster Information System</a:t>
                      </a:r>
                    </a:p>
                    <a:p>
                      <a:r>
                        <a:rPr kumimoji="1" lang="en-US" altLang="ja-JP" b="1" dirty="0" smtClean="0"/>
                        <a:t>(PDIS)</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74543">
                <a:tc>
                  <a:txBody>
                    <a:bodyPr/>
                    <a:lstStyle/>
                    <a:p>
                      <a:r>
                        <a:rPr kumimoji="1" lang="en-US" altLang="ja-JP" sz="2800" b="1" dirty="0" smtClean="0"/>
                        <a:t>Municipality (Cities</a:t>
                      </a:r>
                      <a:r>
                        <a:rPr kumimoji="1" lang="en-US" altLang="ja-JP" sz="2800" b="1" baseline="0" dirty="0" smtClean="0"/>
                        <a:t> and towns)</a:t>
                      </a:r>
                      <a:endParaRPr kumimoji="1" lang="ja-JP" altLang="en-US" sz="2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r>
                        <a:rPr kumimoji="1" lang="en-US" altLang="ja-JP" b="1" dirty="0" smtClean="0"/>
                        <a:t>Rescuing Mr. A from a collapsed house</a:t>
                      </a:r>
                      <a:r>
                        <a:rPr kumimoji="1" lang="en-US" altLang="ja-JP" b="1" baseline="0" dirty="0" smtClean="0"/>
                        <a:t> </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kumimoji="1" lang="en-US" altLang="ja-JP" b="1" dirty="0" smtClean="0"/>
                        <a:t>Individual names and address of missing people</a:t>
                      </a:r>
                      <a:endParaRPr kumimoji="1" lang="ja-JP"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Tx/>
                        <a:buNone/>
                      </a:pPr>
                      <a:r>
                        <a:rPr kumimoji="1" lang="en-US" altLang="ja-JP" sz="1800" b="1" dirty="0" smtClean="0"/>
                        <a:t>Manual</a:t>
                      </a:r>
                      <a:r>
                        <a:rPr kumimoji="1" lang="en-US" altLang="ja-JP" sz="1800" b="1" baseline="0" dirty="0" smtClean="0"/>
                        <a:t> records </a:t>
                      </a:r>
                      <a:r>
                        <a:rPr kumimoji="1" lang="ja-JP" altLang="en-US" sz="1800" b="1" baseline="0" dirty="0" smtClean="0"/>
                        <a:t>　</a:t>
                      </a:r>
                      <a:r>
                        <a:rPr kumimoji="1" lang="en-US" altLang="ja-JP" sz="1800" b="1" baseline="0" dirty="0" smtClean="0"/>
                        <a:t>of 911, Oral report from patrollers</a:t>
                      </a:r>
                    </a:p>
                    <a:p>
                      <a:pPr marL="0" indent="0">
                        <a:buFontTx/>
                        <a:buNone/>
                      </a:pPr>
                      <a:r>
                        <a:rPr kumimoji="1" lang="en-US" altLang="ja-JP" sz="1800" b="1" baseline="0" dirty="0" smtClean="0"/>
                        <a:t>Town DIS</a:t>
                      </a:r>
                      <a:r>
                        <a:rPr kumimoji="1" lang="ja-JP" altLang="en-US" sz="1800" b="1" baseline="0" dirty="0" smtClean="0"/>
                        <a:t> </a:t>
                      </a:r>
                      <a:r>
                        <a:rPr kumimoji="1" lang="en-US" altLang="ja-JP" sz="1800" b="1" baseline="0" dirty="0" smtClean="0"/>
                        <a:t>(if any)</a:t>
                      </a:r>
                      <a:endParaRPr kumimoji="1" lang="ja-JP" altLang="en-US" sz="18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正方形/長方形 7"/>
          <p:cNvSpPr/>
          <p:nvPr/>
        </p:nvSpPr>
        <p:spPr>
          <a:xfrm>
            <a:off x="6804248" y="1052736"/>
            <a:ext cx="2232248" cy="49685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0" y="5801667"/>
            <a:ext cx="6660232" cy="1077218"/>
          </a:xfrm>
          <a:prstGeom prst="rect">
            <a:avLst/>
          </a:prstGeom>
          <a:noFill/>
        </p:spPr>
        <p:txBody>
          <a:bodyPr wrap="square" rtlCol="0">
            <a:spAutoFit/>
          </a:bodyPr>
          <a:lstStyle/>
          <a:p>
            <a:r>
              <a:rPr kumimoji="1" lang="en-US" altLang="ja-JP" sz="3200" b="1" dirty="0" smtClean="0">
                <a:solidFill>
                  <a:srgbClr val="FF0000"/>
                </a:solidFill>
              </a:rPr>
              <a:t>System integration needed to satisfy different information needs of players </a:t>
            </a:r>
            <a:endParaRPr kumimoji="1" lang="ja-JP" altLang="en-US" sz="3200" b="1" dirty="0">
              <a:solidFill>
                <a:srgbClr val="FF0000"/>
              </a:solidFill>
            </a:endParaRPr>
          </a:p>
        </p:txBody>
      </p:sp>
      <p:sp>
        <p:nvSpPr>
          <p:cNvPr id="10" name="屈折矢印 9"/>
          <p:cNvSpPr/>
          <p:nvPr/>
        </p:nvSpPr>
        <p:spPr>
          <a:xfrm>
            <a:off x="6516216" y="6088248"/>
            <a:ext cx="1152128" cy="504056"/>
          </a:xfrm>
          <a:prstGeom prst="bentUpArrow">
            <a:avLst>
              <a:gd name="adj1" fmla="val 40117"/>
              <a:gd name="adj2" fmla="val 43897"/>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p:cNvSpPr txBox="1">
            <a:spLocks/>
          </p:cNvSpPr>
          <p:nvPr/>
        </p:nvSpPr>
        <p:spPr>
          <a:xfrm>
            <a:off x="139349" y="476672"/>
            <a:ext cx="9144000" cy="792088"/>
          </a:xfrm>
          <a:prstGeom prst="rect">
            <a:avLst/>
          </a:prstGeom>
        </p:spPr>
        <p:txBody>
          <a:bodyPr vert="horz" lIns="91440" tIns="45720" rIns="91440" bIns="4572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sz="2800" b="1" dirty="0" smtClean="0"/>
              <a:t>Required information to help rescuing missing people</a:t>
            </a:r>
            <a:endParaRPr lang="ja-JP" altLang="en-US" sz="2800" b="1" dirty="0"/>
          </a:p>
        </p:txBody>
      </p:sp>
    </p:spTree>
    <p:extLst>
      <p:ext uri="{BB962C8B-B14F-4D97-AF65-F5344CB8AC3E}">
        <p14:creationId xmlns:p14="http://schemas.microsoft.com/office/powerpoint/2010/main" val="1800681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80728"/>
            <a:ext cx="8229600" cy="1143000"/>
          </a:xfrm>
        </p:spPr>
        <p:txBody>
          <a:bodyPr/>
          <a:lstStyle/>
          <a:p>
            <a:r>
              <a:rPr kumimoji="1" lang="en-US" altLang="ja-JP" b="1" dirty="0" smtClean="0"/>
              <a:t>Challenge 3</a:t>
            </a:r>
            <a:endParaRPr kumimoji="1" lang="ja-JP" altLang="en-US" b="1" dirty="0"/>
          </a:p>
        </p:txBody>
      </p:sp>
      <p:sp>
        <p:nvSpPr>
          <p:cNvPr id="3" name="タイトル 1"/>
          <p:cNvSpPr txBox="1">
            <a:spLocks/>
          </p:cNvSpPr>
          <p:nvPr/>
        </p:nvSpPr>
        <p:spPr>
          <a:xfrm>
            <a:off x="107504" y="2852936"/>
            <a:ext cx="8928992" cy="20882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b="1" dirty="0"/>
              <a:t>Horizontally bridging information gap </a:t>
            </a:r>
            <a:r>
              <a:rPr lang="en-US" altLang="ja-JP" b="1" dirty="0" smtClean="0"/>
              <a:t>- to </a:t>
            </a:r>
            <a:r>
              <a:rPr lang="en-US" altLang="ja-JP" b="1" dirty="0"/>
              <a:t>coordinate </a:t>
            </a:r>
            <a:r>
              <a:rPr lang="en-US" altLang="ja-JP" b="1" dirty="0" smtClean="0"/>
              <a:t>field activities -</a:t>
            </a:r>
            <a:endParaRPr lang="en-US" altLang="ja-JP" b="1" dirty="0"/>
          </a:p>
        </p:txBody>
      </p:sp>
    </p:spTree>
    <p:extLst>
      <p:ext uri="{BB962C8B-B14F-4D97-AF65-F5344CB8AC3E}">
        <p14:creationId xmlns:p14="http://schemas.microsoft.com/office/powerpoint/2010/main" val="4281980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158775"/>
            <a:ext cx="9144000" cy="893961"/>
          </a:xfrm>
        </p:spPr>
        <p:txBody>
          <a:bodyPr>
            <a:normAutofit/>
          </a:bodyPr>
          <a:lstStyle/>
          <a:p>
            <a:r>
              <a:rPr kumimoji="1" lang="en-US" altLang="ja-JP" b="1" dirty="0" smtClean="0"/>
              <a:t>Bridging information gap horizontally</a:t>
            </a:r>
            <a:endParaRPr kumimoji="1" lang="ja-JP" altLang="en-US" b="1" dirty="0"/>
          </a:p>
        </p:txBody>
      </p:sp>
      <p:sp>
        <p:nvSpPr>
          <p:cNvPr id="3" name="サブタイトル 2"/>
          <p:cNvSpPr>
            <a:spLocks noGrp="1"/>
          </p:cNvSpPr>
          <p:nvPr>
            <p:ph type="subTitle" idx="1"/>
          </p:nvPr>
        </p:nvSpPr>
        <p:spPr>
          <a:xfrm>
            <a:off x="7000" y="1844824"/>
            <a:ext cx="9137000" cy="3312368"/>
          </a:xfrm>
          <a:ln>
            <a:noFill/>
          </a:ln>
        </p:spPr>
        <p:txBody>
          <a:bodyPr>
            <a:noAutofit/>
          </a:bodyPr>
          <a:lstStyle/>
          <a:p>
            <a:pPr marL="457200" indent="-457200" algn="l">
              <a:buFont typeface="Wingdings" pitchFamily="2" charset="2"/>
              <a:buChar char="ü"/>
            </a:pPr>
            <a:r>
              <a:rPr lang="en-US" altLang="ja-JP" b="1" dirty="0" smtClean="0">
                <a:solidFill>
                  <a:schemeClr val="tx1"/>
                </a:solidFill>
              </a:rPr>
              <a:t>Decision makers with critical information;</a:t>
            </a:r>
          </a:p>
          <a:p>
            <a:pPr marL="457200" indent="-457200" algn="l">
              <a:buFont typeface="Wingdings" pitchFamily="2" charset="2"/>
              <a:buChar char="ü"/>
            </a:pPr>
            <a:r>
              <a:rPr lang="en-US" altLang="ja-JP" b="1" dirty="0" smtClean="0">
                <a:solidFill>
                  <a:schemeClr val="tx1"/>
                </a:solidFill>
              </a:rPr>
              <a:t>Helpers with where about &amp; profile of those who need help;</a:t>
            </a:r>
            <a:endParaRPr lang="en-US" altLang="ja-JP" b="1" dirty="0">
              <a:solidFill>
                <a:schemeClr val="tx1"/>
              </a:solidFill>
            </a:endParaRPr>
          </a:p>
          <a:p>
            <a:pPr marL="457200" indent="-457200" algn="l">
              <a:buFont typeface="Wingdings" pitchFamily="2" charset="2"/>
              <a:buChar char="ü"/>
            </a:pPr>
            <a:r>
              <a:rPr lang="en-US" altLang="ja-JP" b="1" dirty="0" smtClean="0">
                <a:solidFill>
                  <a:schemeClr val="tx1"/>
                </a:solidFill>
              </a:rPr>
              <a:t>Different department officials  with information on “who does what”;</a:t>
            </a:r>
          </a:p>
          <a:p>
            <a:pPr marL="457200" indent="-457200" algn="l">
              <a:buFont typeface="Wingdings" pitchFamily="2" charset="2"/>
              <a:buChar char="ü"/>
            </a:pPr>
            <a:r>
              <a:rPr lang="en-US" altLang="ja-JP" b="1" dirty="0" smtClean="0">
                <a:solidFill>
                  <a:schemeClr val="tx1"/>
                </a:solidFill>
              </a:rPr>
              <a:t>Everybody taking action with anything needed for the action…</a:t>
            </a:r>
            <a:endParaRPr kumimoji="1" lang="ja-JP" altLang="en-US" b="1" dirty="0">
              <a:solidFill>
                <a:schemeClr val="tx1"/>
              </a:solidFill>
            </a:endParaRPr>
          </a:p>
        </p:txBody>
      </p:sp>
      <p:sp>
        <p:nvSpPr>
          <p:cNvPr id="4" name="テキスト ボックス 3"/>
          <p:cNvSpPr txBox="1"/>
          <p:nvPr/>
        </p:nvSpPr>
        <p:spPr>
          <a:xfrm>
            <a:off x="395536" y="5531922"/>
            <a:ext cx="8748464" cy="1323439"/>
          </a:xfrm>
          <a:prstGeom prst="rect">
            <a:avLst/>
          </a:prstGeom>
          <a:noFill/>
        </p:spPr>
        <p:txBody>
          <a:bodyPr wrap="square" rtlCol="0">
            <a:spAutoFit/>
          </a:bodyPr>
          <a:lstStyle/>
          <a:p>
            <a:r>
              <a:rPr lang="en-US" altLang="ja-JP" sz="4000" b="1" dirty="0" smtClean="0">
                <a:solidFill>
                  <a:srgbClr val="FF0000"/>
                </a:solidFill>
              </a:rPr>
              <a:t>as if all of them are working on a map of the same table</a:t>
            </a:r>
            <a:endParaRPr kumimoji="1" lang="ja-JP" altLang="en-US" sz="4000" b="1" dirty="0">
              <a:solidFill>
                <a:srgbClr val="FF0000"/>
              </a:solidFill>
            </a:endParaRPr>
          </a:p>
        </p:txBody>
      </p:sp>
      <p:sp>
        <p:nvSpPr>
          <p:cNvPr id="6" name="テキスト ボックス 5"/>
          <p:cNvSpPr txBox="1"/>
          <p:nvPr/>
        </p:nvSpPr>
        <p:spPr>
          <a:xfrm>
            <a:off x="251520" y="1124744"/>
            <a:ext cx="4896544" cy="707886"/>
          </a:xfrm>
          <a:prstGeom prst="rect">
            <a:avLst/>
          </a:prstGeom>
          <a:noFill/>
        </p:spPr>
        <p:txBody>
          <a:bodyPr wrap="square" rtlCol="0">
            <a:spAutoFit/>
          </a:bodyPr>
          <a:lstStyle/>
          <a:p>
            <a:r>
              <a:rPr kumimoji="1" lang="en-US" altLang="ja-JP" sz="4000" b="1" dirty="0" smtClean="0">
                <a:solidFill>
                  <a:srgbClr val="FF0000"/>
                </a:solidFill>
              </a:rPr>
              <a:t>We have to connect:</a:t>
            </a:r>
            <a:endParaRPr kumimoji="1" lang="ja-JP" altLang="en-US" sz="4000" b="1" dirty="0">
              <a:solidFill>
                <a:srgbClr val="FF0000"/>
              </a:solidFill>
            </a:endParaRPr>
          </a:p>
        </p:txBody>
      </p:sp>
    </p:spTree>
    <p:extLst>
      <p:ext uri="{BB962C8B-B14F-4D97-AF65-F5344CB8AC3E}">
        <p14:creationId xmlns:p14="http://schemas.microsoft.com/office/powerpoint/2010/main" val="13268234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0"/>
            <a:ext cx="9143999" cy="1143000"/>
          </a:xfrm>
        </p:spPr>
        <p:txBody>
          <a:bodyPr>
            <a:normAutofit fontScale="90000"/>
          </a:bodyPr>
          <a:lstStyle/>
          <a:p>
            <a:r>
              <a:rPr kumimoji="1" lang="en-US" altLang="ja-JP" b="1" dirty="0" smtClean="0"/>
              <a:t>Disaster Management Drill with Integrated Disaster Information System</a:t>
            </a:r>
            <a:endParaRPr kumimoji="1" lang="ja-JP" altLang="en-US" b="1" dirty="0"/>
          </a:p>
        </p:txBody>
      </p:sp>
      <p:pic>
        <p:nvPicPr>
          <p:cNvPr id="13314" name="Picture 2" descr="007"/>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7097816" cy="340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矢印コネクタ 4"/>
          <p:cNvCxnSpPr/>
          <p:nvPr/>
        </p:nvCxnSpPr>
        <p:spPr>
          <a:xfrm flipV="1">
            <a:off x="1907704" y="2852936"/>
            <a:ext cx="3168352" cy="288032"/>
          </a:xfrm>
          <a:prstGeom prst="straightConnector1">
            <a:avLst/>
          </a:prstGeom>
          <a:ln w="571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 name="四角形吹き出し 5"/>
          <p:cNvSpPr/>
          <p:nvPr/>
        </p:nvSpPr>
        <p:spPr>
          <a:xfrm>
            <a:off x="1349642" y="2276872"/>
            <a:ext cx="1116124" cy="432048"/>
          </a:xfrm>
          <a:prstGeom prst="wedgeRectCallout">
            <a:avLst>
              <a:gd name="adj1" fmla="val -20833"/>
              <a:gd name="adj2" fmla="val 857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b="1" dirty="0" smtClean="0">
                <a:solidFill>
                  <a:srgbClr val="FF0000"/>
                </a:solidFill>
              </a:rPr>
              <a:t>Mayor</a:t>
            </a:r>
            <a:endParaRPr kumimoji="1" lang="ja-JP" altLang="en-US" sz="2400" b="1" dirty="0">
              <a:solidFill>
                <a:srgbClr val="FF0000"/>
              </a:solidFill>
            </a:endParaRPr>
          </a:p>
        </p:txBody>
      </p:sp>
      <p:sp>
        <p:nvSpPr>
          <p:cNvPr id="8" name="タイトル 1"/>
          <p:cNvSpPr txBox="1">
            <a:spLocks/>
          </p:cNvSpPr>
          <p:nvPr/>
        </p:nvSpPr>
        <p:spPr>
          <a:xfrm>
            <a:off x="179512" y="4869160"/>
            <a:ext cx="8964487" cy="1872208"/>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571500" indent="-571500" algn="l">
              <a:buFont typeface="Wingdings" pitchFamily="2" charset="2"/>
              <a:buChar char="ü"/>
            </a:pPr>
            <a:r>
              <a:rPr lang="en-US" altLang="ja-JP" b="1" dirty="0" smtClean="0"/>
              <a:t>Disaster Scenario-based Drill</a:t>
            </a:r>
          </a:p>
          <a:p>
            <a:pPr marL="571500" indent="-571500" algn="l">
              <a:buFont typeface="Wingdings" pitchFamily="2" charset="2"/>
              <a:buChar char="ü"/>
            </a:pPr>
            <a:r>
              <a:rPr lang="en-US" altLang="ja-JP" b="1" dirty="0" smtClean="0"/>
              <a:t>Decision maker  makes decision based on DIS</a:t>
            </a:r>
          </a:p>
          <a:p>
            <a:pPr marL="571500" indent="-571500" algn="l">
              <a:buFont typeface="Wingdings" pitchFamily="2" charset="2"/>
              <a:buChar char="ü"/>
            </a:pPr>
            <a:r>
              <a:rPr lang="en-US" altLang="ja-JP" b="1" dirty="0" smtClean="0"/>
              <a:t>Critical information are identified by monitoring Decision Makers</a:t>
            </a:r>
            <a:endParaRPr lang="ja-JP" altLang="en-US" b="1" dirty="0"/>
          </a:p>
        </p:txBody>
      </p:sp>
      <p:sp>
        <p:nvSpPr>
          <p:cNvPr id="3" name="テキスト ボックス 2"/>
          <p:cNvSpPr txBox="1"/>
          <p:nvPr/>
        </p:nvSpPr>
        <p:spPr>
          <a:xfrm>
            <a:off x="5868144" y="980728"/>
            <a:ext cx="3269703" cy="584775"/>
          </a:xfrm>
          <a:prstGeom prst="rect">
            <a:avLst/>
          </a:prstGeom>
          <a:noFill/>
        </p:spPr>
        <p:txBody>
          <a:bodyPr wrap="square" rtlCol="0">
            <a:spAutoFit/>
          </a:bodyPr>
          <a:lstStyle/>
          <a:p>
            <a:r>
              <a:rPr lang="en-US" altLang="ja-JP" sz="3200" b="1" smtClean="0"/>
              <a:t>December, 2010</a:t>
            </a:r>
            <a:endParaRPr kumimoji="1" lang="ja-JP" altLang="en-US" sz="3200" b="1" dirty="0"/>
          </a:p>
        </p:txBody>
      </p:sp>
    </p:spTree>
    <p:extLst>
      <p:ext uri="{BB962C8B-B14F-4D97-AF65-F5344CB8AC3E}">
        <p14:creationId xmlns:p14="http://schemas.microsoft.com/office/powerpoint/2010/main" val="2821889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20" name="Rectangle 560"/>
          <p:cNvSpPr>
            <a:spLocks noChangeArrowheads="1"/>
          </p:cNvSpPr>
          <p:nvPr/>
        </p:nvSpPr>
        <p:spPr bwMode="auto">
          <a:xfrm>
            <a:off x="6084888" y="2205038"/>
            <a:ext cx="2951162" cy="302418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262" name="正方形/長方形 261"/>
          <p:cNvSpPr>
            <a:spLocks noChangeArrowheads="1"/>
          </p:cNvSpPr>
          <p:nvPr/>
        </p:nvSpPr>
        <p:spPr bwMode="auto">
          <a:xfrm>
            <a:off x="55563" y="1484313"/>
            <a:ext cx="2500312" cy="3960812"/>
          </a:xfrm>
          <a:prstGeom prst="rect">
            <a:avLst/>
          </a:prstGeom>
          <a:solidFill>
            <a:srgbClr val="FFDDFF"/>
          </a:solidFill>
          <a:ln w="25400" algn="ctr">
            <a:solidFill>
              <a:srgbClr val="89A4A7"/>
            </a:solidFill>
            <a:miter lim="800000"/>
            <a:headEnd/>
            <a:tailEnd/>
          </a:ln>
        </p:spPr>
        <p:txBody>
          <a:bodyPr anchor="ctr"/>
          <a:lstStyle/>
          <a:p>
            <a:pPr algn="ctr">
              <a:defRPr/>
            </a:pPr>
            <a:endParaRPr lang="ja-JP" altLang="en-US">
              <a:solidFill>
                <a:srgbClr val="FFFFFF"/>
              </a:solidFill>
              <a:latin typeface="+mn-lt"/>
              <a:ea typeface="+mn-ea"/>
            </a:endParaRPr>
          </a:p>
        </p:txBody>
      </p:sp>
      <p:sp>
        <p:nvSpPr>
          <p:cNvPr id="40962" name="Rectangle 6"/>
          <p:cNvSpPr txBox="1">
            <a:spLocks noGrp="1" noChangeArrowheads="1"/>
          </p:cNvSpPr>
          <p:nvPr/>
        </p:nvSpPr>
        <p:spPr bwMode="auto">
          <a:xfrm>
            <a:off x="6556375" y="631507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r"/>
            <a:fld id="{2A65EBC0-725B-4C01-A3C9-4E139B1653A1}" type="slidenum">
              <a:rPr lang="en-US" altLang="ja-JP" sz="1400">
                <a:solidFill>
                  <a:srgbClr val="000000"/>
                </a:solidFill>
              </a:rPr>
              <a:pPr algn="r"/>
              <a:t>39</a:t>
            </a:fld>
            <a:endParaRPr lang="en-US" altLang="ja-JP" sz="1400">
              <a:solidFill>
                <a:srgbClr val="000000"/>
              </a:solidFill>
            </a:endParaRPr>
          </a:p>
        </p:txBody>
      </p:sp>
      <p:sp>
        <p:nvSpPr>
          <p:cNvPr id="40969" name="Oval 99"/>
          <p:cNvSpPr>
            <a:spLocks noChangeArrowheads="1"/>
          </p:cNvSpPr>
          <p:nvPr/>
        </p:nvSpPr>
        <p:spPr bwMode="auto">
          <a:xfrm>
            <a:off x="6102350" y="5478463"/>
            <a:ext cx="2808288" cy="819150"/>
          </a:xfrm>
          <a:prstGeom prst="ellipse">
            <a:avLst/>
          </a:pr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ja-JP" altLang="ja-JP">
              <a:solidFill>
                <a:srgbClr val="CCFF66"/>
              </a:solidFill>
            </a:endParaRPr>
          </a:p>
        </p:txBody>
      </p:sp>
      <p:sp>
        <p:nvSpPr>
          <p:cNvPr id="9" name="正方形/長方形 261"/>
          <p:cNvSpPr/>
          <p:nvPr/>
        </p:nvSpPr>
        <p:spPr>
          <a:xfrm>
            <a:off x="2811463" y="1052513"/>
            <a:ext cx="2913062" cy="4681537"/>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11" name="グループ化 317"/>
          <p:cNvGrpSpPr>
            <a:grpSpLocks/>
          </p:cNvGrpSpPr>
          <p:nvPr/>
        </p:nvGrpSpPr>
        <p:grpSpPr bwMode="auto">
          <a:xfrm>
            <a:off x="5795492" y="1422171"/>
            <a:ext cx="230965" cy="3294943"/>
            <a:chOff x="4867275" y="771525"/>
            <a:chExt cx="533400" cy="3124201"/>
          </a:xfrm>
          <a:solidFill>
            <a:srgbClr val="CCFFCC"/>
          </a:solidFill>
        </p:grpSpPr>
        <p:sp>
          <p:nvSpPr>
            <p:cNvPr id="260" name="円/楕円 259"/>
            <p:cNvSpPr/>
            <p:nvPr/>
          </p:nvSpPr>
          <p:spPr>
            <a:xfrm>
              <a:off x="4867275" y="771525"/>
              <a:ext cx="533400" cy="3124201"/>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315" name="直線コネクタ 314"/>
            <p:cNvCxnSpPr>
              <a:stCxn id="260" idx="1"/>
              <a:endCxn id="260" idx="5"/>
            </p:cNvCxnSpPr>
            <p:nvPr/>
          </p:nvCxnSpPr>
          <p:spPr>
            <a:xfrm rot="16200000" flipH="1">
              <a:off x="4029823" y="2145051"/>
              <a:ext cx="2208303" cy="37715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線コネクタ 316"/>
            <p:cNvCxnSpPr>
              <a:stCxn id="260" idx="7"/>
              <a:endCxn id="260" idx="3"/>
            </p:cNvCxnSpPr>
            <p:nvPr/>
          </p:nvCxnSpPr>
          <p:spPr>
            <a:xfrm rot="16200000" flipH="1" flipV="1">
              <a:off x="4029823" y="2145051"/>
              <a:ext cx="2208303" cy="37715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983" name="テキスト ボックス 9"/>
          <p:cNvSpPr txBox="1">
            <a:spLocks noChangeArrowheads="1"/>
          </p:cNvSpPr>
          <p:nvPr/>
        </p:nvSpPr>
        <p:spPr bwMode="auto">
          <a:xfrm>
            <a:off x="3059113" y="45815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600">
                <a:solidFill>
                  <a:srgbClr val="000000"/>
                </a:solidFill>
              </a:rPr>
              <a:t>首長</a:t>
            </a:r>
          </a:p>
        </p:txBody>
      </p:sp>
      <p:grpSp>
        <p:nvGrpSpPr>
          <p:cNvPr id="41292" name="Group 332"/>
          <p:cNvGrpSpPr>
            <a:grpSpLocks/>
          </p:cNvGrpSpPr>
          <p:nvPr/>
        </p:nvGrpSpPr>
        <p:grpSpPr bwMode="auto">
          <a:xfrm>
            <a:off x="-4645025" y="2133600"/>
            <a:ext cx="1311275" cy="1208088"/>
            <a:chOff x="-2934" y="1401"/>
            <a:chExt cx="826" cy="761"/>
          </a:xfrm>
        </p:grpSpPr>
        <p:sp>
          <p:nvSpPr>
            <p:cNvPr id="4" name="正方形/長方形 3"/>
            <p:cNvSpPr/>
            <p:nvPr/>
          </p:nvSpPr>
          <p:spPr>
            <a:xfrm>
              <a:off x="-2708" y="1821"/>
              <a:ext cx="363" cy="312"/>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 name="正方形/長方形 5"/>
            <p:cNvSpPr/>
            <p:nvPr/>
          </p:nvSpPr>
          <p:spPr>
            <a:xfrm>
              <a:off x="-2600" y="2133"/>
              <a:ext cx="186" cy="29"/>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41291" name="Group 331"/>
            <p:cNvGrpSpPr>
              <a:grpSpLocks/>
            </p:cNvGrpSpPr>
            <p:nvPr/>
          </p:nvGrpSpPr>
          <p:grpSpPr bwMode="auto">
            <a:xfrm>
              <a:off x="-2934" y="1401"/>
              <a:ext cx="826" cy="696"/>
              <a:chOff x="-2934" y="1401"/>
              <a:chExt cx="826" cy="696"/>
            </a:xfrm>
          </p:grpSpPr>
          <p:sp>
            <p:nvSpPr>
              <p:cNvPr id="5" name="角丸四角形 4"/>
              <p:cNvSpPr/>
              <p:nvPr/>
            </p:nvSpPr>
            <p:spPr>
              <a:xfrm>
                <a:off x="-2660" y="1862"/>
                <a:ext cx="282" cy="2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1062" name="テキスト ボックス 96"/>
              <p:cNvSpPr txBox="1">
                <a:spLocks noChangeArrowheads="1"/>
              </p:cNvSpPr>
              <p:nvPr/>
            </p:nvSpPr>
            <p:spPr bwMode="auto">
              <a:xfrm>
                <a:off x="-2934" y="1401"/>
                <a:ext cx="826"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a:r>
                  <a:rPr lang="ja-JP" altLang="en-US" sz="1400">
                    <a:solidFill>
                      <a:srgbClr val="000000"/>
                    </a:solidFill>
                  </a:rPr>
                  <a:t>新潟県</a:t>
                </a:r>
              </a:p>
              <a:p>
                <a:pPr algn="ctr"/>
                <a:r>
                  <a:rPr lang="ja-JP" altLang="en-US" sz="1200">
                    <a:solidFill>
                      <a:srgbClr val="000000"/>
                    </a:solidFill>
                  </a:rPr>
                  <a:t>総合防災</a:t>
                </a:r>
              </a:p>
              <a:p>
                <a:pPr algn="ctr"/>
                <a:r>
                  <a:rPr lang="ja-JP" altLang="en-US" sz="1200">
                    <a:solidFill>
                      <a:srgbClr val="000000"/>
                    </a:solidFill>
                  </a:rPr>
                  <a:t>情報システム</a:t>
                </a:r>
              </a:p>
            </p:txBody>
          </p:sp>
        </p:grpSp>
      </p:grpSp>
      <p:grpSp>
        <p:nvGrpSpPr>
          <p:cNvPr id="41294" name="Group 334"/>
          <p:cNvGrpSpPr>
            <a:grpSpLocks/>
          </p:cNvGrpSpPr>
          <p:nvPr/>
        </p:nvGrpSpPr>
        <p:grpSpPr bwMode="auto">
          <a:xfrm>
            <a:off x="-4429125" y="1125538"/>
            <a:ext cx="793750" cy="985837"/>
            <a:chOff x="-2784" y="713"/>
            <a:chExt cx="500" cy="621"/>
          </a:xfrm>
        </p:grpSpPr>
        <p:grpSp>
          <p:nvGrpSpPr>
            <p:cNvPr id="41293" name="Group 333"/>
            <p:cNvGrpSpPr>
              <a:grpSpLocks/>
            </p:cNvGrpSpPr>
            <p:nvPr/>
          </p:nvGrpSpPr>
          <p:grpSpPr bwMode="auto">
            <a:xfrm>
              <a:off x="-2714" y="993"/>
              <a:ext cx="363" cy="341"/>
              <a:chOff x="-2714" y="993"/>
              <a:chExt cx="363" cy="341"/>
            </a:xfrm>
          </p:grpSpPr>
          <p:sp>
            <p:nvSpPr>
              <p:cNvPr id="2" name="正方形/長方形 1"/>
              <p:cNvSpPr/>
              <p:nvPr/>
            </p:nvSpPr>
            <p:spPr>
              <a:xfrm>
                <a:off x="-2714" y="993"/>
                <a:ext cx="363" cy="312"/>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 name="正方形/長方形 6"/>
              <p:cNvSpPr/>
              <p:nvPr/>
            </p:nvSpPr>
            <p:spPr>
              <a:xfrm>
                <a:off x="-2612" y="1305"/>
                <a:ext cx="186" cy="29"/>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 name="角丸四角形 2"/>
              <p:cNvSpPr/>
              <p:nvPr/>
            </p:nvSpPr>
            <p:spPr>
              <a:xfrm>
                <a:off x="-2666" y="1034"/>
                <a:ext cx="282" cy="2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sp>
          <p:nvSpPr>
            <p:cNvPr id="41063" name="テキスト ボックス 97"/>
            <p:cNvSpPr txBox="1">
              <a:spLocks noChangeArrowheads="1"/>
            </p:cNvSpPr>
            <p:nvPr/>
          </p:nvSpPr>
          <p:spPr bwMode="auto">
            <a:xfrm>
              <a:off x="-2784" y="713"/>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a:r>
                <a:rPr lang="ja-JP" altLang="en-US" sz="1200">
                  <a:solidFill>
                    <a:srgbClr val="000000"/>
                  </a:solidFill>
                </a:rPr>
                <a:t>気象庁</a:t>
              </a:r>
            </a:p>
            <a:p>
              <a:pPr algn="ctr"/>
              <a:r>
                <a:rPr lang="ja-JP" altLang="en-US" sz="1200">
                  <a:solidFill>
                    <a:srgbClr val="000000"/>
                  </a:solidFill>
                </a:rPr>
                <a:t>気象情報</a:t>
              </a:r>
            </a:p>
          </p:txBody>
        </p:sp>
      </p:grpSp>
      <p:sp>
        <p:nvSpPr>
          <p:cNvPr id="41064" name="テキスト ボックス 99"/>
          <p:cNvSpPr txBox="1">
            <a:spLocks noChangeArrowheads="1"/>
          </p:cNvSpPr>
          <p:nvPr/>
        </p:nvSpPr>
        <p:spPr bwMode="auto">
          <a:xfrm>
            <a:off x="3143560" y="1305609"/>
            <a:ext cx="24801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en-US" altLang="ja-JP" b="1" u="sng" dirty="0" err="1" smtClean="0">
                <a:solidFill>
                  <a:srgbClr val="FF0000"/>
                </a:solidFill>
              </a:rPr>
              <a:t>Sanjo</a:t>
            </a:r>
            <a:r>
              <a:rPr lang="en-US" altLang="ja-JP" b="1" u="sng" dirty="0" smtClean="0">
                <a:solidFill>
                  <a:srgbClr val="FF0000"/>
                </a:solidFill>
              </a:rPr>
              <a:t> City Disaster </a:t>
            </a:r>
          </a:p>
          <a:p>
            <a:r>
              <a:rPr lang="en-US" altLang="ja-JP" b="1" u="sng" dirty="0" smtClean="0">
                <a:solidFill>
                  <a:srgbClr val="FF0000"/>
                </a:solidFill>
              </a:rPr>
              <a:t>Management System</a:t>
            </a:r>
            <a:endParaRPr lang="ja-JP" altLang="en-US" b="1" u="sng" dirty="0">
              <a:solidFill>
                <a:srgbClr val="FF0000"/>
              </a:solidFill>
            </a:endParaRPr>
          </a:p>
        </p:txBody>
      </p:sp>
      <p:sp>
        <p:nvSpPr>
          <p:cNvPr id="41065" name="Text Box 118"/>
          <p:cNvSpPr txBox="1">
            <a:spLocks noChangeArrowheads="1"/>
          </p:cNvSpPr>
          <p:nvPr/>
        </p:nvSpPr>
        <p:spPr bwMode="auto">
          <a:xfrm>
            <a:off x="6372225" y="5445125"/>
            <a:ext cx="1379538"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400" dirty="0">
                <a:solidFill>
                  <a:srgbClr val="333333"/>
                </a:solidFill>
              </a:rPr>
              <a:t>＜市民＞</a:t>
            </a:r>
          </a:p>
          <a:p>
            <a:r>
              <a:rPr lang="ja-JP" altLang="en-US" sz="1400" dirty="0">
                <a:solidFill>
                  <a:srgbClr val="333333"/>
                </a:solidFill>
              </a:rPr>
              <a:t>地域住民</a:t>
            </a:r>
          </a:p>
          <a:p>
            <a:r>
              <a:rPr lang="ja-JP" altLang="en-US" sz="1400" dirty="0">
                <a:solidFill>
                  <a:srgbClr val="333333"/>
                </a:solidFill>
              </a:rPr>
              <a:t>地域コミュニティ</a:t>
            </a:r>
          </a:p>
          <a:p>
            <a:r>
              <a:rPr lang="ja-JP" altLang="en-US" sz="1400" dirty="0">
                <a:solidFill>
                  <a:srgbClr val="333333"/>
                </a:solidFill>
              </a:rPr>
              <a:t>事業体など</a:t>
            </a:r>
          </a:p>
        </p:txBody>
      </p:sp>
      <p:grpSp>
        <p:nvGrpSpPr>
          <p:cNvPr id="41066" name="Group 104"/>
          <p:cNvGrpSpPr>
            <a:grpSpLocks/>
          </p:cNvGrpSpPr>
          <p:nvPr/>
        </p:nvGrpSpPr>
        <p:grpSpPr bwMode="auto">
          <a:xfrm>
            <a:off x="8001000" y="5221288"/>
            <a:ext cx="514350" cy="515937"/>
            <a:chOff x="4510" y="2886"/>
            <a:chExt cx="614" cy="499"/>
          </a:xfrm>
        </p:grpSpPr>
        <p:sp>
          <p:nvSpPr>
            <p:cNvPr id="41067" name="Rectangle 105"/>
            <p:cNvSpPr>
              <a:spLocks noChangeArrowheads="1"/>
            </p:cNvSpPr>
            <p:nvPr/>
          </p:nvSpPr>
          <p:spPr bwMode="auto">
            <a:xfrm>
              <a:off x="4604" y="2886"/>
              <a:ext cx="408" cy="317"/>
            </a:xfrm>
            <a:prstGeom prst="rect">
              <a:avLst/>
            </a:prstGeom>
            <a:solidFill>
              <a:srgbClr val="5F5F5F"/>
            </a:solidFill>
            <a:ln w="9525">
              <a:solidFill>
                <a:srgbClr val="5F5F5F"/>
              </a:solidFill>
              <a:miter lim="800000"/>
              <a:headEnd/>
              <a:tailEnd/>
            </a:ln>
          </p:spPr>
          <p:txBody>
            <a:bodyPr wrap="none" anchor="ctr"/>
            <a:lstStyle/>
            <a:p>
              <a:endParaRPr lang="ja-JP" altLang="ja-JP">
                <a:solidFill>
                  <a:srgbClr val="000000"/>
                </a:solidFill>
              </a:endParaRPr>
            </a:p>
          </p:txBody>
        </p:sp>
        <p:grpSp>
          <p:nvGrpSpPr>
            <p:cNvPr id="41068" name="Group 106"/>
            <p:cNvGrpSpPr>
              <a:grpSpLocks/>
            </p:cNvGrpSpPr>
            <p:nvPr/>
          </p:nvGrpSpPr>
          <p:grpSpPr bwMode="auto">
            <a:xfrm>
              <a:off x="4510" y="3219"/>
              <a:ext cx="614" cy="166"/>
              <a:chOff x="4510" y="3219"/>
              <a:chExt cx="614" cy="193"/>
            </a:xfrm>
          </p:grpSpPr>
          <p:sp>
            <p:nvSpPr>
              <p:cNvPr id="41069" name="Freeform 107"/>
              <p:cNvSpPr>
                <a:spLocks/>
              </p:cNvSpPr>
              <p:nvPr/>
            </p:nvSpPr>
            <p:spPr bwMode="auto">
              <a:xfrm>
                <a:off x="4513" y="3219"/>
                <a:ext cx="609" cy="181"/>
              </a:xfrm>
              <a:custGeom>
                <a:avLst/>
                <a:gdLst>
                  <a:gd name="T0" fmla="*/ 141 w 590"/>
                  <a:gd name="T1" fmla="*/ 0 h 181"/>
                  <a:gd name="T2" fmla="*/ 0 w 590"/>
                  <a:gd name="T3" fmla="*/ 181 h 181"/>
                  <a:gd name="T4" fmla="*/ 921 w 590"/>
                  <a:gd name="T5" fmla="*/ 181 h 181"/>
                  <a:gd name="T6" fmla="*/ 757 w 590"/>
                  <a:gd name="T7" fmla="*/ 0 h 181"/>
                  <a:gd name="T8" fmla="*/ 141 w 590"/>
                  <a:gd name="T9" fmla="*/ 0 h 181"/>
                  <a:gd name="T10" fmla="*/ 0 60000 65536"/>
                  <a:gd name="T11" fmla="*/ 0 60000 65536"/>
                  <a:gd name="T12" fmla="*/ 0 60000 65536"/>
                  <a:gd name="T13" fmla="*/ 0 60000 65536"/>
                  <a:gd name="T14" fmla="*/ 0 60000 65536"/>
                  <a:gd name="T15" fmla="*/ 0 w 590"/>
                  <a:gd name="T16" fmla="*/ 0 h 181"/>
                  <a:gd name="T17" fmla="*/ 590 w 590"/>
                  <a:gd name="T18" fmla="*/ 181 h 181"/>
                </a:gdLst>
                <a:ahLst/>
                <a:cxnLst>
                  <a:cxn ang="T10">
                    <a:pos x="T0" y="T1"/>
                  </a:cxn>
                  <a:cxn ang="T11">
                    <a:pos x="T2" y="T3"/>
                  </a:cxn>
                  <a:cxn ang="T12">
                    <a:pos x="T4" y="T5"/>
                  </a:cxn>
                  <a:cxn ang="T13">
                    <a:pos x="T6" y="T7"/>
                  </a:cxn>
                  <a:cxn ang="T14">
                    <a:pos x="T8" y="T9"/>
                  </a:cxn>
                </a:cxnLst>
                <a:rect l="T15" t="T16" r="T17" b="T18"/>
                <a:pathLst>
                  <a:path w="590" h="181">
                    <a:moveTo>
                      <a:pt x="91" y="0"/>
                    </a:moveTo>
                    <a:lnTo>
                      <a:pt x="0" y="181"/>
                    </a:lnTo>
                    <a:lnTo>
                      <a:pt x="590" y="181"/>
                    </a:lnTo>
                    <a:lnTo>
                      <a:pt x="485" y="0"/>
                    </a:lnTo>
                    <a:lnTo>
                      <a:pt x="91" y="0"/>
                    </a:lnTo>
                    <a:close/>
                  </a:path>
                </a:pathLst>
              </a:custGeom>
              <a:solidFill>
                <a:srgbClr val="5F5F5F"/>
              </a:solidFill>
              <a:ln w="9525">
                <a:solidFill>
                  <a:srgbClr val="5F5F5F"/>
                </a:solidFill>
                <a:round/>
                <a:headEnd/>
                <a:tailEnd/>
              </a:ln>
            </p:spPr>
            <p:txBody>
              <a:bodyPr/>
              <a:lstStyle/>
              <a:p>
                <a:endParaRPr lang="ja-JP" altLang="en-US"/>
              </a:p>
            </p:txBody>
          </p:sp>
          <p:sp>
            <p:nvSpPr>
              <p:cNvPr id="41070" name="Line 108"/>
              <p:cNvSpPr>
                <a:spLocks noChangeShapeType="1"/>
              </p:cNvSpPr>
              <p:nvPr/>
            </p:nvSpPr>
            <p:spPr bwMode="auto">
              <a:xfrm>
                <a:off x="4510" y="3412"/>
                <a:ext cx="614" cy="0"/>
              </a:xfrm>
              <a:prstGeom prst="line">
                <a:avLst/>
              </a:prstGeom>
              <a:noFill/>
              <a:ln w="38100">
                <a:solidFill>
                  <a:srgbClr val="5F5F5F"/>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41071" name="Rectangle 109"/>
            <p:cNvSpPr>
              <a:spLocks noChangeArrowheads="1"/>
            </p:cNvSpPr>
            <p:nvPr/>
          </p:nvSpPr>
          <p:spPr bwMode="auto">
            <a:xfrm>
              <a:off x="4621" y="2904"/>
              <a:ext cx="376" cy="28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ja-JP">
                <a:solidFill>
                  <a:srgbClr val="000000"/>
                </a:solidFill>
              </a:endParaRPr>
            </a:p>
          </p:txBody>
        </p:sp>
      </p:grpSp>
      <p:grpSp>
        <p:nvGrpSpPr>
          <p:cNvPr id="41488" name="Group 528"/>
          <p:cNvGrpSpPr>
            <a:grpSpLocks/>
          </p:cNvGrpSpPr>
          <p:nvPr/>
        </p:nvGrpSpPr>
        <p:grpSpPr bwMode="auto">
          <a:xfrm>
            <a:off x="4716463" y="5373688"/>
            <a:ext cx="1117600" cy="936625"/>
            <a:chOff x="793" y="3339"/>
            <a:chExt cx="704" cy="590"/>
          </a:xfrm>
        </p:grpSpPr>
        <p:sp>
          <p:nvSpPr>
            <p:cNvPr id="40968" name="Oval 99"/>
            <p:cNvSpPr>
              <a:spLocks noChangeArrowheads="1"/>
            </p:cNvSpPr>
            <p:nvPr/>
          </p:nvSpPr>
          <p:spPr bwMode="auto">
            <a:xfrm>
              <a:off x="793" y="3339"/>
              <a:ext cx="636" cy="590"/>
            </a:xfrm>
            <a:prstGeom prst="ellipse">
              <a:avLst/>
            </a:pr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ja-JP" altLang="ja-JP" sz="1400">
                <a:solidFill>
                  <a:srgbClr val="CCFF66"/>
                </a:solidFill>
              </a:endParaRPr>
            </a:p>
          </p:txBody>
        </p:sp>
        <p:sp>
          <p:nvSpPr>
            <p:cNvPr id="40987" name="テキスト ボックス 15"/>
            <p:cNvSpPr txBox="1">
              <a:spLocks noChangeArrowheads="1"/>
            </p:cNvSpPr>
            <p:nvPr/>
          </p:nvSpPr>
          <p:spPr bwMode="auto">
            <a:xfrm>
              <a:off x="855" y="3699"/>
              <a:ext cx="64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400">
                  <a:solidFill>
                    <a:srgbClr val="000000"/>
                  </a:solidFill>
                </a:rPr>
                <a:t>市職員</a:t>
              </a:r>
            </a:p>
          </p:txBody>
        </p:sp>
        <p:grpSp>
          <p:nvGrpSpPr>
            <p:cNvPr id="41074" name="Group 110"/>
            <p:cNvGrpSpPr>
              <a:grpSpLocks/>
            </p:cNvGrpSpPr>
            <p:nvPr/>
          </p:nvGrpSpPr>
          <p:grpSpPr bwMode="auto">
            <a:xfrm>
              <a:off x="1041" y="3422"/>
              <a:ext cx="89" cy="287"/>
              <a:chOff x="4150" y="2931"/>
              <a:chExt cx="271" cy="861"/>
            </a:xfrm>
          </p:grpSpPr>
          <p:sp>
            <p:nvSpPr>
              <p:cNvPr id="41075"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76"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77"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78"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79"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80"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grpSp>
        <p:grpSp>
          <p:nvGrpSpPr>
            <p:cNvPr id="41088" name="Group 100"/>
            <p:cNvGrpSpPr>
              <a:grpSpLocks/>
            </p:cNvGrpSpPr>
            <p:nvPr/>
          </p:nvGrpSpPr>
          <p:grpSpPr bwMode="auto">
            <a:xfrm>
              <a:off x="1202" y="3385"/>
              <a:ext cx="86" cy="257"/>
              <a:chOff x="4967" y="2069"/>
              <a:chExt cx="137" cy="409"/>
            </a:xfrm>
          </p:grpSpPr>
          <p:sp>
            <p:nvSpPr>
              <p:cNvPr id="41089" name="Rectangle 101"/>
              <p:cNvSpPr>
                <a:spLocks noChangeArrowheads="1"/>
              </p:cNvSpPr>
              <p:nvPr/>
            </p:nvSpPr>
            <p:spPr bwMode="auto">
              <a:xfrm>
                <a:off x="5076" y="2069"/>
                <a:ext cx="28" cy="82"/>
              </a:xfrm>
              <a:prstGeom prst="rect">
                <a:avLst/>
              </a:prstGeom>
              <a:solidFill>
                <a:srgbClr val="5F5F5F"/>
              </a:solidFill>
              <a:ln w="9525">
                <a:solidFill>
                  <a:srgbClr val="5F5F5F"/>
                </a:solidFill>
                <a:miter lim="800000"/>
                <a:headEnd/>
                <a:tailEnd/>
              </a:ln>
            </p:spPr>
            <p:txBody>
              <a:bodyPr wrap="none" anchor="ctr"/>
              <a:lstStyle/>
              <a:p>
                <a:endParaRPr lang="ja-JP" altLang="ja-JP" sz="1400">
                  <a:solidFill>
                    <a:srgbClr val="000000"/>
                  </a:solidFill>
                </a:endParaRPr>
              </a:p>
            </p:txBody>
          </p:sp>
          <p:sp>
            <p:nvSpPr>
              <p:cNvPr id="41090" name="Rectangle 102"/>
              <p:cNvSpPr>
                <a:spLocks noChangeArrowheads="1"/>
              </p:cNvSpPr>
              <p:nvPr/>
            </p:nvSpPr>
            <p:spPr bwMode="auto">
              <a:xfrm>
                <a:off x="4967" y="2151"/>
                <a:ext cx="137" cy="327"/>
              </a:xfrm>
              <a:prstGeom prst="rect">
                <a:avLst/>
              </a:prstGeom>
              <a:solidFill>
                <a:srgbClr val="5F5F5F"/>
              </a:solidFill>
              <a:ln w="9525">
                <a:solidFill>
                  <a:srgbClr val="5F5F5F"/>
                </a:solidFill>
                <a:miter lim="800000"/>
                <a:headEnd/>
                <a:tailEnd/>
              </a:ln>
            </p:spPr>
            <p:txBody>
              <a:bodyPr wrap="none" anchor="ctr"/>
              <a:lstStyle/>
              <a:p>
                <a:endParaRPr lang="ja-JP" altLang="ja-JP" sz="1400">
                  <a:solidFill>
                    <a:srgbClr val="000000"/>
                  </a:solidFill>
                </a:endParaRPr>
              </a:p>
            </p:txBody>
          </p:sp>
          <p:sp>
            <p:nvSpPr>
              <p:cNvPr id="41091" name="Rectangle 103"/>
              <p:cNvSpPr>
                <a:spLocks noChangeArrowheads="1"/>
              </p:cNvSpPr>
              <p:nvPr/>
            </p:nvSpPr>
            <p:spPr bwMode="auto">
              <a:xfrm>
                <a:off x="4981" y="2183"/>
                <a:ext cx="105" cy="96"/>
              </a:xfrm>
              <a:prstGeom prst="rect">
                <a:avLst/>
              </a:prstGeom>
              <a:solidFill>
                <a:schemeClr val="bg1"/>
              </a:solidFill>
              <a:ln w="9525">
                <a:solidFill>
                  <a:schemeClr val="bg1"/>
                </a:solidFill>
                <a:miter lim="800000"/>
                <a:headEnd/>
                <a:tailEnd/>
              </a:ln>
            </p:spPr>
            <p:txBody>
              <a:bodyPr wrap="none" anchor="ctr"/>
              <a:lstStyle/>
              <a:p>
                <a:endParaRPr lang="ja-JP" altLang="ja-JP" sz="1400">
                  <a:solidFill>
                    <a:srgbClr val="000000"/>
                  </a:solidFill>
                </a:endParaRPr>
              </a:p>
            </p:txBody>
          </p:sp>
        </p:grpSp>
      </p:grpSp>
      <p:grpSp>
        <p:nvGrpSpPr>
          <p:cNvPr id="41110" name="Group 110"/>
          <p:cNvGrpSpPr>
            <a:grpSpLocks/>
          </p:cNvGrpSpPr>
          <p:nvPr/>
        </p:nvGrpSpPr>
        <p:grpSpPr bwMode="auto">
          <a:xfrm>
            <a:off x="3059113" y="4797425"/>
            <a:ext cx="168275" cy="652463"/>
            <a:chOff x="4150" y="2931"/>
            <a:chExt cx="271" cy="861"/>
          </a:xfrm>
        </p:grpSpPr>
        <p:sp>
          <p:nvSpPr>
            <p:cNvPr id="41111" name="Oval 111"/>
            <p:cNvSpPr>
              <a:spLocks noChangeArrowheads="1"/>
            </p:cNvSpPr>
            <p:nvPr/>
          </p:nvSpPr>
          <p:spPr bwMode="auto">
            <a:xfrm>
              <a:off x="4195" y="2931"/>
              <a:ext cx="182" cy="182"/>
            </a:xfrm>
            <a:prstGeom prst="ellipse">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sp>
          <p:nvSpPr>
            <p:cNvPr id="41112" name="AutoShape 112"/>
            <p:cNvSpPr>
              <a:spLocks noChangeArrowheads="1"/>
            </p:cNvSpPr>
            <p:nvPr/>
          </p:nvSpPr>
          <p:spPr bwMode="auto">
            <a:xfrm>
              <a:off x="4217" y="3113"/>
              <a:ext cx="136" cy="317"/>
            </a:xfrm>
            <a:prstGeom prst="roundRect">
              <a:avLst>
                <a:gd name="adj" fmla="val 16667"/>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sp>
          <p:nvSpPr>
            <p:cNvPr id="41113" name="AutoShape 113"/>
            <p:cNvSpPr>
              <a:spLocks noChangeArrowheads="1"/>
            </p:cNvSpPr>
            <p:nvPr/>
          </p:nvSpPr>
          <p:spPr bwMode="auto">
            <a:xfrm rot="396942">
              <a:off x="4150" y="3127"/>
              <a:ext cx="45" cy="348"/>
            </a:xfrm>
            <a:prstGeom prst="roundRect">
              <a:avLst>
                <a:gd name="adj" fmla="val 11111"/>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sp>
          <p:nvSpPr>
            <p:cNvPr id="41114" name="AutoShape 114"/>
            <p:cNvSpPr>
              <a:spLocks noChangeArrowheads="1"/>
            </p:cNvSpPr>
            <p:nvPr/>
          </p:nvSpPr>
          <p:spPr bwMode="auto">
            <a:xfrm rot="21203058" flipH="1">
              <a:off x="4376" y="3128"/>
              <a:ext cx="45" cy="347"/>
            </a:xfrm>
            <a:prstGeom prst="roundRect">
              <a:avLst>
                <a:gd name="adj" fmla="val 11111"/>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sp>
          <p:nvSpPr>
            <p:cNvPr id="41115" name="AutoShape 115"/>
            <p:cNvSpPr>
              <a:spLocks noChangeArrowheads="1"/>
            </p:cNvSpPr>
            <p:nvPr/>
          </p:nvSpPr>
          <p:spPr bwMode="auto">
            <a:xfrm rot="396942">
              <a:off x="4195" y="3430"/>
              <a:ext cx="45" cy="362"/>
            </a:xfrm>
            <a:prstGeom prst="roundRect">
              <a:avLst>
                <a:gd name="adj" fmla="val 11111"/>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sp>
          <p:nvSpPr>
            <p:cNvPr id="41116" name="AutoShape 116"/>
            <p:cNvSpPr>
              <a:spLocks noChangeArrowheads="1"/>
            </p:cNvSpPr>
            <p:nvPr/>
          </p:nvSpPr>
          <p:spPr bwMode="auto">
            <a:xfrm rot="21203058" flipH="1">
              <a:off x="4332" y="3430"/>
              <a:ext cx="45" cy="362"/>
            </a:xfrm>
            <a:prstGeom prst="roundRect">
              <a:avLst>
                <a:gd name="adj" fmla="val 11111"/>
              </a:avLst>
            </a:prstGeom>
            <a:solidFill>
              <a:srgbClr val="6F00DE"/>
            </a:solidFill>
            <a:ln w="9525">
              <a:solidFill>
                <a:srgbClr val="5F5F5F"/>
              </a:solidFill>
              <a:round/>
              <a:headEnd/>
              <a:tailEnd/>
            </a:ln>
          </p:spPr>
          <p:txBody>
            <a:bodyPr wrap="none" anchor="ctr"/>
            <a:lstStyle/>
            <a:p>
              <a:endParaRPr lang="ja-JP" altLang="ja-JP" sz="1600">
                <a:solidFill>
                  <a:srgbClr val="000000"/>
                </a:solidFill>
              </a:endParaRPr>
            </a:p>
          </p:txBody>
        </p:sp>
      </p:grpSp>
      <p:grpSp>
        <p:nvGrpSpPr>
          <p:cNvPr id="41117" name="Group 110"/>
          <p:cNvGrpSpPr>
            <a:grpSpLocks/>
          </p:cNvGrpSpPr>
          <p:nvPr/>
        </p:nvGrpSpPr>
        <p:grpSpPr bwMode="auto">
          <a:xfrm>
            <a:off x="3492500" y="4797425"/>
            <a:ext cx="168275" cy="652463"/>
            <a:chOff x="4150" y="2931"/>
            <a:chExt cx="271" cy="861"/>
          </a:xfrm>
        </p:grpSpPr>
        <p:sp>
          <p:nvSpPr>
            <p:cNvPr id="41118"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19"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0"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1"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2"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3"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grpSp>
      <p:sp>
        <p:nvSpPr>
          <p:cNvPr id="41124" name="テキスト ボックス 325"/>
          <p:cNvSpPr txBox="1">
            <a:spLocks noChangeArrowheads="1"/>
          </p:cNvSpPr>
          <p:nvPr/>
        </p:nvSpPr>
        <p:spPr bwMode="auto">
          <a:xfrm>
            <a:off x="3276600" y="5373688"/>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600">
                <a:solidFill>
                  <a:srgbClr val="000000"/>
                </a:solidFill>
              </a:rPr>
              <a:t>災害対策本部</a:t>
            </a:r>
          </a:p>
        </p:txBody>
      </p:sp>
      <p:grpSp>
        <p:nvGrpSpPr>
          <p:cNvPr id="41125" name="Group 110"/>
          <p:cNvGrpSpPr>
            <a:grpSpLocks/>
          </p:cNvGrpSpPr>
          <p:nvPr/>
        </p:nvGrpSpPr>
        <p:grpSpPr bwMode="auto">
          <a:xfrm>
            <a:off x="3779838" y="4797425"/>
            <a:ext cx="168275" cy="652463"/>
            <a:chOff x="4150" y="2931"/>
            <a:chExt cx="271" cy="861"/>
          </a:xfrm>
        </p:grpSpPr>
        <p:sp>
          <p:nvSpPr>
            <p:cNvPr id="41126"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7"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8"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29"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0"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1"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grpSp>
      <p:grpSp>
        <p:nvGrpSpPr>
          <p:cNvPr id="41132" name="Group 110"/>
          <p:cNvGrpSpPr>
            <a:grpSpLocks/>
          </p:cNvGrpSpPr>
          <p:nvPr/>
        </p:nvGrpSpPr>
        <p:grpSpPr bwMode="auto">
          <a:xfrm>
            <a:off x="4067175" y="4797425"/>
            <a:ext cx="168275" cy="652463"/>
            <a:chOff x="4150" y="2931"/>
            <a:chExt cx="271" cy="861"/>
          </a:xfrm>
        </p:grpSpPr>
        <p:sp>
          <p:nvSpPr>
            <p:cNvPr id="41133"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4"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5"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6"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7"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sp>
          <p:nvSpPr>
            <p:cNvPr id="41138"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600">
                <a:solidFill>
                  <a:srgbClr val="000000"/>
                </a:solidFill>
              </a:endParaRPr>
            </a:p>
          </p:txBody>
        </p:sp>
      </p:grpSp>
      <p:sp>
        <p:nvSpPr>
          <p:cNvPr id="261" name="角丸四角形吹き出し 260"/>
          <p:cNvSpPr>
            <a:spLocks noChangeArrowheads="1"/>
          </p:cNvSpPr>
          <p:nvPr/>
        </p:nvSpPr>
        <p:spPr bwMode="auto">
          <a:xfrm>
            <a:off x="2494298" y="5608429"/>
            <a:ext cx="2593640" cy="763588"/>
          </a:xfrm>
          <a:prstGeom prst="wedgeRoundRectCallout">
            <a:avLst>
              <a:gd name="adj1" fmla="val 23880"/>
              <a:gd name="adj2" fmla="val -98051"/>
              <a:gd name="adj3" fmla="val 16667"/>
            </a:avLst>
          </a:prstGeom>
          <a:solidFill>
            <a:srgbClr val="FFFF00"/>
          </a:solidFill>
          <a:ln w="38100" algn="ctr">
            <a:solidFill>
              <a:schemeClr val="bg1"/>
            </a:solidFill>
            <a:miter lim="800000"/>
            <a:headEnd/>
            <a:tailEnd/>
          </a:ln>
          <a:effectLst>
            <a:outerShdw dist="20000" dir="5400000" rotWithShape="0">
              <a:srgbClr val="000000">
                <a:alpha val="37999"/>
              </a:srgbClr>
            </a:outerShdw>
          </a:effectLst>
        </p:spPr>
        <p:txBody>
          <a:bodyPr anchor="ctr"/>
          <a:lstStyle/>
          <a:p>
            <a:pPr algn="ctr"/>
            <a:r>
              <a:rPr lang="en-US" altLang="ja-JP" sz="2400" b="1" dirty="0" smtClean="0">
                <a:solidFill>
                  <a:srgbClr val="0000FF"/>
                </a:solidFill>
              </a:rPr>
              <a:t>Mayor’s Decision Making</a:t>
            </a:r>
            <a:endParaRPr lang="ja-JP" altLang="en-US" sz="2400" b="1" dirty="0">
              <a:solidFill>
                <a:srgbClr val="0000FF"/>
              </a:solidFill>
            </a:endParaRPr>
          </a:p>
        </p:txBody>
      </p:sp>
      <p:grpSp>
        <p:nvGrpSpPr>
          <p:cNvPr id="41489" name="Group 529"/>
          <p:cNvGrpSpPr>
            <a:grpSpLocks/>
          </p:cNvGrpSpPr>
          <p:nvPr/>
        </p:nvGrpSpPr>
        <p:grpSpPr bwMode="auto">
          <a:xfrm>
            <a:off x="323850" y="5013325"/>
            <a:ext cx="1154113" cy="936625"/>
            <a:chOff x="-295" y="3612"/>
            <a:chExt cx="727" cy="590"/>
          </a:xfrm>
        </p:grpSpPr>
        <p:sp>
          <p:nvSpPr>
            <p:cNvPr id="41368" name="Oval 99"/>
            <p:cNvSpPr>
              <a:spLocks noChangeArrowheads="1"/>
            </p:cNvSpPr>
            <p:nvPr/>
          </p:nvSpPr>
          <p:spPr bwMode="auto">
            <a:xfrm>
              <a:off x="-295" y="3612"/>
              <a:ext cx="636" cy="590"/>
            </a:xfrm>
            <a:prstGeom prst="ellipse">
              <a:avLst/>
            </a:prstGeom>
            <a:solidFill>
              <a:srgbClr val="FF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lang="ja-JP" altLang="ja-JP" sz="1400">
                <a:solidFill>
                  <a:srgbClr val="CCFF66"/>
                </a:solidFill>
              </a:endParaRPr>
            </a:p>
          </p:txBody>
        </p:sp>
        <p:sp>
          <p:nvSpPr>
            <p:cNvPr id="40985" name="テキスト ボックス 13"/>
            <p:cNvSpPr txBox="1">
              <a:spLocks noChangeArrowheads="1"/>
            </p:cNvSpPr>
            <p:nvPr/>
          </p:nvSpPr>
          <p:spPr bwMode="auto">
            <a:xfrm>
              <a:off x="-204" y="3875"/>
              <a:ext cx="525"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400" dirty="0">
                  <a:solidFill>
                    <a:srgbClr val="000000"/>
                  </a:solidFill>
                </a:rPr>
                <a:t>水防・</a:t>
              </a:r>
            </a:p>
            <a:p>
              <a:r>
                <a:rPr lang="ja-JP" altLang="en-US" sz="1400" dirty="0">
                  <a:solidFill>
                    <a:srgbClr val="000000"/>
                  </a:solidFill>
                </a:rPr>
                <a:t>消防団</a:t>
              </a:r>
            </a:p>
          </p:txBody>
        </p:sp>
        <p:grpSp>
          <p:nvGrpSpPr>
            <p:cNvPr id="40988" name="Group 100"/>
            <p:cNvGrpSpPr>
              <a:grpSpLocks/>
            </p:cNvGrpSpPr>
            <p:nvPr/>
          </p:nvGrpSpPr>
          <p:grpSpPr bwMode="auto">
            <a:xfrm>
              <a:off x="57" y="3658"/>
              <a:ext cx="86" cy="257"/>
              <a:chOff x="4967" y="2069"/>
              <a:chExt cx="137" cy="409"/>
            </a:xfrm>
          </p:grpSpPr>
          <p:sp>
            <p:nvSpPr>
              <p:cNvPr id="40989" name="Rectangle 101"/>
              <p:cNvSpPr>
                <a:spLocks noChangeArrowheads="1"/>
              </p:cNvSpPr>
              <p:nvPr/>
            </p:nvSpPr>
            <p:spPr bwMode="auto">
              <a:xfrm>
                <a:off x="5076" y="2069"/>
                <a:ext cx="28" cy="82"/>
              </a:xfrm>
              <a:prstGeom prst="rect">
                <a:avLst/>
              </a:prstGeom>
              <a:solidFill>
                <a:srgbClr val="5F5F5F"/>
              </a:solidFill>
              <a:ln w="9525">
                <a:solidFill>
                  <a:srgbClr val="5F5F5F"/>
                </a:solidFill>
                <a:miter lim="800000"/>
                <a:headEnd/>
                <a:tailEnd/>
              </a:ln>
            </p:spPr>
            <p:txBody>
              <a:bodyPr wrap="none" anchor="ctr"/>
              <a:lstStyle/>
              <a:p>
                <a:endParaRPr lang="ja-JP" altLang="ja-JP" sz="1400">
                  <a:solidFill>
                    <a:srgbClr val="000000"/>
                  </a:solidFill>
                </a:endParaRPr>
              </a:p>
            </p:txBody>
          </p:sp>
          <p:sp>
            <p:nvSpPr>
              <p:cNvPr id="40990" name="Rectangle 102"/>
              <p:cNvSpPr>
                <a:spLocks noChangeArrowheads="1"/>
              </p:cNvSpPr>
              <p:nvPr/>
            </p:nvSpPr>
            <p:spPr bwMode="auto">
              <a:xfrm>
                <a:off x="4967" y="2151"/>
                <a:ext cx="137" cy="327"/>
              </a:xfrm>
              <a:prstGeom prst="rect">
                <a:avLst/>
              </a:prstGeom>
              <a:solidFill>
                <a:srgbClr val="5F5F5F"/>
              </a:solidFill>
              <a:ln w="9525">
                <a:solidFill>
                  <a:srgbClr val="5F5F5F"/>
                </a:solidFill>
                <a:miter lim="800000"/>
                <a:headEnd/>
                <a:tailEnd/>
              </a:ln>
            </p:spPr>
            <p:txBody>
              <a:bodyPr wrap="none" anchor="ctr"/>
              <a:lstStyle/>
              <a:p>
                <a:endParaRPr lang="ja-JP" altLang="ja-JP" sz="1400">
                  <a:solidFill>
                    <a:srgbClr val="000000"/>
                  </a:solidFill>
                </a:endParaRPr>
              </a:p>
            </p:txBody>
          </p:sp>
          <p:sp>
            <p:nvSpPr>
              <p:cNvPr id="40991" name="Rectangle 103"/>
              <p:cNvSpPr>
                <a:spLocks noChangeArrowheads="1"/>
              </p:cNvSpPr>
              <p:nvPr/>
            </p:nvSpPr>
            <p:spPr bwMode="auto">
              <a:xfrm>
                <a:off x="4981" y="2183"/>
                <a:ext cx="105" cy="96"/>
              </a:xfrm>
              <a:prstGeom prst="rect">
                <a:avLst/>
              </a:prstGeom>
              <a:solidFill>
                <a:schemeClr val="bg1"/>
              </a:solidFill>
              <a:ln w="9525">
                <a:solidFill>
                  <a:schemeClr val="bg1"/>
                </a:solidFill>
                <a:miter lim="800000"/>
                <a:headEnd/>
                <a:tailEnd/>
              </a:ln>
            </p:spPr>
            <p:txBody>
              <a:bodyPr wrap="none" anchor="ctr"/>
              <a:lstStyle/>
              <a:p>
                <a:endParaRPr lang="ja-JP" altLang="ja-JP" sz="1400">
                  <a:solidFill>
                    <a:srgbClr val="000000"/>
                  </a:solidFill>
                </a:endParaRPr>
              </a:p>
            </p:txBody>
          </p:sp>
        </p:grpSp>
        <p:grpSp>
          <p:nvGrpSpPr>
            <p:cNvPr id="41096" name="Group 110"/>
            <p:cNvGrpSpPr>
              <a:grpSpLocks/>
            </p:cNvGrpSpPr>
            <p:nvPr/>
          </p:nvGrpSpPr>
          <p:grpSpPr bwMode="auto">
            <a:xfrm>
              <a:off x="-87" y="3677"/>
              <a:ext cx="89" cy="287"/>
              <a:chOff x="4150" y="2931"/>
              <a:chExt cx="271" cy="861"/>
            </a:xfrm>
          </p:grpSpPr>
          <p:sp>
            <p:nvSpPr>
              <p:cNvPr id="41097"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98"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099"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100"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101"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sp>
            <p:nvSpPr>
              <p:cNvPr id="41102"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sz="1400">
                  <a:solidFill>
                    <a:srgbClr val="000000"/>
                  </a:solidFill>
                </a:endParaRPr>
              </a:p>
            </p:txBody>
          </p:sp>
        </p:grpSp>
        <p:sp>
          <p:nvSpPr>
            <p:cNvPr id="263" name="円弧 262"/>
            <p:cNvSpPr/>
            <p:nvPr/>
          </p:nvSpPr>
          <p:spPr>
            <a:xfrm>
              <a:off x="378" y="3659"/>
              <a:ext cx="54" cy="42"/>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000000"/>
                </a:solidFill>
              </a:endParaRPr>
            </a:p>
          </p:txBody>
        </p:sp>
      </p:grpSp>
      <p:sp>
        <p:nvSpPr>
          <p:cNvPr id="274" name="フローチャート : 磁気ディスク 273"/>
          <p:cNvSpPr/>
          <p:nvPr/>
        </p:nvSpPr>
        <p:spPr>
          <a:xfrm>
            <a:off x="6291263" y="1039813"/>
            <a:ext cx="485775" cy="476250"/>
          </a:xfrm>
          <a:prstGeom prst="flowChartMagneticDisk">
            <a:avLst/>
          </a:prstGeom>
          <a:solidFill>
            <a:srgbClr val="00B050"/>
          </a:solidFill>
          <a:ln w="12700">
            <a:solidFill>
              <a:schemeClr val="tx1"/>
            </a:solidFill>
          </a:ln>
        </p:spPr>
        <p:style>
          <a:lnRef idx="3">
            <a:schemeClr val="lt1"/>
          </a:lnRef>
          <a:fillRef idx="1">
            <a:schemeClr val="accent2"/>
          </a:fillRef>
          <a:effectRef idx="1">
            <a:schemeClr val="accent2"/>
          </a:effectRef>
          <a:fontRef idx="minor">
            <a:schemeClr val="lt1"/>
          </a:fontRef>
        </p:style>
        <p:txBody>
          <a:bodyPr anchor="ctr"/>
          <a:lstStyle/>
          <a:p>
            <a:pPr algn="ctr">
              <a:defRPr/>
            </a:pPr>
            <a:endParaRPr lang="ja-JP" altLang="en-US">
              <a:solidFill>
                <a:srgbClr val="FFFFFF"/>
              </a:solidFill>
            </a:endParaRPr>
          </a:p>
        </p:txBody>
      </p:sp>
      <p:sp>
        <p:nvSpPr>
          <p:cNvPr id="275" name="フローチャート : 磁気ディスク 274"/>
          <p:cNvSpPr/>
          <p:nvPr/>
        </p:nvSpPr>
        <p:spPr>
          <a:xfrm>
            <a:off x="7267575" y="1020763"/>
            <a:ext cx="485775" cy="476250"/>
          </a:xfrm>
          <a:prstGeom prst="flowChartMagneticDisk">
            <a:avLst/>
          </a:prstGeom>
          <a:solidFill>
            <a:srgbClr val="00B050"/>
          </a:solidFill>
          <a:ln w="12700">
            <a:solidFill>
              <a:schemeClr val="tx1"/>
            </a:solidFill>
          </a:ln>
        </p:spPr>
        <p:style>
          <a:lnRef idx="3">
            <a:schemeClr val="lt1"/>
          </a:lnRef>
          <a:fillRef idx="1">
            <a:schemeClr val="accent2"/>
          </a:fillRef>
          <a:effectRef idx="1">
            <a:schemeClr val="accent2"/>
          </a:effectRef>
          <a:fontRef idx="minor">
            <a:schemeClr val="lt1"/>
          </a:fontRef>
        </p:style>
        <p:txBody>
          <a:bodyPr anchor="ctr"/>
          <a:lstStyle/>
          <a:p>
            <a:pPr algn="ctr">
              <a:defRPr/>
            </a:pPr>
            <a:endParaRPr lang="ja-JP" altLang="en-US">
              <a:solidFill>
                <a:srgbClr val="FFFFFF"/>
              </a:solidFill>
            </a:endParaRPr>
          </a:p>
        </p:txBody>
      </p:sp>
      <p:sp>
        <p:nvSpPr>
          <p:cNvPr id="276" name="フローチャート : 磁気ディスク 275"/>
          <p:cNvSpPr/>
          <p:nvPr/>
        </p:nvSpPr>
        <p:spPr>
          <a:xfrm>
            <a:off x="8224838" y="1039813"/>
            <a:ext cx="485775" cy="476250"/>
          </a:xfrm>
          <a:prstGeom prst="flowChartMagneticDisk">
            <a:avLst/>
          </a:prstGeom>
          <a:solidFill>
            <a:srgbClr val="00B050"/>
          </a:solidFill>
          <a:ln w="12700">
            <a:solidFill>
              <a:schemeClr val="tx1"/>
            </a:solidFill>
          </a:ln>
        </p:spPr>
        <p:style>
          <a:lnRef idx="3">
            <a:schemeClr val="lt1"/>
          </a:lnRef>
          <a:fillRef idx="1">
            <a:schemeClr val="accent2"/>
          </a:fillRef>
          <a:effectRef idx="1">
            <a:schemeClr val="accent2"/>
          </a:effectRef>
          <a:fontRef idx="minor">
            <a:schemeClr val="lt1"/>
          </a:fontRef>
        </p:style>
        <p:txBody>
          <a:bodyPr anchor="ctr"/>
          <a:lstStyle/>
          <a:p>
            <a:pPr algn="ctr">
              <a:defRPr/>
            </a:pPr>
            <a:endParaRPr lang="ja-JP" altLang="en-US">
              <a:solidFill>
                <a:srgbClr val="FFFFFF"/>
              </a:solidFill>
            </a:endParaRPr>
          </a:p>
        </p:txBody>
      </p:sp>
      <p:sp>
        <p:nvSpPr>
          <p:cNvPr id="41146" name="AutoShape 389" descr="無題2"/>
          <p:cNvSpPr>
            <a:spLocks noChangeArrowheads="1"/>
          </p:cNvSpPr>
          <p:nvPr/>
        </p:nvSpPr>
        <p:spPr bwMode="auto">
          <a:xfrm>
            <a:off x="6172200" y="1554163"/>
            <a:ext cx="720725" cy="271462"/>
          </a:xfrm>
          <a:prstGeom prst="diamond">
            <a:avLst/>
          </a:prstGeom>
          <a:blipFill dpi="0" rotWithShape="0">
            <a:blip r:embed="rId3"/>
            <a:srcRect/>
            <a:stretch>
              <a:fillRect/>
            </a:stretch>
          </a:blipFill>
          <a:ln w="15875">
            <a:solidFill>
              <a:schemeClr val="bg2"/>
            </a:solidFill>
            <a:miter lim="800000"/>
            <a:headEnd/>
            <a:tailEnd/>
          </a:ln>
        </p:spPr>
        <p:txBody>
          <a:bodyPr wrap="none" anchor="ctr"/>
          <a:lstStyle/>
          <a:p>
            <a:endParaRPr lang="ja-JP" altLang="ja-JP">
              <a:solidFill>
                <a:srgbClr val="000000"/>
              </a:solidFill>
              <a:latin typeface="Calibri" pitchFamily="34" charset="0"/>
            </a:endParaRPr>
          </a:p>
        </p:txBody>
      </p:sp>
      <p:sp>
        <p:nvSpPr>
          <p:cNvPr id="41147" name="AutoShape 390" descr="無題3"/>
          <p:cNvSpPr>
            <a:spLocks noChangeArrowheads="1"/>
          </p:cNvSpPr>
          <p:nvPr/>
        </p:nvSpPr>
        <p:spPr bwMode="auto">
          <a:xfrm>
            <a:off x="8134350" y="1573213"/>
            <a:ext cx="720725" cy="271462"/>
          </a:xfrm>
          <a:prstGeom prst="diamond">
            <a:avLst/>
          </a:prstGeom>
          <a:blipFill dpi="0" rotWithShape="0">
            <a:blip r:embed="rId4"/>
            <a:srcRect/>
            <a:stretch>
              <a:fillRect/>
            </a:stretch>
          </a:blipFill>
          <a:ln w="15875">
            <a:solidFill>
              <a:schemeClr val="bg2"/>
            </a:solidFill>
            <a:miter lim="800000"/>
            <a:headEnd/>
            <a:tailEnd/>
          </a:ln>
        </p:spPr>
        <p:txBody>
          <a:bodyPr wrap="none" anchor="ctr"/>
          <a:lstStyle/>
          <a:p>
            <a:endParaRPr lang="ja-JP" altLang="ja-JP">
              <a:solidFill>
                <a:srgbClr val="000000"/>
              </a:solidFill>
              <a:latin typeface="Calibri" pitchFamily="34" charset="0"/>
            </a:endParaRPr>
          </a:p>
        </p:txBody>
      </p:sp>
      <p:sp>
        <p:nvSpPr>
          <p:cNvPr id="41148" name="AutoShape 391" descr="landcover"/>
          <p:cNvSpPr>
            <a:spLocks noChangeArrowheads="1"/>
          </p:cNvSpPr>
          <p:nvPr/>
        </p:nvSpPr>
        <p:spPr bwMode="auto">
          <a:xfrm>
            <a:off x="7162800" y="1563688"/>
            <a:ext cx="720725" cy="271462"/>
          </a:xfrm>
          <a:prstGeom prst="diamond">
            <a:avLst/>
          </a:prstGeom>
          <a:blipFill dpi="0" rotWithShape="0">
            <a:blip r:embed="rId5"/>
            <a:srcRect/>
            <a:stretch>
              <a:fillRect/>
            </a:stretch>
          </a:blipFill>
          <a:ln w="15875">
            <a:solidFill>
              <a:schemeClr val="bg2"/>
            </a:solidFill>
            <a:miter lim="800000"/>
            <a:headEnd/>
            <a:tailEnd/>
          </a:ln>
        </p:spPr>
        <p:txBody>
          <a:bodyPr wrap="none" anchor="ctr"/>
          <a:lstStyle/>
          <a:p>
            <a:endParaRPr lang="ja-JP" altLang="ja-JP">
              <a:solidFill>
                <a:srgbClr val="000000"/>
              </a:solidFill>
              <a:latin typeface="Calibri" pitchFamily="34" charset="0"/>
            </a:endParaRPr>
          </a:p>
        </p:txBody>
      </p:sp>
      <p:sp>
        <p:nvSpPr>
          <p:cNvPr id="41149" name="テキスト ボックス 97"/>
          <p:cNvSpPr txBox="1">
            <a:spLocks noChangeArrowheads="1"/>
          </p:cNvSpPr>
          <p:nvPr/>
        </p:nvSpPr>
        <p:spPr bwMode="auto">
          <a:xfrm>
            <a:off x="5940425" y="582613"/>
            <a:ext cx="1119188"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a:r>
              <a:rPr lang="ja-JP" altLang="en-US" sz="1200">
                <a:solidFill>
                  <a:srgbClr val="000000"/>
                </a:solidFill>
              </a:rPr>
              <a:t>国土交通省</a:t>
            </a:r>
          </a:p>
          <a:p>
            <a:pPr algn="ctr"/>
            <a:r>
              <a:rPr lang="ja-JP" altLang="en-US" sz="1100">
                <a:solidFill>
                  <a:srgbClr val="000000"/>
                </a:solidFill>
              </a:rPr>
              <a:t>詳細地形データ</a:t>
            </a:r>
          </a:p>
        </p:txBody>
      </p:sp>
      <p:sp>
        <p:nvSpPr>
          <p:cNvPr id="41151" name="テキスト ボックス 97"/>
          <p:cNvSpPr txBox="1">
            <a:spLocks noChangeArrowheads="1"/>
          </p:cNvSpPr>
          <p:nvPr/>
        </p:nvSpPr>
        <p:spPr bwMode="auto">
          <a:xfrm>
            <a:off x="7138988" y="573088"/>
            <a:ext cx="7429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a:r>
              <a:rPr lang="ja-JP" altLang="en-US" sz="1200">
                <a:solidFill>
                  <a:srgbClr val="000000"/>
                </a:solidFill>
              </a:rPr>
              <a:t>気象庁</a:t>
            </a:r>
          </a:p>
          <a:p>
            <a:pPr algn="ctr"/>
            <a:r>
              <a:rPr lang="ja-JP" altLang="en-US" sz="1100">
                <a:solidFill>
                  <a:srgbClr val="000000"/>
                </a:solidFill>
              </a:rPr>
              <a:t>気象情報</a:t>
            </a:r>
          </a:p>
        </p:txBody>
      </p:sp>
      <p:sp>
        <p:nvSpPr>
          <p:cNvPr id="41152" name="テキスト ボックス 97"/>
          <p:cNvSpPr txBox="1">
            <a:spLocks noChangeArrowheads="1"/>
          </p:cNvSpPr>
          <p:nvPr/>
        </p:nvSpPr>
        <p:spPr bwMode="auto">
          <a:xfrm>
            <a:off x="7843838" y="449263"/>
            <a:ext cx="12001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pPr algn="ctr"/>
            <a:r>
              <a:rPr lang="ja-JP" altLang="en-US" sz="1200">
                <a:solidFill>
                  <a:srgbClr val="000000"/>
                </a:solidFill>
              </a:rPr>
              <a:t>新潟県</a:t>
            </a:r>
          </a:p>
          <a:p>
            <a:pPr algn="ctr"/>
            <a:r>
              <a:rPr lang="ja-JP" altLang="en-US" sz="1000">
                <a:solidFill>
                  <a:srgbClr val="000000"/>
                </a:solidFill>
              </a:rPr>
              <a:t>浸水想定区域</a:t>
            </a:r>
          </a:p>
          <a:p>
            <a:pPr algn="ctr"/>
            <a:r>
              <a:rPr lang="ja-JP" altLang="en-US" sz="1000">
                <a:solidFill>
                  <a:srgbClr val="000000"/>
                </a:solidFill>
              </a:rPr>
              <a:t>土砂災害危険区域</a:t>
            </a:r>
          </a:p>
        </p:txBody>
      </p:sp>
      <p:grpSp>
        <p:nvGrpSpPr>
          <p:cNvPr id="41155" name="Group 110"/>
          <p:cNvGrpSpPr>
            <a:grpSpLocks/>
          </p:cNvGrpSpPr>
          <p:nvPr/>
        </p:nvGrpSpPr>
        <p:grpSpPr bwMode="auto">
          <a:xfrm>
            <a:off x="7753350" y="5897563"/>
            <a:ext cx="141288" cy="455612"/>
            <a:chOff x="4150" y="2931"/>
            <a:chExt cx="271" cy="861"/>
          </a:xfrm>
        </p:grpSpPr>
        <p:sp>
          <p:nvSpPr>
            <p:cNvPr id="41156"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57"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58"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59"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60"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61"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grpSp>
      <p:grpSp>
        <p:nvGrpSpPr>
          <p:cNvPr id="41162" name="Group 100"/>
          <p:cNvGrpSpPr>
            <a:grpSpLocks/>
          </p:cNvGrpSpPr>
          <p:nvPr/>
        </p:nvGrpSpPr>
        <p:grpSpPr bwMode="auto">
          <a:xfrm>
            <a:off x="7715250" y="5400675"/>
            <a:ext cx="136525" cy="407988"/>
            <a:chOff x="4967" y="2069"/>
            <a:chExt cx="137" cy="409"/>
          </a:xfrm>
        </p:grpSpPr>
        <p:sp>
          <p:nvSpPr>
            <p:cNvPr id="41163" name="Rectangle 101"/>
            <p:cNvSpPr>
              <a:spLocks noChangeArrowheads="1"/>
            </p:cNvSpPr>
            <p:nvPr/>
          </p:nvSpPr>
          <p:spPr bwMode="auto">
            <a:xfrm>
              <a:off x="5076" y="2069"/>
              <a:ext cx="28" cy="82"/>
            </a:xfrm>
            <a:prstGeom prst="rect">
              <a:avLst/>
            </a:prstGeom>
            <a:solidFill>
              <a:srgbClr val="5F5F5F"/>
            </a:solidFill>
            <a:ln w="9525">
              <a:solidFill>
                <a:srgbClr val="5F5F5F"/>
              </a:solidFill>
              <a:miter lim="800000"/>
              <a:headEnd/>
              <a:tailEnd/>
            </a:ln>
          </p:spPr>
          <p:txBody>
            <a:bodyPr wrap="none" anchor="ctr"/>
            <a:lstStyle/>
            <a:p>
              <a:endParaRPr lang="ja-JP" altLang="ja-JP">
                <a:solidFill>
                  <a:srgbClr val="000000"/>
                </a:solidFill>
              </a:endParaRPr>
            </a:p>
          </p:txBody>
        </p:sp>
        <p:sp>
          <p:nvSpPr>
            <p:cNvPr id="41164" name="Rectangle 102"/>
            <p:cNvSpPr>
              <a:spLocks noChangeArrowheads="1"/>
            </p:cNvSpPr>
            <p:nvPr/>
          </p:nvSpPr>
          <p:spPr bwMode="auto">
            <a:xfrm>
              <a:off x="4967" y="2151"/>
              <a:ext cx="137" cy="327"/>
            </a:xfrm>
            <a:prstGeom prst="rect">
              <a:avLst/>
            </a:prstGeom>
            <a:solidFill>
              <a:srgbClr val="5F5F5F"/>
            </a:solidFill>
            <a:ln w="9525">
              <a:solidFill>
                <a:srgbClr val="5F5F5F"/>
              </a:solidFill>
              <a:miter lim="800000"/>
              <a:headEnd/>
              <a:tailEnd/>
            </a:ln>
          </p:spPr>
          <p:txBody>
            <a:bodyPr wrap="none" anchor="ctr"/>
            <a:lstStyle/>
            <a:p>
              <a:endParaRPr lang="ja-JP" altLang="ja-JP">
                <a:solidFill>
                  <a:srgbClr val="000000"/>
                </a:solidFill>
              </a:endParaRPr>
            </a:p>
          </p:txBody>
        </p:sp>
        <p:sp>
          <p:nvSpPr>
            <p:cNvPr id="41165" name="Rectangle 103"/>
            <p:cNvSpPr>
              <a:spLocks noChangeArrowheads="1"/>
            </p:cNvSpPr>
            <p:nvPr/>
          </p:nvSpPr>
          <p:spPr bwMode="auto">
            <a:xfrm>
              <a:off x="4981" y="2183"/>
              <a:ext cx="105" cy="96"/>
            </a:xfrm>
            <a:prstGeom prst="rect">
              <a:avLst/>
            </a:prstGeom>
            <a:solidFill>
              <a:schemeClr val="bg1"/>
            </a:solidFill>
            <a:ln w="9525">
              <a:solidFill>
                <a:schemeClr val="bg1"/>
              </a:solidFill>
              <a:miter lim="800000"/>
              <a:headEnd/>
              <a:tailEnd/>
            </a:ln>
          </p:spPr>
          <p:txBody>
            <a:bodyPr wrap="none" anchor="ctr"/>
            <a:lstStyle/>
            <a:p>
              <a:endParaRPr lang="ja-JP" altLang="ja-JP">
                <a:solidFill>
                  <a:srgbClr val="000000"/>
                </a:solidFill>
              </a:endParaRPr>
            </a:p>
          </p:txBody>
        </p:sp>
      </p:grpSp>
      <p:grpSp>
        <p:nvGrpSpPr>
          <p:cNvPr id="41166" name="Group 110"/>
          <p:cNvGrpSpPr>
            <a:grpSpLocks/>
          </p:cNvGrpSpPr>
          <p:nvPr/>
        </p:nvGrpSpPr>
        <p:grpSpPr bwMode="auto">
          <a:xfrm>
            <a:off x="8039100" y="5897563"/>
            <a:ext cx="141288" cy="455612"/>
            <a:chOff x="4150" y="2931"/>
            <a:chExt cx="271" cy="861"/>
          </a:xfrm>
        </p:grpSpPr>
        <p:sp>
          <p:nvSpPr>
            <p:cNvPr id="41167"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68"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69"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0"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1"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2"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grpSp>
      <p:grpSp>
        <p:nvGrpSpPr>
          <p:cNvPr id="41173" name="Group 110"/>
          <p:cNvGrpSpPr>
            <a:grpSpLocks/>
          </p:cNvGrpSpPr>
          <p:nvPr/>
        </p:nvGrpSpPr>
        <p:grpSpPr bwMode="auto">
          <a:xfrm>
            <a:off x="8305800" y="5897563"/>
            <a:ext cx="141288" cy="455612"/>
            <a:chOff x="4150" y="2931"/>
            <a:chExt cx="271" cy="861"/>
          </a:xfrm>
        </p:grpSpPr>
        <p:sp>
          <p:nvSpPr>
            <p:cNvPr id="41174" name="Oval 111"/>
            <p:cNvSpPr>
              <a:spLocks noChangeArrowheads="1"/>
            </p:cNvSpPr>
            <p:nvPr/>
          </p:nvSpPr>
          <p:spPr bwMode="auto">
            <a:xfrm>
              <a:off x="4195" y="2931"/>
              <a:ext cx="182" cy="182"/>
            </a:xfrm>
            <a:prstGeom prst="ellipse">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5" name="AutoShape 112"/>
            <p:cNvSpPr>
              <a:spLocks noChangeArrowheads="1"/>
            </p:cNvSpPr>
            <p:nvPr/>
          </p:nvSpPr>
          <p:spPr bwMode="auto">
            <a:xfrm>
              <a:off x="4217" y="3113"/>
              <a:ext cx="136" cy="317"/>
            </a:xfrm>
            <a:prstGeom prst="roundRect">
              <a:avLst>
                <a:gd name="adj" fmla="val 16667"/>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6" name="AutoShape 113"/>
            <p:cNvSpPr>
              <a:spLocks noChangeArrowheads="1"/>
            </p:cNvSpPr>
            <p:nvPr/>
          </p:nvSpPr>
          <p:spPr bwMode="auto">
            <a:xfrm rot="396942">
              <a:off x="4150" y="3127"/>
              <a:ext cx="45" cy="348"/>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7" name="AutoShape 114"/>
            <p:cNvSpPr>
              <a:spLocks noChangeArrowheads="1"/>
            </p:cNvSpPr>
            <p:nvPr/>
          </p:nvSpPr>
          <p:spPr bwMode="auto">
            <a:xfrm rot="21203058" flipH="1">
              <a:off x="4376" y="3128"/>
              <a:ext cx="45" cy="347"/>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8" name="AutoShape 115"/>
            <p:cNvSpPr>
              <a:spLocks noChangeArrowheads="1"/>
            </p:cNvSpPr>
            <p:nvPr/>
          </p:nvSpPr>
          <p:spPr bwMode="auto">
            <a:xfrm rot="396942">
              <a:off x="4195"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sp>
          <p:nvSpPr>
            <p:cNvPr id="41179" name="AutoShape 116"/>
            <p:cNvSpPr>
              <a:spLocks noChangeArrowheads="1"/>
            </p:cNvSpPr>
            <p:nvPr/>
          </p:nvSpPr>
          <p:spPr bwMode="auto">
            <a:xfrm rot="21203058" flipH="1">
              <a:off x="4332" y="3430"/>
              <a:ext cx="45" cy="362"/>
            </a:xfrm>
            <a:prstGeom prst="roundRect">
              <a:avLst>
                <a:gd name="adj" fmla="val 11111"/>
              </a:avLst>
            </a:prstGeom>
            <a:solidFill>
              <a:srgbClr val="5F5F5F"/>
            </a:solidFill>
            <a:ln w="9525">
              <a:solidFill>
                <a:srgbClr val="5F5F5F"/>
              </a:solidFill>
              <a:round/>
              <a:headEnd/>
              <a:tailEnd/>
            </a:ln>
          </p:spPr>
          <p:txBody>
            <a:bodyPr wrap="none" anchor="ctr"/>
            <a:lstStyle/>
            <a:p>
              <a:endParaRPr lang="ja-JP" altLang="ja-JP">
                <a:solidFill>
                  <a:srgbClr val="000000"/>
                </a:solidFill>
              </a:endParaRPr>
            </a:p>
          </p:txBody>
        </p:sp>
      </p:grpSp>
      <p:grpSp>
        <p:nvGrpSpPr>
          <p:cNvPr id="41180" name="グループ化 330"/>
          <p:cNvGrpSpPr>
            <a:grpSpLocks/>
          </p:cNvGrpSpPr>
          <p:nvPr/>
        </p:nvGrpSpPr>
        <p:grpSpPr bwMode="auto">
          <a:xfrm>
            <a:off x="3071813" y="6535738"/>
            <a:ext cx="5957887" cy="276225"/>
            <a:chOff x="2584490" y="6581001"/>
            <a:chExt cx="5870206" cy="276999"/>
          </a:xfrm>
        </p:grpSpPr>
        <p:sp>
          <p:nvSpPr>
            <p:cNvPr id="316" name="フローチャート : 磁気ディスク 315"/>
            <p:cNvSpPr/>
            <p:nvPr/>
          </p:nvSpPr>
          <p:spPr>
            <a:xfrm>
              <a:off x="5010466" y="6590553"/>
              <a:ext cx="228364" cy="238792"/>
            </a:xfrm>
            <a:prstGeom prst="flowChartMagneticDisk">
              <a:avLst/>
            </a:prstGeom>
            <a:solidFill>
              <a:srgbClr val="00B050"/>
            </a:solidFill>
            <a:ln w="12700">
              <a:solidFill>
                <a:schemeClr val="tx1"/>
              </a:solidFill>
            </a:ln>
          </p:spPr>
          <p:style>
            <a:lnRef idx="3">
              <a:schemeClr val="lt1"/>
            </a:lnRef>
            <a:fillRef idx="1">
              <a:schemeClr val="accent2"/>
            </a:fillRef>
            <a:effectRef idx="1">
              <a:schemeClr val="accent2"/>
            </a:effectRef>
            <a:fontRef idx="minor">
              <a:schemeClr val="lt1"/>
            </a:fontRef>
          </p:style>
          <p:txBody>
            <a:bodyPr anchor="ctr"/>
            <a:lstStyle/>
            <a:p>
              <a:pPr algn="ctr">
                <a:defRPr/>
              </a:pPr>
              <a:endParaRPr lang="ja-JP" altLang="en-US">
                <a:solidFill>
                  <a:srgbClr val="FFFFFF"/>
                </a:solidFill>
              </a:endParaRPr>
            </a:p>
          </p:txBody>
        </p:sp>
        <p:sp>
          <p:nvSpPr>
            <p:cNvPr id="41182" name="テキスト ボックス 317"/>
            <p:cNvSpPr txBox="1">
              <a:spLocks noChangeArrowheads="1"/>
            </p:cNvSpPr>
            <p:nvPr/>
          </p:nvSpPr>
          <p:spPr bwMode="auto">
            <a:xfrm>
              <a:off x="2584490" y="6581001"/>
              <a:ext cx="2403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1200" b="1">
                  <a:solidFill>
                    <a:srgbClr val="000000"/>
                  </a:solidFill>
                  <a:latin typeface="ＭＳ Ｐゴシック" pitchFamily="50" charset="-128"/>
                </a:rPr>
                <a:t>防災科研が提供する「</a:t>
              </a:r>
              <a:r>
                <a:rPr lang="en-US" altLang="ja-JP" sz="1200" b="1">
                  <a:solidFill>
                    <a:srgbClr val="000000"/>
                  </a:solidFill>
                  <a:latin typeface="ＭＳ Ｐゴシック" pitchFamily="50" charset="-128"/>
                </a:rPr>
                <a:t>e</a:t>
              </a:r>
              <a:r>
                <a:rPr lang="ja-JP" altLang="en-US" sz="1200" b="1">
                  <a:solidFill>
                    <a:srgbClr val="000000"/>
                  </a:solidFill>
                  <a:latin typeface="ＭＳ Ｐゴシック" pitchFamily="50" charset="-128"/>
                </a:rPr>
                <a:t>コミウェア」</a:t>
              </a:r>
            </a:p>
          </p:txBody>
        </p:sp>
        <p:sp>
          <p:nvSpPr>
            <p:cNvPr id="41183" name="テキスト ボックス 318"/>
            <p:cNvSpPr txBox="1">
              <a:spLocks noChangeArrowheads="1"/>
            </p:cNvSpPr>
            <p:nvPr/>
          </p:nvSpPr>
          <p:spPr bwMode="auto">
            <a:xfrm>
              <a:off x="5220254" y="6581001"/>
              <a:ext cx="1739217" cy="27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en-US" altLang="ja-JP" sz="1200">
                  <a:solidFill>
                    <a:srgbClr val="000000"/>
                  </a:solidFill>
                  <a:latin typeface="ＭＳ Ｐゴシック" pitchFamily="50" charset="-128"/>
                </a:rPr>
                <a:t>…</a:t>
              </a:r>
              <a:r>
                <a:rPr lang="ja-JP" altLang="en-US" sz="1200">
                  <a:solidFill>
                    <a:srgbClr val="000000"/>
                  </a:solidFill>
                  <a:latin typeface="ＭＳ Ｐゴシック" pitchFamily="50" charset="-128"/>
                </a:rPr>
                <a:t>「相互運用</a:t>
              </a:r>
              <a:r>
                <a:rPr lang="en-US" altLang="ja-JP" sz="1200">
                  <a:solidFill>
                    <a:srgbClr val="000000"/>
                  </a:solidFill>
                  <a:latin typeface="ＭＳ Ｐゴシック" pitchFamily="50" charset="-128"/>
                </a:rPr>
                <a:t>g</a:t>
              </a:r>
              <a:r>
                <a:rPr lang="ja-JP" altLang="en-US" sz="1200">
                  <a:solidFill>
                    <a:srgbClr val="000000"/>
                  </a:solidFill>
                  <a:latin typeface="ＭＳ Ｐゴシック" pitchFamily="50" charset="-128"/>
                </a:rPr>
                <a:t>サーバー」</a:t>
              </a:r>
            </a:p>
          </p:txBody>
        </p:sp>
        <p:sp>
          <p:nvSpPr>
            <p:cNvPr id="41184" name="テキスト ボックス 319"/>
            <p:cNvSpPr txBox="1">
              <a:spLocks noChangeArrowheads="1"/>
            </p:cNvSpPr>
            <p:nvPr/>
          </p:nvSpPr>
          <p:spPr bwMode="auto">
            <a:xfrm>
              <a:off x="7297304" y="6581001"/>
              <a:ext cx="1157392" cy="27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en-US" altLang="ja-JP" sz="1200">
                  <a:solidFill>
                    <a:srgbClr val="000000"/>
                  </a:solidFill>
                  <a:latin typeface="ＭＳ Ｐゴシック" pitchFamily="50" charset="-128"/>
                </a:rPr>
                <a:t>…</a:t>
              </a:r>
              <a:r>
                <a:rPr lang="ja-JP" altLang="en-US" sz="1200">
                  <a:solidFill>
                    <a:srgbClr val="000000"/>
                  </a:solidFill>
                  <a:latin typeface="ＭＳ Ｐゴシック" pitchFamily="50" charset="-128"/>
                </a:rPr>
                <a:t>「</a:t>
              </a:r>
              <a:r>
                <a:rPr lang="en-US" altLang="ja-JP" sz="1200">
                  <a:solidFill>
                    <a:srgbClr val="000000"/>
                  </a:solidFill>
                  <a:latin typeface="ＭＳ Ｐゴシック" pitchFamily="50" charset="-128"/>
                </a:rPr>
                <a:t>e</a:t>
              </a:r>
              <a:r>
                <a:rPr lang="ja-JP" altLang="en-US" sz="1200">
                  <a:solidFill>
                    <a:srgbClr val="000000"/>
                  </a:solidFill>
                  <a:latin typeface="ＭＳ Ｐゴシック" pitchFamily="50" charset="-128"/>
                </a:rPr>
                <a:t>コミマップ」</a:t>
              </a:r>
            </a:p>
          </p:txBody>
        </p:sp>
        <p:sp>
          <p:nvSpPr>
            <p:cNvPr id="329" name="正方形/長方形 328"/>
            <p:cNvSpPr/>
            <p:nvPr/>
          </p:nvSpPr>
          <p:spPr>
            <a:xfrm>
              <a:off x="6962509" y="6666966"/>
              <a:ext cx="381649" cy="143275"/>
            </a:xfrm>
            <a:prstGeom prst="rect">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sp>
        <p:nvSpPr>
          <p:cNvPr id="332" name="正方形/長方形 331"/>
          <p:cNvSpPr/>
          <p:nvPr/>
        </p:nvSpPr>
        <p:spPr>
          <a:xfrm>
            <a:off x="3044825" y="6497638"/>
            <a:ext cx="6019800" cy="3143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1236" name="テキスト ボックス 99"/>
          <p:cNvSpPr txBox="1">
            <a:spLocks noChangeArrowheads="1"/>
          </p:cNvSpPr>
          <p:nvPr/>
        </p:nvSpPr>
        <p:spPr bwMode="auto">
          <a:xfrm>
            <a:off x="5992630" y="2272397"/>
            <a:ext cx="32489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en-US" altLang="ja-JP" b="1" u="sng" dirty="0" err="1" smtClean="0">
                <a:solidFill>
                  <a:srgbClr val="FF0000"/>
                </a:solidFill>
              </a:rPr>
              <a:t>Commnity</a:t>
            </a:r>
            <a:r>
              <a:rPr lang="en-US" altLang="ja-JP" b="1" u="sng" dirty="0" smtClean="0">
                <a:solidFill>
                  <a:srgbClr val="FF0000"/>
                </a:solidFill>
              </a:rPr>
              <a:t>-based Citizen’s Self Help System</a:t>
            </a:r>
            <a:endParaRPr lang="ja-JP" altLang="en-US" b="1" u="sng" dirty="0">
              <a:solidFill>
                <a:srgbClr val="FF0000"/>
              </a:solidFill>
            </a:endParaRPr>
          </a:p>
        </p:txBody>
      </p:sp>
      <p:sp>
        <p:nvSpPr>
          <p:cNvPr id="305" name="正方形/長方形 304"/>
          <p:cNvSpPr/>
          <p:nvPr/>
        </p:nvSpPr>
        <p:spPr>
          <a:xfrm>
            <a:off x="3490913" y="4437063"/>
            <a:ext cx="1855787" cy="147637"/>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06" name="正方形/長方形 105"/>
          <p:cNvSpPr/>
          <p:nvPr/>
        </p:nvSpPr>
        <p:spPr>
          <a:xfrm>
            <a:off x="3059113" y="1989138"/>
            <a:ext cx="2540000" cy="24257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grpSp>
        <p:nvGrpSpPr>
          <p:cNvPr id="40973" name="グループ化 335"/>
          <p:cNvGrpSpPr>
            <a:grpSpLocks/>
          </p:cNvGrpSpPr>
          <p:nvPr/>
        </p:nvGrpSpPr>
        <p:grpSpPr bwMode="auto">
          <a:xfrm>
            <a:off x="3125788" y="2054225"/>
            <a:ext cx="2381250" cy="2281238"/>
            <a:chOff x="3686175" y="-885825"/>
            <a:chExt cx="3216436" cy="2238375"/>
          </a:xfrm>
        </p:grpSpPr>
        <p:sp>
          <p:nvSpPr>
            <p:cNvPr id="10" name="角丸四角形 7"/>
            <p:cNvSpPr>
              <a:spLocks noChangeArrowheads="1"/>
            </p:cNvSpPr>
            <p:nvPr/>
          </p:nvSpPr>
          <p:spPr bwMode="auto">
            <a:xfrm>
              <a:off x="3686175" y="-885825"/>
              <a:ext cx="3206911" cy="2228850"/>
            </a:xfrm>
            <a:prstGeom prst="roundRect">
              <a:avLst>
                <a:gd name="adj" fmla="val 12870"/>
              </a:avLst>
            </a:prstGeom>
            <a:blipFill dpi="0" rotWithShape="1">
              <a:blip r:embed="rId6">
                <a:alphaModFix amt="62000"/>
              </a:blip>
              <a:srcRect/>
              <a:stretch>
                <a:fillRect/>
              </a:stretch>
            </a:blipFill>
            <a:ln w="25400" algn="ctr">
              <a:solidFill>
                <a:schemeClr val="tx1"/>
              </a:solidFill>
              <a:round/>
              <a:headEnd/>
              <a:tailEnd/>
            </a:ln>
          </p:spPr>
          <p:txBody>
            <a:bodyPr anchor="ctr"/>
            <a:lstStyle/>
            <a:p>
              <a:pPr algn="ctr"/>
              <a:endParaRPr lang="ja-JP" altLang="ja-JP" sz="800">
                <a:solidFill>
                  <a:srgbClr val="FFFFFF"/>
                </a:solidFill>
              </a:endParaRPr>
            </a:p>
          </p:txBody>
        </p:sp>
        <p:sp>
          <p:nvSpPr>
            <p:cNvPr id="12" name="角丸四角形 334"/>
            <p:cNvSpPr>
              <a:spLocks noChangeArrowheads="1"/>
            </p:cNvSpPr>
            <p:nvPr/>
          </p:nvSpPr>
          <p:spPr bwMode="auto">
            <a:xfrm>
              <a:off x="3695700" y="-876300"/>
              <a:ext cx="3206911" cy="2228850"/>
            </a:xfrm>
            <a:prstGeom prst="roundRect">
              <a:avLst>
                <a:gd name="adj" fmla="val 12870"/>
              </a:avLst>
            </a:prstGeom>
            <a:solidFill>
              <a:schemeClr val="bg1">
                <a:alpha val="0"/>
              </a:schemeClr>
            </a:solidFill>
            <a:ln w="25400" algn="ctr">
              <a:solidFill>
                <a:schemeClr val="tx1"/>
              </a:solidFill>
              <a:round/>
              <a:headEnd/>
              <a:tailEnd/>
            </a:ln>
          </p:spPr>
          <p:txBody>
            <a:bodyPr anchor="ctr"/>
            <a:lstStyle/>
            <a:p>
              <a:pPr algn="ctr"/>
              <a:endParaRPr lang="ja-JP" altLang="ja-JP" sz="800">
                <a:solidFill>
                  <a:srgbClr val="FFFFFF"/>
                </a:solidFill>
              </a:endParaRPr>
            </a:p>
          </p:txBody>
        </p:sp>
      </p:grpSp>
      <p:grpSp>
        <p:nvGrpSpPr>
          <p:cNvPr id="41495" name="Group 535"/>
          <p:cNvGrpSpPr>
            <a:grpSpLocks/>
          </p:cNvGrpSpPr>
          <p:nvPr/>
        </p:nvGrpSpPr>
        <p:grpSpPr bwMode="auto">
          <a:xfrm>
            <a:off x="3859213" y="3668713"/>
            <a:ext cx="1524000" cy="344487"/>
            <a:chOff x="2250" y="2311"/>
            <a:chExt cx="1240" cy="217"/>
          </a:xfrm>
        </p:grpSpPr>
        <p:sp>
          <p:nvSpPr>
            <p:cNvPr id="13" name="フローチャート: データ 36"/>
            <p:cNvSpPr/>
            <p:nvPr/>
          </p:nvSpPr>
          <p:spPr>
            <a:xfrm>
              <a:off x="2250" y="2364"/>
              <a:ext cx="1240" cy="164"/>
            </a:xfrm>
            <a:prstGeom prst="flowChartInputOutpu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4" name="フリーフォーム 37"/>
            <p:cNvSpPr/>
            <p:nvPr/>
          </p:nvSpPr>
          <p:spPr>
            <a:xfrm>
              <a:off x="2856" y="2376"/>
              <a:ext cx="508" cy="95"/>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000000"/>
                </a:solidFill>
              </a:endParaRPr>
            </a:p>
          </p:txBody>
        </p:sp>
        <p:sp>
          <p:nvSpPr>
            <p:cNvPr id="15" name="フリーフォーム 53"/>
            <p:cNvSpPr/>
            <p:nvPr/>
          </p:nvSpPr>
          <p:spPr>
            <a:xfrm>
              <a:off x="2424" y="2414"/>
              <a:ext cx="364"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275" h="171450">
                  <a:moveTo>
                    <a:pt x="171450" y="0"/>
                  </a:moveTo>
                  <a:lnTo>
                    <a:pt x="304800" y="76200"/>
                  </a:lnTo>
                  <a:lnTo>
                    <a:pt x="476250" y="57150"/>
                  </a:lnTo>
                  <a:lnTo>
                    <a:pt x="552450" y="9525"/>
                  </a:lnTo>
                  <a:lnTo>
                    <a:pt x="676275" y="47625"/>
                  </a:lnTo>
                  <a:lnTo>
                    <a:pt x="542925" y="152400"/>
                  </a:lnTo>
                  <a:lnTo>
                    <a:pt x="352425" y="171450"/>
                  </a:lnTo>
                  <a:lnTo>
                    <a:pt x="152400" y="161925"/>
                  </a:lnTo>
                  <a:lnTo>
                    <a:pt x="0" y="142875"/>
                  </a:lnTo>
                  <a:lnTo>
                    <a:pt x="19050" y="66675"/>
                  </a:lnTo>
                  <a:lnTo>
                    <a:pt x="171450" y="0"/>
                  </a:lnTo>
                  <a:close/>
                </a:path>
              </a:pathLst>
            </a:cu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6" name="フリーフォーム 54"/>
            <p:cNvSpPr/>
            <p:nvPr/>
          </p:nvSpPr>
          <p:spPr>
            <a:xfrm>
              <a:off x="2703" y="2414"/>
              <a:ext cx="355"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 name="connsiteX0" fmla="*/ 36004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360040 w 676275"/>
                <a:gd name="connsiteY1" fmla="*/ 72008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9050 w 676275"/>
                <a:gd name="connsiteY8" fmla="*/ 66675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43372 w 659607"/>
                <a:gd name="connsiteY0" fmla="*/ 0 h 171450"/>
                <a:gd name="connsiteX1" fmla="*/ 415380 w 659607"/>
                <a:gd name="connsiteY1" fmla="*/ 0 h 171450"/>
                <a:gd name="connsiteX2" fmla="*/ 535782 w 659607"/>
                <a:gd name="connsiteY2" fmla="*/ 9525 h 171450"/>
                <a:gd name="connsiteX3" fmla="*/ 659607 w 659607"/>
                <a:gd name="connsiteY3" fmla="*/ 47625 h 171450"/>
                <a:gd name="connsiteX4" fmla="*/ 526257 w 659607"/>
                <a:gd name="connsiteY4" fmla="*/ 152400 h 171450"/>
                <a:gd name="connsiteX5" fmla="*/ 335757 w 659607"/>
                <a:gd name="connsiteY5" fmla="*/ 171450 h 171450"/>
                <a:gd name="connsiteX6" fmla="*/ 135732 w 659607"/>
                <a:gd name="connsiteY6" fmla="*/ 161925 h 171450"/>
                <a:gd name="connsiteX7" fmla="*/ 0 w 659607"/>
                <a:gd name="connsiteY7" fmla="*/ 148778 h 171450"/>
                <a:gd name="connsiteX8" fmla="*/ 127348 w 659607"/>
                <a:gd name="connsiteY8" fmla="*/ 72008 h 171450"/>
                <a:gd name="connsiteX9" fmla="*/ 343372 w 659607"/>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607" h="171450">
                  <a:moveTo>
                    <a:pt x="343372" y="0"/>
                  </a:moveTo>
                  <a:lnTo>
                    <a:pt x="415380" y="0"/>
                  </a:lnTo>
                  <a:lnTo>
                    <a:pt x="535782" y="9525"/>
                  </a:lnTo>
                  <a:lnTo>
                    <a:pt x="659607" y="47625"/>
                  </a:lnTo>
                  <a:lnTo>
                    <a:pt x="526257" y="152400"/>
                  </a:lnTo>
                  <a:lnTo>
                    <a:pt x="335757" y="171450"/>
                  </a:lnTo>
                  <a:lnTo>
                    <a:pt x="135732" y="161925"/>
                  </a:lnTo>
                  <a:lnTo>
                    <a:pt x="0" y="148778"/>
                  </a:lnTo>
                  <a:cubicBezTo>
                    <a:pt x="72008" y="125156"/>
                    <a:pt x="64767" y="91686"/>
                    <a:pt x="127348" y="72008"/>
                  </a:cubicBezTo>
                  <a:lnTo>
                    <a:pt x="343372"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7" name="フリーフォーム 55"/>
            <p:cNvSpPr/>
            <p:nvPr/>
          </p:nvSpPr>
          <p:spPr>
            <a:xfrm>
              <a:off x="2988" y="2439"/>
              <a:ext cx="199" cy="61"/>
            </a:xfrm>
            <a:custGeom>
              <a:avLst/>
              <a:gdLst>
                <a:gd name="connsiteX0" fmla="*/ 130969 w 369094"/>
                <a:gd name="connsiteY0" fmla="*/ 0 h 123825"/>
                <a:gd name="connsiteX1" fmla="*/ 307182 w 369094"/>
                <a:gd name="connsiteY1" fmla="*/ 45243 h 123825"/>
                <a:gd name="connsiteX2" fmla="*/ 352425 w 369094"/>
                <a:gd name="connsiteY2" fmla="*/ 76200 h 123825"/>
                <a:gd name="connsiteX3" fmla="*/ 369094 w 369094"/>
                <a:gd name="connsiteY3" fmla="*/ 111918 h 123825"/>
                <a:gd name="connsiteX4" fmla="*/ 271463 w 369094"/>
                <a:gd name="connsiteY4" fmla="*/ 121443 h 123825"/>
                <a:gd name="connsiteX5" fmla="*/ 164307 w 369094"/>
                <a:gd name="connsiteY5" fmla="*/ 123825 h 123825"/>
                <a:gd name="connsiteX6" fmla="*/ 0 w 369094"/>
                <a:gd name="connsiteY6" fmla="*/ 111918 h 123825"/>
                <a:gd name="connsiteX7" fmla="*/ 130969 w 369094"/>
                <a:gd name="connsiteY7"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094" h="123825">
                  <a:moveTo>
                    <a:pt x="130969" y="0"/>
                  </a:moveTo>
                  <a:lnTo>
                    <a:pt x="307182" y="45243"/>
                  </a:lnTo>
                  <a:lnTo>
                    <a:pt x="352425" y="76200"/>
                  </a:lnTo>
                  <a:lnTo>
                    <a:pt x="369094" y="111918"/>
                  </a:lnTo>
                  <a:lnTo>
                    <a:pt x="271463" y="121443"/>
                  </a:lnTo>
                  <a:lnTo>
                    <a:pt x="164307" y="123825"/>
                  </a:lnTo>
                  <a:lnTo>
                    <a:pt x="0" y="111918"/>
                  </a:lnTo>
                  <a:lnTo>
                    <a:pt x="130969" y="0"/>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41002" name="グループ化 56"/>
            <p:cNvGrpSpPr>
              <a:grpSpLocks/>
            </p:cNvGrpSpPr>
            <p:nvPr/>
          </p:nvGrpSpPr>
          <p:grpSpPr bwMode="auto">
            <a:xfrm>
              <a:off x="3250" y="2311"/>
              <a:ext cx="39" cy="88"/>
              <a:chOff x="6300192" y="1196752"/>
              <a:chExt cx="144016" cy="360040"/>
            </a:xfrm>
          </p:grpSpPr>
          <p:sp>
            <p:nvSpPr>
              <p:cNvPr id="18" name="円/楕円 57"/>
              <p:cNvSpPr/>
              <p:nvPr/>
            </p:nvSpPr>
            <p:spPr>
              <a:xfrm>
                <a:off x="6299270" y="1196752"/>
                <a:ext cx="143094"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19" name="直線コネクタ 58"/>
              <p:cNvCxnSpPr>
                <a:stCxn id="58" idx="4"/>
              </p:cNvCxnSpPr>
              <p:nvPr/>
            </p:nvCxnSpPr>
            <p:spPr>
              <a:xfrm rot="5400000">
                <a:off x="6264439"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05" name="グループ化 59"/>
            <p:cNvGrpSpPr>
              <a:grpSpLocks/>
            </p:cNvGrpSpPr>
            <p:nvPr/>
          </p:nvGrpSpPr>
          <p:grpSpPr bwMode="auto">
            <a:xfrm>
              <a:off x="2482" y="2360"/>
              <a:ext cx="39" cy="89"/>
              <a:chOff x="6300192" y="1196752"/>
              <a:chExt cx="144016" cy="360040"/>
            </a:xfrm>
          </p:grpSpPr>
          <p:sp>
            <p:nvSpPr>
              <p:cNvPr id="20" name="円/楕円 60"/>
              <p:cNvSpPr/>
              <p:nvPr/>
            </p:nvSpPr>
            <p:spPr>
              <a:xfrm>
                <a:off x="6302040" y="1196752"/>
                <a:ext cx="143094" cy="145635"/>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21" name="直線コネクタ 61"/>
              <p:cNvCxnSpPr>
                <a:stCxn id="61" idx="4"/>
              </p:cNvCxnSpPr>
              <p:nvPr/>
            </p:nvCxnSpPr>
            <p:spPr>
              <a:xfrm rot="5400000">
                <a:off x="6266381" y="1449591"/>
                <a:ext cx="2144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08" name="グループ化 62"/>
            <p:cNvGrpSpPr>
              <a:grpSpLocks/>
            </p:cNvGrpSpPr>
            <p:nvPr/>
          </p:nvGrpSpPr>
          <p:grpSpPr bwMode="auto">
            <a:xfrm>
              <a:off x="2595" y="2317"/>
              <a:ext cx="38" cy="88"/>
              <a:chOff x="6300192" y="1196752"/>
              <a:chExt cx="144016" cy="360040"/>
            </a:xfrm>
          </p:grpSpPr>
          <p:sp>
            <p:nvSpPr>
              <p:cNvPr id="22" name="円/楕円 63"/>
              <p:cNvSpPr/>
              <p:nvPr/>
            </p:nvSpPr>
            <p:spPr>
              <a:xfrm>
                <a:off x="6299717" y="1196752"/>
                <a:ext cx="146859"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23" name="直線コネクタ 64"/>
              <p:cNvCxnSpPr>
                <a:stCxn id="64" idx="4"/>
              </p:cNvCxnSpPr>
              <p:nvPr/>
            </p:nvCxnSpPr>
            <p:spPr>
              <a:xfrm rot="5400000">
                <a:off x="6266773"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11" name="グループ化 65"/>
            <p:cNvGrpSpPr>
              <a:grpSpLocks/>
            </p:cNvGrpSpPr>
            <p:nvPr/>
          </p:nvGrpSpPr>
          <p:grpSpPr bwMode="auto">
            <a:xfrm>
              <a:off x="2714" y="2360"/>
              <a:ext cx="39" cy="89"/>
              <a:chOff x="6300192" y="1196752"/>
              <a:chExt cx="144016" cy="360040"/>
            </a:xfrm>
          </p:grpSpPr>
          <p:sp>
            <p:nvSpPr>
              <p:cNvPr id="24" name="円/楕円 66"/>
              <p:cNvSpPr/>
              <p:nvPr/>
            </p:nvSpPr>
            <p:spPr>
              <a:xfrm>
                <a:off x="6299113" y="1196752"/>
                <a:ext cx="143094" cy="145635"/>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25" name="直線コネクタ 67"/>
              <p:cNvCxnSpPr>
                <a:stCxn id="67" idx="4"/>
              </p:cNvCxnSpPr>
              <p:nvPr/>
            </p:nvCxnSpPr>
            <p:spPr>
              <a:xfrm rot="5400000">
                <a:off x="6263458" y="1449591"/>
                <a:ext cx="2144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14" name="グループ化 68"/>
            <p:cNvGrpSpPr>
              <a:grpSpLocks/>
            </p:cNvGrpSpPr>
            <p:nvPr/>
          </p:nvGrpSpPr>
          <p:grpSpPr bwMode="auto">
            <a:xfrm>
              <a:off x="2885" y="2370"/>
              <a:ext cx="39" cy="88"/>
              <a:chOff x="6300192" y="1196752"/>
              <a:chExt cx="144016" cy="360040"/>
            </a:xfrm>
          </p:grpSpPr>
          <p:sp>
            <p:nvSpPr>
              <p:cNvPr id="26" name="円/楕円 69"/>
              <p:cNvSpPr/>
              <p:nvPr/>
            </p:nvSpPr>
            <p:spPr>
              <a:xfrm>
                <a:off x="6302040" y="1196752"/>
                <a:ext cx="143094"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27" name="直線コネクタ 70"/>
              <p:cNvCxnSpPr>
                <a:stCxn id="70" idx="4"/>
              </p:cNvCxnSpPr>
              <p:nvPr/>
            </p:nvCxnSpPr>
            <p:spPr>
              <a:xfrm rot="5400000">
                <a:off x="6267210"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17" name="グループ化 71"/>
            <p:cNvGrpSpPr>
              <a:grpSpLocks/>
            </p:cNvGrpSpPr>
            <p:nvPr/>
          </p:nvGrpSpPr>
          <p:grpSpPr bwMode="auto">
            <a:xfrm>
              <a:off x="3063" y="2382"/>
              <a:ext cx="39" cy="89"/>
              <a:chOff x="6300192" y="1196752"/>
              <a:chExt cx="144016" cy="360040"/>
            </a:xfrm>
          </p:grpSpPr>
          <p:sp>
            <p:nvSpPr>
              <p:cNvPr id="28" name="円/楕円 72"/>
              <p:cNvSpPr/>
              <p:nvPr/>
            </p:nvSpPr>
            <p:spPr>
              <a:xfrm>
                <a:off x="6298191" y="1196752"/>
                <a:ext cx="162173" cy="145635"/>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29" name="直線コネクタ 73"/>
              <p:cNvCxnSpPr>
                <a:stCxn id="73" idx="4"/>
              </p:cNvCxnSpPr>
              <p:nvPr/>
            </p:nvCxnSpPr>
            <p:spPr>
              <a:xfrm rot="5400000">
                <a:off x="6267304" y="1449591"/>
                <a:ext cx="21440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20" name="グループ化 74"/>
            <p:cNvGrpSpPr>
              <a:grpSpLocks/>
            </p:cNvGrpSpPr>
            <p:nvPr/>
          </p:nvGrpSpPr>
          <p:grpSpPr bwMode="auto">
            <a:xfrm>
              <a:off x="3131" y="2320"/>
              <a:ext cx="39" cy="88"/>
              <a:chOff x="6300192" y="1196752"/>
              <a:chExt cx="144016" cy="360040"/>
            </a:xfrm>
          </p:grpSpPr>
          <p:sp>
            <p:nvSpPr>
              <p:cNvPr id="30" name="円/楕円 75"/>
              <p:cNvSpPr/>
              <p:nvPr/>
            </p:nvSpPr>
            <p:spPr>
              <a:xfrm>
                <a:off x="6299886" y="1196752"/>
                <a:ext cx="143094"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31" name="直線コネクタ 76"/>
              <p:cNvCxnSpPr>
                <a:stCxn id="76" idx="4"/>
              </p:cNvCxnSpPr>
              <p:nvPr/>
            </p:nvCxnSpPr>
            <p:spPr>
              <a:xfrm rot="5400000">
                <a:off x="6265055"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023" name="テキスト ボックス 77"/>
          <p:cNvSpPr txBox="1">
            <a:spLocks noChangeArrowheads="1"/>
          </p:cNvSpPr>
          <p:nvPr/>
        </p:nvSpPr>
        <p:spPr bwMode="auto">
          <a:xfrm>
            <a:off x="3132138" y="3573463"/>
            <a:ext cx="11176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避難情報</a:t>
            </a:r>
          </a:p>
          <a:p>
            <a:r>
              <a:rPr lang="ja-JP" altLang="en-US" sz="800">
                <a:solidFill>
                  <a:srgbClr val="000000"/>
                </a:solidFill>
              </a:rPr>
              <a:t>（避難準備情報</a:t>
            </a:r>
          </a:p>
          <a:p>
            <a:r>
              <a:rPr lang="ja-JP" altLang="en-US" sz="800">
                <a:solidFill>
                  <a:srgbClr val="000000"/>
                </a:solidFill>
              </a:rPr>
              <a:t>・避難勧告</a:t>
            </a:r>
          </a:p>
          <a:p>
            <a:r>
              <a:rPr lang="ja-JP" altLang="en-US" sz="800">
                <a:solidFill>
                  <a:srgbClr val="000000"/>
                </a:solidFill>
              </a:rPr>
              <a:t>・避難指示</a:t>
            </a:r>
          </a:p>
          <a:p>
            <a:r>
              <a:rPr lang="ja-JP" altLang="en-US" sz="800">
                <a:solidFill>
                  <a:srgbClr val="000000"/>
                </a:solidFill>
              </a:rPr>
              <a:t>・避難所開設情報）</a:t>
            </a:r>
          </a:p>
        </p:txBody>
      </p:sp>
      <p:grpSp>
        <p:nvGrpSpPr>
          <p:cNvPr id="41494" name="Group 534"/>
          <p:cNvGrpSpPr>
            <a:grpSpLocks/>
          </p:cNvGrpSpPr>
          <p:nvPr/>
        </p:nvGrpSpPr>
        <p:grpSpPr bwMode="auto">
          <a:xfrm>
            <a:off x="3854450" y="3140075"/>
            <a:ext cx="1524000" cy="387350"/>
            <a:chOff x="2247" y="1978"/>
            <a:chExt cx="1240" cy="244"/>
          </a:xfrm>
        </p:grpSpPr>
        <p:sp>
          <p:nvSpPr>
            <p:cNvPr id="32" name="フローチャート: データ 32"/>
            <p:cNvSpPr/>
            <p:nvPr/>
          </p:nvSpPr>
          <p:spPr>
            <a:xfrm>
              <a:off x="2247" y="2081"/>
              <a:ext cx="1240" cy="141"/>
            </a:xfrm>
            <a:prstGeom prst="flowChartInputOutpu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39" name="フリーフォーム 35"/>
            <p:cNvSpPr/>
            <p:nvPr/>
          </p:nvSpPr>
          <p:spPr>
            <a:xfrm>
              <a:off x="2861" y="2095"/>
              <a:ext cx="509" cy="74"/>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sz="1600">
                <a:solidFill>
                  <a:srgbClr val="000000"/>
                </a:solidFill>
              </a:endParaRPr>
            </a:p>
          </p:txBody>
        </p:sp>
        <p:grpSp>
          <p:nvGrpSpPr>
            <p:cNvPr id="41027" name="グループ化 38"/>
            <p:cNvGrpSpPr>
              <a:grpSpLocks/>
            </p:cNvGrpSpPr>
            <p:nvPr/>
          </p:nvGrpSpPr>
          <p:grpSpPr bwMode="auto">
            <a:xfrm>
              <a:off x="2470" y="2013"/>
              <a:ext cx="62" cy="142"/>
              <a:chOff x="6300192" y="1196752"/>
              <a:chExt cx="144016" cy="360040"/>
            </a:xfrm>
          </p:grpSpPr>
          <p:sp>
            <p:nvSpPr>
              <p:cNvPr id="42" name="円/楕円 39"/>
              <p:cNvSpPr/>
              <p:nvPr/>
            </p:nvSpPr>
            <p:spPr>
              <a:xfrm>
                <a:off x="6301258" y="1196752"/>
                <a:ext cx="144016" cy="144522"/>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5" name="直線コネクタ 40"/>
              <p:cNvCxnSpPr>
                <a:stCxn id="40" idx="4"/>
              </p:cNvCxnSpPr>
              <p:nvPr/>
            </p:nvCxnSpPr>
            <p:spPr>
              <a:xfrm rot="5400000">
                <a:off x="6265507" y="1449033"/>
                <a:ext cx="2155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30" name="グループ化 41"/>
            <p:cNvGrpSpPr>
              <a:grpSpLocks/>
            </p:cNvGrpSpPr>
            <p:nvPr/>
          </p:nvGrpSpPr>
          <p:grpSpPr bwMode="auto">
            <a:xfrm>
              <a:off x="2625" y="2049"/>
              <a:ext cx="62" cy="141"/>
              <a:chOff x="6300192" y="1196752"/>
              <a:chExt cx="144016" cy="360040"/>
            </a:xfrm>
          </p:grpSpPr>
          <p:sp>
            <p:nvSpPr>
              <p:cNvPr id="48" name="円/楕円 42"/>
              <p:cNvSpPr/>
              <p:nvPr/>
            </p:nvSpPr>
            <p:spPr>
              <a:xfrm>
                <a:off x="6301258" y="1196752"/>
                <a:ext cx="144016" cy="145547"/>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51" name="直線コネクタ 43"/>
              <p:cNvCxnSpPr>
                <a:stCxn id="43" idx="4"/>
              </p:cNvCxnSpPr>
              <p:nvPr/>
            </p:nvCxnSpPr>
            <p:spPr>
              <a:xfrm rot="5400000">
                <a:off x="6269020" y="1449545"/>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33" name="グループ化 44"/>
            <p:cNvGrpSpPr>
              <a:grpSpLocks/>
            </p:cNvGrpSpPr>
            <p:nvPr/>
          </p:nvGrpSpPr>
          <p:grpSpPr bwMode="auto">
            <a:xfrm>
              <a:off x="2819" y="1978"/>
              <a:ext cx="62" cy="142"/>
              <a:chOff x="6300192" y="1196752"/>
              <a:chExt cx="144016" cy="360040"/>
            </a:xfrm>
          </p:grpSpPr>
          <p:sp>
            <p:nvSpPr>
              <p:cNvPr id="57" name="円/楕円 45"/>
              <p:cNvSpPr/>
              <p:nvPr/>
            </p:nvSpPr>
            <p:spPr>
              <a:xfrm>
                <a:off x="6300678" y="1196752"/>
                <a:ext cx="144016" cy="144524"/>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60" name="直線コネクタ 46"/>
              <p:cNvCxnSpPr>
                <a:stCxn id="46" idx="4"/>
              </p:cNvCxnSpPr>
              <p:nvPr/>
            </p:nvCxnSpPr>
            <p:spPr>
              <a:xfrm rot="5400000">
                <a:off x="6264927" y="1449035"/>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36" name="グループ化 47"/>
            <p:cNvGrpSpPr>
              <a:grpSpLocks/>
            </p:cNvGrpSpPr>
            <p:nvPr/>
          </p:nvGrpSpPr>
          <p:grpSpPr bwMode="auto">
            <a:xfrm>
              <a:off x="3052" y="2053"/>
              <a:ext cx="62" cy="141"/>
              <a:chOff x="6300192" y="1196752"/>
              <a:chExt cx="144016" cy="360040"/>
            </a:xfrm>
          </p:grpSpPr>
          <p:sp>
            <p:nvSpPr>
              <p:cNvPr id="63" name="円/楕円 48"/>
              <p:cNvSpPr/>
              <p:nvPr/>
            </p:nvSpPr>
            <p:spPr>
              <a:xfrm>
                <a:off x="6299515" y="1196752"/>
                <a:ext cx="153016" cy="145547"/>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66" name="直線コネクタ 49"/>
              <p:cNvCxnSpPr>
                <a:stCxn id="49" idx="4"/>
              </p:cNvCxnSpPr>
              <p:nvPr/>
            </p:nvCxnSpPr>
            <p:spPr>
              <a:xfrm rot="5400000">
                <a:off x="6267277" y="1449545"/>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39" name="グループ化 50"/>
            <p:cNvGrpSpPr>
              <a:grpSpLocks/>
            </p:cNvGrpSpPr>
            <p:nvPr/>
          </p:nvGrpSpPr>
          <p:grpSpPr bwMode="auto">
            <a:xfrm>
              <a:off x="3207" y="1978"/>
              <a:ext cx="62" cy="142"/>
              <a:chOff x="6300192" y="1196752"/>
              <a:chExt cx="144016" cy="360040"/>
            </a:xfrm>
          </p:grpSpPr>
          <p:sp>
            <p:nvSpPr>
              <p:cNvPr id="69" name="円/楕円 51"/>
              <p:cNvSpPr/>
              <p:nvPr/>
            </p:nvSpPr>
            <p:spPr>
              <a:xfrm>
                <a:off x="6299515" y="1196752"/>
                <a:ext cx="144016" cy="144524"/>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72" name="直線コネクタ 52"/>
              <p:cNvCxnSpPr>
                <a:stCxn id="52" idx="4"/>
              </p:cNvCxnSpPr>
              <p:nvPr/>
            </p:nvCxnSpPr>
            <p:spPr>
              <a:xfrm rot="5400000">
                <a:off x="6263764" y="1449035"/>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042" name="テキスト ボックス 78"/>
          <p:cNvSpPr txBox="1">
            <a:spLocks noChangeArrowheads="1"/>
          </p:cNvSpPr>
          <p:nvPr/>
        </p:nvSpPr>
        <p:spPr bwMode="auto">
          <a:xfrm>
            <a:off x="3132138" y="3176588"/>
            <a:ext cx="890587"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支部等からの</a:t>
            </a:r>
          </a:p>
          <a:p>
            <a:r>
              <a:rPr lang="ja-JP" altLang="en-US" sz="800" b="1" u="sng">
                <a:solidFill>
                  <a:srgbClr val="000000"/>
                </a:solidFill>
              </a:rPr>
              <a:t>投稿情報</a:t>
            </a:r>
          </a:p>
          <a:p>
            <a:r>
              <a:rPr lang="ja-JP" altLang="en-US" sz="800">
                <a:solidFill>
                  <a:srgbClr val="000000"/>
                </a:solidFill>
              </a:rPr>
              <a:t>（被害状況等）</a:t>
            </a:r>
          </a:p>
        </p:txBody>
      </p:sp>
      <p:grpSp>
        <p:nvGrpSpPr>
          <p:cNvPr id="41493" name="Group 533"/>
          <p:cNvGrpSpPr>
            <a:grpSpLocks/>
          </p:cNvGrpSpPr>
          <p:nvPr/>
        </p:nvGrpSpPr>
        <p:grpSpPr bwMode="auto">
          <a:xfrm>
            <a:off x="3838575" y="2708275"/>
            <a:ext cx="1525588" cy="387350"/>
            <a:chOff x="2237" y="1706"/>
            <a:chExt cx="1241" cy="244"/>
          </a:xfrm>
        </p:grpSpPr>
        <p:sp>
          <p:nvSpPr>
            <p:cNvPr id="75" name="フローチャート: データ 33"/>
            <p:cNvSpPr/>
            <p:nvPr/>
          </p:nvSpPr>
          <p:spPr>
            <a:xfrm>
              <a:off x="2237" y="1809"/>
              <a:ext cx="1241" cy="141"/>
            </a:xfrm>
            <a:prstGeom prst="flowChartInputOutpu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78" name="フリーフォーム 34"/>
            <p:cNvSpPr/>
            <p:nvPr/>
          </p:nvSpPr>
          <p:spPr>
            <a:xfrm>
              <a:off x="2849" y="1821"/>
              <a:ext cx="509" cy="74"/>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sz="1600">
                <a:solidFill>
                  <a:srgbClr val="000000"/>
                </a:solidFill>
              </a:endParaRPr>
            </a:p>
          </p:txBody>
        </p:sp>
        <p:grpSp>
          <p:nvGrpSpPr>
            <p:cNvPr id="41046" name="グループ化 79"/>
            <p:cNvGrpSpPr>
              <a:grpSpLocks/>
            </p:cNvGrpSpPr>
            <p:nvPr/>
          </p:nvGrpSpPr>
          <p:grpSpPr bwMode="auto">
            <a:xfrm>
              <a:off x="2461" y="1741"/>
              <a:ext cx="62" cy="141"/>
              <a:chOff x="6300192" y="1196752"/>
              <a:chExt cx="144016" cy="360040"/>
            </a:xfrm>
          </p:grpSpPr>
          <p:sp>
            <p:nvSpPr>
              <p:cNvPr id="79" name="円/楕円 80"/>
              <p:cNvSpPr/>
              <p:nvPr/>
            </p:nvSpPr>
            <p:spPr>
              <a:xfrm>
                <a:off x="6298813" y="1196752"/>
                <a:ext cx="143982" cy="1429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80" name="直線コネクタ 81"/>
              <p:cNvCxnSpPr>
                <a:stCxn id="81" idx="4"/>
              </p:cNvCxnSpPr>
              <p:nvPr/>
            </p:nvCxnSpPr>
            <p:spPr>
              <a:xfrm rot="5400000">
                <a:off x="6262281" y="1448269"/>
                <a:ext cx="2170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49" name="グループ化 82"/>
            <p:cNvGrpSpPr>
              <a:grpSpLocks/>
            </p:cNvGrpSpPr>
            <p:nvPr/>
          </p:nvGrpSpPr>
          <p:grpSpPr bwMode="auto">
            <a:xfrm>
              <a:off x="2616" y="1776"/>
              <a:ext cx="62" cy="142"/>
              <a:chOff x="6300192" y="1196752"/>
              <a:chExt cx="144016" cy="360040"/>
            </a:xfrm>
          </p:grpSpPr>
          <p:sp>
            <p:nvSpPr>
              <p:cNvPr id="83" name="円/楕円 83"/>
              <p:cNvSpPr/>
              <p:nvPr/>
            </p:nvSpPr>
            <p:spPr>
              <a:xfrm>
                <a:off x="6298728" y="1196752"/>
                <a:ext cx="143982" cy="144524"/>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86" name="直線コネクタ 84"/>
              <p:cNvCxnSpPr>
                <a:stCxn id="84" idx="4"/>
              </p:cNvCxnSpPr>
              <p:nvPr/>
            </p:nvCxnSpPr>
            <p:spPr>
              <a:xfrm rot="5400000">
                <a:off x="6262960" y="1449035"/>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52" name="グループ化 85"/>
            <p:cNvGrpSpPr>
              <a:grpSpLocks/>
            </p:cNvGrpSpPr>
            <p:nvPr/>
          </p:nvGrpSpPr>
          <p:grpSpPr bwMode="auto">
            <a:xfrm>
              <a:off x="2810" y="1706"/>
              <a:ext cx="62" cy="141"/>
              <a:chOff x="6300192" y="1196752"/>
              <a:chExt cx="144016" cy="360040"/>
            </a:xfrm>
          </p:grpSpPr>
          <p:sp>
            <p:nvSpPr>
              <p:cNvPr id="89" name="円/楕円 86"/>
              <p:cNvSpPr/>
              <p:nvPr/>
            </p:nvSpPr>
            <p:spPr>
              <a:xfrm>
                <a:off x="6301040" y="1196752"/>
                <a:ext cx="143982" cy="14554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92" name="直線コネクタ 87"/>
              <p:cNvCxnSpPr>
                <a:stCxn id="87" idx="4"/>
              </p:cNvCxnSpPr>
              <p:nvPr/>
            </p:nvCxnSpPr>
            <p:spPr>
              <a:xfrm rot="5400000">
                <a:off x="6265786"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55" name="グループ化 88"/>
            <p:cNvGrpSpPr>
              <a:grpSpLocks/>
            </p:cNvGrpSpPr>
            <p:nvPr/>
          </p:nvGrpSpPr>
          <p:grpSpPr bwMode="auto">
            <a:xfrm>
              <a:off x="3043" y="1781"/>
              <a:ext cx="62" cy="141"/>
              <a:chOff x="6300192" y="1196752"/>
              <a:chExt cx="144016" cy="360040"/>
            </a:xfrm>
          </p:grpSpPr>
          <p:sp>
            <p:nvSpPr>
              <p:cNvPr id="95" name="円/楕円 89"/>
              <p:cNvSpPr/>
              <p:nvPr/>
            </p:nvSpPr>
            <p:spPr>
              <a:xfrm>
                <a:off x="6299752" y="1196752"/>
                <a:ext cx="143982" cy="14299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96" name="直線コネクタ 90"/>
              <p:cNvCxnSpPr>
                <a:stCxn id="90" idx="4"/>
              </p:cNvCxnSpPr>
              <p:nvPr/>
            </p:nvCxnSpPr>
            <p:spPr>
              <a:xfrm rot="5400000">
                <a:off x="6263220" y="1448269"/>
                <a:ext cx="21704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058" name="グループ化 91"/>
            <p:cNvGrpSpPr>
              <a:grpSpLocks/>
            </p:cNvGrpSpPr>
            <p:nvPr/>
          </p:nvGrpSpPr>
          <p:grpSpPr bwMode="auto">
            <a:xfrm>
              <a:off x="3198" y="1706"/>
              <a:ext cx="62" cy="141"/>
              <a:chOff x="6300192" y="1196752"/>
              <a:chExt cx="144016" cy="360040"/>
            </a:xfrm>
          </p:grpSpPr>
          <p:sp>
            <p:nvSpPr>
              <p:cNvPr id="97" name="円/楕円 92"/>
              <p:cNvSpPr/>
              <p:nvPr/>
            </p:nvSpPr>
            <p:spPr>
              <a:xfrm>
                <a:off x="6299667" y="1196752"/>
                <a:ext cx="143982" cy="145549"/>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98" name="直線コネクタ 93"/>
              <p:cNvCxnSpPr>
                <a:stCxn id="93" idx="4"/>
              </p:cNvCxnSpPr>
              <p:nvPr/>
            </p:nvCxnSpPr>
            <p:spPr>
              <a:xfrm rot="5400000">
                <a:off x="6264412"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061" name="テキスト ボックス 94"/>
          <p:cNvSpPr txBox="1">
            <a:spLocks noChangeArrowheads="1"/>
          </p:cNvSpPr>
          <p:nvPr/>
        </p:nvSpPr>
        <p:spPr bwMode="auto">
          <a:xfrm>
            <a:off x="3132138" y="2735263"/>
            <a:ext cx="79375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市民からの</a:t>
            </a:r>
          </a:p>
          <a:p>
            <a:r>
              <a:rPr lang="ja-JP" altLang="en-US" sz="800" b="1" u="sng">
                <a:solidFill>
                  <a:srgbClr val="000000"/>
                </a:solidFill>
              </a:rPr>
              <a:t>投稿情報</a:t>
            </a:r>
          </a:p>
          <a:p>
            <a:r>
              <a:rPr lang="ja-JP" altLang="en-US" sz="800">
                <a:solidFill>
                  <a:srgbClr val="000000"/>
                </a:solidFill>
              </a:rPr>
              <a:t>（浸水発生等）</a:t>
            </a:r>
          </a:p>
        </p:txBody>
      </p:sp>
      <p:grpSp>
        <p:nvGrpSpPr>
          <p:cNvPr id="41466" name="Group 506"/>
          <p:cNvGrpSpPr>
            <a:grpSpLocks/>
          </p:cNvGrpSpPr>
          <p:nvPr/>
        </p:nvGrpSpPr>
        <p:grpSpPr bwMode="auto">
          <a:xfrm>
            <a:off x="3836988" y="2276475"/>
            <a:ext cx="1525587" cy="387350"/>
            <a:chOff x="-303" y="2205"/>
            <a:chExt cx="1241" cy="244"/>
          </a:xfrm>
        </p:grpSpPr>
        <p:sp>
          <p:nvSpPr>
            <p:cNvPr id="99" name="フローチャート: データ 33"/>
            <p:cNvSpPr/>
            <p:nvPr/>
          </p:nvSpPr>
          <p:spPr>
            <a:xfrm>
              <a:off x="-303" y="2308"/>
              <a:ext cx="1241" cy="141"/>
            </a:xfrm>
            <a:prstGeom prst="flowChartInputOutpu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00" name="フリーフォーム 34"/>
            <p:cNvSpPr/>
            <p:nvPr/>
          </p:nvSpPr>
          <p:spPr>
            <a:xfrm>
              <a:off x="309" y="2320"/>
              <a:ext cx="509" cy="74"/>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sz="1600">
                <a:solidFill>
                  <a:srgbClr val="000000"/>
                </a:solidFill>
              </a:endParaRPr>
            </a:p>
          </p:txBody>
        </p:sp>
        <p:grpSp>
          <p:nvGrpSpPr>
            <p:cNvPr id="41469" name="グループ化 79"/>
            <p:cNvGrpSpPr>
              <a:grpSpLocks/>
            </p:cNvGrpSpPr>
            <p:nvPr/>
          </p:nvGrpSpPr>
          <p:grpSpPr bwMode="auto">
            <a:xfrm>
              <a:off x="-79" y="2240"/>
              <a:ext cx="62" cy="141"/>
              <a:chOff x="6300192" y="1196752"/>
              <a:chExt cx="144016" cy="360040"/>
            </a:xfrm>
          </p:grpSpPr>
          <p:sp>
            <p:nvSpPr>
              <p:cNvPr id="101" name="円/楕円 80"/>
              <p:cNvSpPr>
                <a:spLocks noChangeArrowheads="1"/>
              </p:cNvSpPr>
              <p:nvPr/>
            </p:nvSpPr>
            <p:spPr bwMode="auto">
              <a:xfrm>
                <a:off x="6299970" y="1195959"/>
                <a:ext cx="144452" cy="144347"/>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102" name="直線コネクタ 81"/>
              <p:cNvCxnSpPr>
                <a:cxnSpLocks noChangeShapeType="1"/>
              </p:cNvCxnSpPr>
              <p:nvPr/>
            </p:nvCxnSpPr>
            <p:spPr bwMode="auto">
              <a:xfrm rot="5400000">
                <a:off x="6265420" y="1448071"/>
                <a:ext cx="215530" cy="0"/>
              </a:xfrm>
              <a:prstGeom prst="line">
                <a:avLst/>
              </a:prstGeom>
              <a:noFill/>
              <a:ln w="28575" algn="ctr">
                <a:solidFill>
                  <a:schemeClr val="tx1"/>
                </a:solidFill>
                <a:round/>
                <a:headEnd/>
                <a:tailEnd/>
              </a:ln>
            </p:spPr>
          </p:cxnSp>
        </p:grpSp>
        <p:grpSp>
          <p:nvGrpSpPr>
            <p:cNvPr id="41472" name="グループ化 82"/>
            <p:cNvGrpSpPr>
              <a:grpSpLocks/>
            </p:cNvGrpSpPr>
            <p:nvPr/>
          </p:nvGrpSpPr>
          <p:grpSpPr bwMode="auto">
            <a:xfrm>
              <a:off x="76" y="2275"/>
              <a:ext cx="62" cy="142"/>
              <a:chOff x="6300192" y="1196752"/>
              <a:chExt cx="144016" cy="360040"/>
            </a:xfrm>
          </p:grpSpPr>
          <p:sp>
            <p:nvSpPr>
              <p:cNvPr id="103" name="円/楕円 83"/>
              <p:cNvSpPr>
                <a:spLocks noChangeArrowheads="1"/>
              </p:cNvSpPr>
              <p:nvPr/>
            </p:nvSpPr>
            <p:spPr bwMode="auto">
              <a:xfrm>
                <a:off x="6301018" y="1197142"/>
                <a:ext cx="142474" cy="144347"/>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104" name="直線コネクタ 84"/>
              <p:cNvCxnSpPr>
                <a:stCxn id="84" idx="4"/>
              </p:cNvCxnSpPr>
              <p:nvPr/>
            </p:nvCxnSpPr>
            <p:spPr>
              <a:xfrm rot="5400000">
                <a:off x="6262958" y="1449035"/>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75" name="グループ化 85"/>
            <p:cNvGrpSpPr>
              <a:grpSpLocks/>
            </p:cNvGrpSpPr>
            <p:nvPr/>
          </p:nvGrpSpPr>
          <p:grpSpPr bwMode="auto">
            <a:xfrm>
              <a:off x="270" y="2205"/>
              <a:ext cx="62" cy="141"/>
              <a:chOff x="6300192" y="1196752"/>
              <a:chExt cx="144016" cy="360040"/>
            </a:xfrm>
          </p:grpSpPr>
          <p:sp>
            <p:nvSpPr>
              <p:cNvPr id="105" name="円/楕円 86"/>
              <p:cNvSpPr>
                <a:spLocks noChangeArrowheads="1"/>
              </p:cNvSpPr>
              <p:nvPr/>
            </p:nvSpPr>
            <p:spPr bwMode="auto">
              <a:xfrm>
                <a:off x="6299361" y="1196752"/>
                <a:ext cx="144452"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107" name="直線コネクタ 87"/>
              <p:cNvCxnSpPr>
                <a:stCxn id="87" idx="4"/>
              </p:cNvCxnSpPr>
              <p:nvPr/>
            </p:nvCxnSpPr>
            <p:spPr>
              <a:xfrm rot="5400000">
                <a:off x="6265786"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78" name="グループ化 88"/>
            <p:cNvGrpSpPr>
              <a:grpSpLocks/>
            </p:cNvGrpSpPr>
            <p:nvPr/>
          </p:nvGrpSpPr>
          <p:grpSpPr bwMode="auto">
            <a:xfrm>
              <a:off x="503" y="2280"/>
              <a:ext cx="62" cy="141"/>
              <a:chOff x="6300192" y="1196752"/>
              <a:chExt cx="144016" cy="360040"/>
            </a:xfrm>
          </p:grpSpPr>
          <p:sp>
            <p:nvSpPr>
              <p:cNvPr id="108" name="円/楕円 89"/>
              <p:cNvSpPr>
                <a:spLocks noChangeArrowheads="1"/>
              </p:cNvSpPr>
              <p:nvPr/>
            </p:nvSpPr>
            <p:spPr bwMode="auto">
              <a:xfrm>
                <a:off x="6300932" y="1196576"/>
                <a:ext cx="142474"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109" name="直線コネクタ 90"/>
              <p:cNvCxnSpPr>
                <a:cxnSpLocks noChangeShapeType="1"/>
              </p:cNvCxnSpPr>
              <p:nvPr/>
            </p:nvCxnSpPr>
            <p:spPr bwMode="auto">
              <a:xfrm rot="5400000">
                <a:off x="6264404" y="1448688"/>
                <a:ext cx="215531" cy="0"/>
              </a:xfrm>
              <a:prstGeom prst="line">
                <a:avLst/>
              </a:prstGeom>
              <a:noFill/>
              <a:ln w="28575" algn="ctr">
                <a:solidFill>
                  <a:schemeClr val="tx1"/>
                </a:solidFill>
                <a:round/>
                <a:headEnd/>
                <a:tailEnd/>
              </a:ln>
            </p:spPr>
          </p:cxnSp>
        </p:grpSp>
        <p:grpSp>
          <p:nvGrpSpPr>
            <p:cNvPr id="41481" name="グループ化 91"/>
            <p:cNvGrpSpPr>
              <a:grpSpLocks/>
            </p:cNvGrpSpPr>
            <p:nvPr/>
          </p:nvGrpSpPr>
          <p:grpSpPr bwMode="auto">
            <a:xfrm>
              <a:off x="658" y="2205"/>
              <a:ext cx="62" cy="141"/>
              <a:chOff x="6300192" y="1196752"/>
              <a:chExt cx="144016" cy="360040"/>
            </a:xfrm>
          </p:grpSpPr>
          <p:sp>
            <p:nvSpPr>
              <p:cNvPr id="110" name="円/楕円 92"/>
              <p:cNvSpPr>
                <a:spLocks noChangeArrowheads="1"/>
              </p:cNvSpPr>
              <p:nvPr/>
            </p:nvSpPr>
            <p:spPr bwMode="auto">
              <a:xfrm>
                <a:off x="6300003" y="1196752"/>
                <a:ext cx="144452"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111" name="直線コネクタ 93"/>
              <p:cNvCxnSpPr>
                <a:stCxn id="93" idx="4"/>
              </p:cNvCxnSpPr>
              <p:nvPr/>
            </p:nvCxnSpPr>
            <p:spPr>
              <a:xfrm rot="5400000">
                <a:off x="6264414"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484" name="テキスト ボックス 94"/>
          <p:cNvSpPr txBox="1">
            <a:spLocks noChangeArrowheads="1"/>
          </p:cNvSpPr>
          <p:nvPr/>
        </p:nvSpPr>
        <p:spPr bwMode="auto">
          <a:xfrm>
            <a:off x="3130550" y="2205038"/>
            <a:ext cx="111601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水防・消防団からの</a:t>
            </a:r>
          </a:p>
          <a:p>
            <a:r>
              <a:rPr lang="ja-JP" altLang="en-US" sz="800" b="1" u="sng">
                <a:solidFill>
                  <a:srgbClr val="000000"/>
                </a:solidFill>
              </a:rPr>
              <a:t>投稿情報</a:t>
            </a:r>
            <a:r>
              <a:rPr lang="ja-JP" altLang="en-US" sz="800">
                <a:solidFill>
                  <a:srgbClr val="000000"/>
                </a:solidFill>
              </a:rPr>
              <a:t>（水防活動、</a:t>
            </a:r>
          </a:p>
          <a:p>
            <a:r>
              <a:rPr lang="ja-JP" altLang="en-US" sz="800">
                <a:solidFill>
                  <a:srgbClr val="000000"/>
                </a:solidFill>
              </a:rPr>
              <a:t>救出等）</a:t>
            </a:r>
          </a:p>
        </p:txBody>
      </p:sp>
      <p:sp>
        <p:nvSpPr>
          <p:cNvPr id="41485" name="Rectangle 525"/>
          <p:cNvSpPr>
            <a:spLocks noChangeArrowheads="1"/>
          </p:cNvSpPr>
          <p:nvPr/>
        </p:nvSpPr>
        <p:spPr bwMode="auto">
          <a:xfrm>
            <a:off x="3203575" y="2133600"/>
            <a:ext cx="2232025" cy="1008063"/>
          </a:xfrm>
          <a:prstGeom prst="rect">
            <a:avLst/>
          </a:prstGeom>
          <a:solidFill>
            <a:schemeClr val="bg1">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grpSp>
        <p:nvGrpSpPr>
          <p:cNvPr id="41499" name="Group 539"/>
          <p:cNvGrpSpPr>
            <a:grpSpLocks/>
          </p:cNvGrpSpPr>
          <p:nvPr/>
        </p:nvGrpSpPr>
        <p:grpSpPr bwMode="auto">
          <a:xfrm>
            <a:off x="107950" y="2492375"/>
            <a:ext cx="2447925" cy="2092325"/>
            <a:chOff x="-386" y="1389"/>
            <a:chExt cx="1542" cy="1318"/>
          </a:xfrm>
        </p:grpSpPr>
        <p:sp>
          <p:nvSpPr>
            <p:cNvPr id="112" name="正方形/長方形 304"/>
            <p:cNvSpPr/>
            <p:nvPr/>
          </p:nvSpPr>
          <p:spPr>
            <a:xfrm>
              <a:off x="-250" y="2614"/>
              <a:ext cx="1169" cy="9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13" name="正方形/長方形 105"/>
            <p:cNvSpPr/>
            <p:nvPr/>
          </p:nvSpPr>
          <p:spPr>
            <a:xfrm>
              <a:off x="-386" y="1389"/>
              <a:ext cx="1542" cy="121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14" name="角丸四角形 7"/>
            <p:cNvSpPr/>
            <p:nvPr/>
          </p:nvSpPr>
          <p:spPr>
            <a:xfrm>
              <a:off x="-344" y="1455"/>
              <a:ext cx="1455" cy="1090"/>
            </a:xfrm>
            <a:prstGeom prst="roundRect">
              <a:avLst>
                <a:gd name="adj" fmla="val 12870"/>
              </a:avLst>
            </a:prstGeom>
            <a:blipFill>
              <a:blip r:embed="rId6"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15" name="角丸四角形 334"/>
            <p:cNvSpPr>
              <a:spLocks noChangeArrowheads="1"/>
            </p:cNvSpPr>
            <p:nvPr/>
          </p:nvSpPr>
          <p:spPr bwMode="auto">
            <a:xfrm>
              <a:off x="-347" y="1454"/>
              <a:ext cx="1458" cy="1090"/>
            </a:xfrm>
            <a:prstGeom prst="roundRect">
              <a:avLst>
                <a:gd name="adj" fmla="val 12870"/>
              </a:avLst>
            </a:prstGeom>
            <a:solidFill>
              <a:schemeClr val="bg1">
                <a:alpha val="62000"/>
              </a:schemeClr>
            </a:solidFill>
            <a:ln w="25400" algn="ctr">
              <a:solidFill>
                <a:schemeClr val="tx1"/>
              </a:solidFill>
              <a:round/>
              <a:headEnd/>
              <a:tailEnd/>
            </a:ln>
          </p:spPr>
          <p:txBody>
            <a:bodyPr anchor="ctr"/>
            <a:lstStyle/>
            <a:p>
              <a:pPr algn="ctr"/>
              <a:endParaRPr lang="ja-JP" altLang="ja-JP" sz="800">
                <a:solidFill>
                  <a:srgbClr val="FFFFFF"/>
                </a:solidFill>
              </a:endParaRPr>
            </a:p>
          </p:txBody>
        </p:sp>
        <p:grpSp>
          <p:nvGrpSpPr>
            <p:cNvPr id="41442" name="Group 482"/>
            <p:cNvGrpSpPr>
              <a:grpSpLocks/>
            </p:cNvGrpSpPr>
            <p:nvPr/>
          </p:nvGrpSpPr>
          <p:grpSpPr bwMode="auto">
            <a:xfrm>
              <a:off x="118" y="2130"/>
              <a:ext cx="903" cy="217"/>
              <a:chOff x="-290" y="2810"/>
              <a:chExt cx="1240" cy="217"/>
            </a:xfrm>
          </p:grpSpPr>
          <p:sp>
            <p:nvSpPr>
              <p:cNvPr id="116" name="フローチャート: データ 36"/>
              <p:cNvSpPr/>
              <p:nvPr/>
            </p:nvSpPr>
            <p:spPr>
              <a:xfrm>
                <a:off x="-290" y="2863"/>
                <a:ext cx="1240" cy="164"/>
              </a:xfrm>
              <a:prstGeom prst="flowChartInputOutpu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117" name="フリーフォーム 37"/>
              <p:cNvSpPr/>
              <p:nvPr/>
            </p:nvSpPr>
            <p:spPr>
              <a:xfrm>
                <a:off x="316" y="2875"/>
                <a:ext cx="508" cy="95"/>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000000"/>
                  </a:solidFill>
                </a:endParaRPr>
              </a:p>
            </p:txBody>
          </p:sp>
          <p:sp>
            <p:nvSpPr>
              <p:cNvPr id="118" name="フリーフォーム 53"/>
              <p:cNvSpPr/>
              <p:nvPr/>
            </p:nvSpPr>
            <p:spPr>
              <a:xfrm>
                <a:off x="-116" y="2913"/>
                <a:ext cx="364"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275" h="171450">
                    <a:moveTo>
                      <a:pt x="171450" y="0"/>
                    </a:moveTo>
                    <a:lnTo>
                      <a:pt x="304800" y="76200"/>
                    </a:lnTo>
                    <a:lnTo>
                      <a:pt x="476250" y="57150"/>
                    </a:lnTo>
                    <a:lnTo>
                      <a:pt x="552450" y="9525"/>
                    </a:lnTo>
                    <a:lnTo>
                      <a:pt x="676275" y="47625"/>
                    </a:lnTo>
                    <a:lnTo>
                      <a:pt x="542925" y="152400"/>
                    </a:lnTo>
                    <a:lnTo>
                      <a:pt x="352425" y="171450"/>
                    </a:lnTo>
                    <a:lnTo>
                      <a:pt x="152400" y="161925"/>
                    </a:lnTo>
                    <a:lnTo>
                      <a:pt x="0" y="142875"/>
                    </a:lnTo>
                    <a:lnTo>
                      <a:pt x="19050" y="66675"/>
                    </a:lnTo>
                    <a:lnTo>
                      <a:pt x="171450" y="0"/>
                    </a:lnTo>
                    <a:close/>
                  </a:path>
                </a:pathLst>
              </a:cu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19" name="フリーフォーム 54"/>
              <p:cNvSpPr/>
              <p:nvPr/>
            </p:nvSpPr>
            <p:spPr>
              <a:xfrm>
                <a:off x="165" y="2913"/>
                <a:ext cx="353"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 name="connsiteX0" fmla="*/ 36004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360040 w 676275"/>
                  <a:gd name="connsiteY1" fmla="*/ 72008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9050 w 676275"/>
                  <a:gd name="connsiteY8" fmla="*/ 66675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43372 w 659607"/>
                  <a:gd name="connsiteY0" fmla="*/ 0 h 171450"/>
                  <a:gd name="connsiteX1" fmla="*/ 415380 w 659607"/>
                  <a:gd name="connsiteY1" fmla="*/ 0 h 171450"/>
                  <a:gd name="connsiteX2" fmla="*/ 535782 w 659607"/>
                  <a:gd name="connsiteY2" fmla="*/ 9525 h 171450"/>
                  <a:gd name="connsiteX3" fmla="*/ 659607 w 659607"/>
                  <a:gd name="connsiteY3" fmla="*/ 47625 h 171450"/>
                  <a:gd name="connsiteX4" fmla="*/ 526257 w 659607"/>
                  <a:gd name="connsiteY4" fmla="*/ 152400 h 171450"/>
                  <a:gd name="connsiteX5" fmla="*/ 335757 w 659607"/>
                  <a:gd name="connsiteY5" fmla="*/ 171450 h 171450"/>
                  <a:gd name="connsiteX6" fmla="*/ 135732 w 659607"/>
                  <a:gd name="connsiteY6" fmla="*/ 161925 h 171450"/>
                  <a:gd name="connsiteX7" fmla="*/ 0 w 659607"/>
                  <a:gd name="connsiteY7" fmla="*/ 148778 h 171450"/>
                  <a:gd name="connsiteX8" fmla="*/ 127348 w 659607"/>
                  <a:gd name="connsiteY8" fmla="*/ 72008 h 171450"/>
                  <a:gd name="connsiteX9" fmla="*/ 343372 w 659607"/>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607" h="171450">
                    <a:moveTo>
                      <a:pt x="343372" y="0"/>
                    </a:moveTo>
                    <a:lnTo>
                      <a:pt x="415380" y="0"/>
                    </a:lnTo>
                    <a:lnTo>
                      <a:pt x="535782" y="9525"/>
                    </a:lnTo>
                    <a:lnTo>
                      <a:pt x="659607" y="47625"/>
                    </a:lnTo>
                    <a:lnTo>
                      <a:pt x="526257" y="152400"/>
                    </a:lnTo>
                    <a:lnTo>
                      <a:pt x="335757" y="171450"/>
                    </a:lnTo>
                    <a:lnTo>
                      <a:pt x="135732" y="161925"/>
                    </a:lnTo>
                    <a:lnTo>
                      <a:pt x="0" y="148778"/>
                    </a:lnTo>
                    <a:cubicBezTo>
                      <a:pt x="72008" y="125156"/>
                      <a:pt x="64767" y="91686"/>
                      <a:pt x="127348" y="72008"/>
                    </a:cubicBezTo>
                    <a:lnTo>
                      <a:pt x="343372"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20" name="フリーフォーム 55"/>
              <p:cNvSpPr/>
              <p:nvPr/>
            </p:nvSpPr>
            <p:spPr>
              <a:xfrm>
                <a:off x="447" y="2938"/>
                <a:ext cx="199" cy="61"/>
              </a:xfrm>
              <a:custGeom>
                <a:avLst/>
                <a:gdLst>
                  <a:gd name="connsiteX0" fmla="*/ 130969 w 369094"/>
                  <a:gd name="connsiteY0" fmla="*/ 0 h 123825"/>
                  <a:gd name="connsiteX1" fmla="*/ 307182 w 369094"/>
                  <a:gd name="connsiteY1" fmla="*/ 45243 h 123825"/>
                  <a:gd name="connsiteX2" fmla="*/ 352425 w 369094"/>
                  <a:gd name="connsiteY2" fmla="*/ 76200 h 123825"/>
                  <a:gd name="connsiteX3" fmla="*/ 369094 w 369094"/>
                  <a:gd name="connsiteY3" fmla="*/ 111918 h 123825"/>
                  <a:gd name="connsiteX4" fmla="*/ 271463 w 369094"/>
                  <a:gd name="connsiteY4" fmla="*/ 121443 h 123825"/>
                  <a:gd name="connsiteX5" fmla="*/ 164307 w 369094"/>
                  <a:gd name="connsiteY5" fmla="*/ 123825 h 123825"/>
                  <a:gd name="connsiteX6" fmla="*/ 0 w 369094"/>
                  <a:gd name="connsiteY6" fmla="*/ 111918 h 123825"/>
                  <a:gd name="connsiteX7" fmla="*/ 130969 w 369094"/>
                  <a:gd name="connsiteY7"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094" h="123825">
                    <a:moveTo>
                      <a:pt x="130969" y="0"/>
                    </a:moveTo>
                    <a:lnTo>
                      <a:pt x="307182" y="45243"/>
                    </a:lnTo>
                    <a:lnTo>
                      <a:pt x="352425" y="76200"/>
                    </a:lnTo>
                    <a:lnTo>
                      <a:pt x="369094" y="111918"/>
                    </a:lnTo>
                    <a:lnTo>
                      <a:pt x="271463" y="121443"/>
                    </a:lnTo>
                    <a:lnTo>
                      <a:pt x="164307" y="123825"/>
                    </a:lnTo>
                    <a:lnTo>
                      <a:pt x="0" y="111918"/>
                    </a:lnTo>
                    <a:lnTo>
                      <a:pt x="130969" y="0"/>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41306" name="グループ化 56"/>
              <p:cNvGrpSpPr>
                <a:grpSpLocks/>
              </p:cNvGrpSpPr>
              <p:nvPr/>
            </p:nvGrpSpPr>
            <p:grpSpPr bwMode="auto">
              <a:xfrm>
                <a:off x="710" y="2810"/>
                <a:ext cx="39" cy="88"/>
                <a:chOff x="6300192" y="1196752"/>
                <a:chExt cx="144016" cy="360040"/>
              </a:xfrm>
            </p:grpSpPr>
            <p:sp>
              <p:nvSpPr>
                <p:cNvPr id="121" name="円/楕円 57"/>
                <p:cNvSpPr/>
                <p:nvPr/>
              </p:nvSpPr>
              <p:spPr>
                <a:xfrm>
                  <a:off x="6299045" y="1196752"/>
                  <a:ext cx="147057"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122" name="直線コネクタ 58"/>
                <p:cNvCxnSpPr>
                  <a:stCxn id="58" idx="4"/>
                </p:cNvCxnSpPr>
                <p:nvPr/>
              </p:nvCxnSpPr>
              <p:spPr>
                <a:xfrm rot="5400000">
                  <a:off x="6268735"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09" name="グループ化 59"/>
              <p:cNvGrpSpPr>
                <a:grpSpLocks/>
              </p:cNvGrpSpPr>
              <p:nvPr/>
            </p:nvGrpSpPr>
            <p:grpSpPr bwMode="auto">
              <a:xfrm>
                <a:off x="-58" y="2859"/>
                <a:ext cx="39" cy="89"/>
                <a:chOff x="6300192" y="1196752"/>
                <a:chExt cx="144016" cy="360040"/>
              </a:xfrm>
            </p:grpSpPr>
            <p:sp>
              <p:nvSpPr>
                <p:cNvPr id="123" name="円/楕円 60"/>
                <p:cNvSpPr/>
                <p:nvPr/>
              </p:nvSpPr>
              <p:spPr>
                <a:xfrm>
                  <a:off x="6300454" y="1196749"/>
                  <a:ext cx="141984"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124" name="直線コネクタ 61"/>
                <p:cNvCxnSpPr>
                  <a:stCxn id="61" idx="4"/>
                </p:cNvCxnSpPr>
                <p:nvPr/>
              </p:nvCxnSpPr>
              <p:spPr>
                <a:xfrm rot="5400000">
                  <a:off x="6264243" y="1449586"/>
                  <a:ext cx="2144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12" name="グループ化 62"/>
              <p:cNvGrpSpPr>
                <a:grpSpLocks/>
              </p:cNvGrpSpPr>
              <p:nvPr/>
            </p:nvGrpSpPr>
            <p:grpSpPr bwMode="auto">
              <a:xfrm>
                <a:off x="55" y="2816"/>
                <a:ext cx="38" cy="88"/>
                <a:chOff x="6300192" y="1196752"/>
                <a:chExt cx="144016" cy="360040"/>
              </a:xfrm>
            </p:grpSpPr>
            <p:sp>
              <p:nvSpPr>
                <p:cNvPr id="125" name="円/楕円 63"/>
                <p:cNvSpPr/>
                <p:nvPr/>
              </p:nvSpPr>
              <p:spPr>
                <a:xfrm>
                  <a:off x="6298956" y="1196752"/>
                  <a:ext cx="145721"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126" name="直線コネクタ 64"/>
                <p:cNvCxnSpPr>
                  <a:stCxn id="64" idx="4"/>
                </p:cNvCxnSpPr>
                <p:nvPr/>
              </p:nvCxnSpPr>
              <p:spPr>
                <a:xfrm rot="5400000">
                  <a:off x="6265441"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15" name="グループ化 65"/>
              <p:cNvGrpSpPr>
                <a:grpSpLocks/>
              </p:cNvGrpSpPr>
              <p:nvPr/>
            </p:nvGrpSpPr>
            <p:grpSpPr bwMode="auto">
              <a:xfrm>
                <a:off x="174" y="2859"/>
                <a:ext cx="39" cy="89"/>
                <a:chOff x="6300192" y="1196752"/>
                <a:chExt cx="144016" cy="360040"/>
              </a:xfrm>
            </p:grpSpPr>
            <p:sp>
              <p:nvSpPr>
                <p:cNvPr id="127" name="円/楕円 66"/>
                <p:cNvSpPr/>
                <p:nvPr/>
              </p:nvSpPr>
              <p:spPr>
                <a:xfrm>
                  <a:off x="6300716" y="1196749"/>
                  <a:ext cx="141984"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0960" name="直線コネクタ 67"/>
                <p:cNvCxnSpPr>
                  <a:stCxn id="67" idx="4"/>
                </p:cNvCxnSpPr>
                <p:nvPr/>
              </p:nvCxnSpPr>
              <p:spPr>
                <a:xfrm rot="5400000">
                  <a:off x="6264505" y="1449586"/>
                  <a:ext cx="2144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18" name="グループ化 68"/>
              <p:cNvGrpSpPr>
                <a:grpSpLocks/>
              </p:cNvGrpSpPr>
              <p:nvPr/>
            </p:nvGrpSpPr>
            <p:grpSpPr bwMode="auto">
              <a:xfrm>
                <a:off x="345" y="2869"/>
                <a:ext cx="39" cy="88"/>
                <a:chOff x="6300192" y="1196752"/>
                <a:chExt cx="144016" cy="360040"/>
              </a:xfrm>
            </p:grpSpPr>
            <p:sp>
              <p:nvSpPr>
                <p:cNvPr id="40961" name="円/楕円 69"/>
                <p:cNvSpPr/>
                <p:nvPr/>
              </p:nvSpPr>
              <p:spPr>
                <a:xfrm>
                  <a:off x="6298045" y="1196749"/>
                  <a:ext cx="147057"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0963" name="直線コネクタ 70"/>
                <p:cNvCxnSpPr>
                  <a:stCxn id="70" idx="4"/>
                </p:cNvCxnSpPr>
                <p:nvPr/>
              </p:nvCxnSpPr>
              <p:spPr>
                <a:xfrm rot="5400000">
                  <a:off x="6267735" y="1450414"/>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21" name="グループ化 71"/>
              <p:cNvGrpSpPr>
                <a:grpSpLocks/>
              </p:cNvGrpSpPr>
              <p:nvPr/>
            </p:nvGrpSpPr>
            <p:grpSpPr bwMode="auto">
              <a:xfrm>
                <a:off x="523" y="2881"/>
                <a:ext cx="39" cy="89"/>
                <a:chOff x="6300192" y="1196752"/>
                <a:chExt cx="144016" cy="360040"/>
              </a:xfrm>
            </p:grpSpPr>
            <p:sp>
              <p:nvSpPr>
                <p:cNvPr id="40964" name="円/楕円 72"/>
                <p:cNvSpPr/>
                <p:nvPr/>
              </p:nvSpPr>
              <p:spPr>
                <a:xfrm>
                  <a:off x="6299949" y="1196749"/>
                  <a:ext cx="157199"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0965" name="直線コネクタ 73"/>
                <p:cNvCxnSpPr>
                  <a:stCxn id="73" idx="4"/>
                </p:cNvCxnSpPr>
                <p:nvPr/>
              </p:nvCxnSpPr>
              <p:spPr>
                <a:xfrm rot="5400000">
                  <a:off x="6263738" y="1449586"/>
                  <a:ext cx="21440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24" name="グループ化 74"/>
              <p:cNvGrpSpPr>
                <a:grpSpLocks/>
              </p:cNvGrpSpPr>
              <p:nvPr/>
            </p:nvGrpSpPr>
            <p:grpSpPr bwMode="auto">
              <a:xfrm>
                <a:off x="591" y="2819"/>
                <a:ext cx="39" cy="88"/>
                <a:chOff x="6300192" y="1196752"/>
                <a:chExt cx="144016" cy="360040"/>
              </a:xfrm>
            </p:grpSpPr>
            <p:sp>
              <p:nvSpPr>
                <p:cNvPr id="40966" name="円/楕円 75"/>
                <p:cNvSpPr/>
                <p:nvPr/>
              </p:nvSpPr>
              <p:spPr>
                <a:xfrm>
                  <a:off x="6302386" y="1196749"/>
                  <a:ext cx="141984"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0967" name="直線コネクタ 76"/>
                <p:cNvCxnSpPr>
                  <a:stCxn id="76" idx="4"/>
                </p:cNvCxnSpPr>
                <p:nvPr/>
              </p:nvCxnSpPr>
              <p:spPr>
                <a:xfrm rot="5400000">
                  <a:off x="6267003" y="1450414"/>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327" name="テキスト ボックス 77"/>
            <p:cNvSpPr txBox="1">
              <a:spLocks noChangeArrowheads="1"/>
            </p:cNvSpPr>
            <p:nvPr/>
          </p:nvSpPr>
          <p:spPr bwMode="auto">
            <a:xfrm>
              <a:off x="-340" y="2070"/>
              <a:ext cx="70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避難情報</a:t>
              </a:r>
            </a:p>
            <a:p>
              <a:r>
                <a:rPr lang="ja-JP" altLang="en-US" sz="800">
                  <a:solidFill>
                    <a:srgbClr val="000000"/>
                  </a:solidFill>
                </a:rPr>
                <a:t>（避難準備情報</a:t>
              </a:r>
            </a:p>
            <a:p>
              <a:r>
                <a:rPr lang="ja-JP" altLang="en-US" sz="800">
                  <a:solidFill>
                    <a:srgbClr val="000000"/>
                  </a:solidFill>
                </a:rPr>
                <a:t>・避難勧告</a:t>
              </a:r>
            </a:p>
            <a:p>
              <a:r>
                <a:rPr lang="ja-JP" altLang="en-US" sz="800">
                  <a:solidFill>
                    <a:srgbClr val="000000"/>
                  </a:solidFill>
                </a:rPr>
                <a:t>・避難指示</a:t>
              </a:r>
            </a:p>
            <a:p>
              <a:r>
                <a:rPr lang="ja-JP" altLang="en-US" sz="800">
                  <a:solidFill>
                    <a:srgbClr val="000000"/>
                  </a:solidFill>
                </a:rPr>
                <a:t>・避難所開設情報）</a:t>
              </a:r>
            </a:p>
          </p:txBody>
        </p:sp>
        <p:grpSp>
          <p:nvGrpSpPr>
            <p:cNvPr id="41463" name="Group 503"/>
            <p:cNvGrpSpPr>
              <a:grpSpLocks/>
            </p:cNvGrpSpPr>
            <p:nvPr/>
          </p:nvGrpSpPr>
          <p:grpSpPr bwMode="auto">
            <a:xfrm>
              <a:off x="105" y="1525"/>
              <a:ext cx="915" cy="244"/>
              <a:chOff x="-303" y="2205"/>
              <a:chExt cx="1241" cy="244"/>
            </a:xfrm>
          </p:grpSpPr>
          <p:sp>
            <p:nvSpPr>
              <p:cNvPr id="34" name="フローチャート: データ 33"/>
              <p:cNvSpPr/>
              <p:nvPr/>
            </p:nvSpPr>
            <p:spPr>
              <a:xfrm>
                <a:off x="-303" y="2308"/>
                <a:ext cx="1241" cy="141"/>
              </a:xfrm>
              <a:prstGeom prst="flowChartInputOutpu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35" name="フリーフォーム 34"/>
              <p:cNvSpPr/>
              <p:nvPr/>
            </p:nvSpPr>
            <p:spPr>
              <a:xfrm>
                <a:off x="309" y="2320"/>
                <a:ext cx="510" cy="74"/>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sz="1600">
                  <a:solidFill>
                    <a:srgbClr val="000000"/>
                  </a:solidFill>
                </a:endParaRPr>
              </a:p>
            </p:txBody>
          </p:sp>
          <p:grpSp>
            <p:nvGrpSpPr>
              <p:cNvPr id="41350" name="グループ化 79"/>
              <p:cNvGrpSpPr>
                <a:grpSpLocks/>
              </p:cNvGrpSpPr>
              <p:nvPr/>
            </p:nvGrpSpPr>
            <p:grpSpPr bwMode="auto">
              <a:xfrm>
                <a:off x="-79" y="2240"/>
                <a:ext cx="62" cy="141"/>
                <a:chOff x="6300192" y="1196752"/>
                <a:chExt cx="144016" cy="360040"/>
              </a:xfrm>
            </p:grpSpPr>
            <p:sp>
              <p:nvSpPr>
                <p:cNvPr id="81" name="円/楕円 80"/>
                <p:cNvSpPr>
                  <a:spLocks noChangeArrowheads="1"/>
                </p:cNvSpPr>
                <p:nvPr/>
              </p:nvSpPr>
              <p:spPr bwMode="auto">
                <a:xfrm>
                  <a:off x="6299970" y="1195959"/>
                  <a:ext cx="144452" cy="144347"/>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82" name="直線コネクタ 81"/>
                <p:cNvCxnSpPr>
                  <a:cxnSpLocks noChangeShapeType="1"/>
                  <a:stCxn id="81" idx="4"/>
                </p:cNvCxnSpPr>
                <p:nvPr/>
              </p:nvCxnSpPr>
              <p:spPr bwMode="auto">
                <a:xfrm rot="5400000">
                  <a:off x="6265420" y="1448071"/>
                  <a:ext cx="215530" cy="0"/>
                </a:xfrm>
                <a:prstGeom prst="line">
                  <a:avLst/>
                </a:prstGeom>
                <a:noFill/>
                <a:ln w="28575" algn="ctr">
                  <a:solidFill>
                    <a:schemeClr val="tx1"/>
                  </a:solidFill>
                  <a:round/>
                  <a:headEnd/>
                  <a:tailEnd/>
                </a:ln>
              </p:spPr>
            </p:cxnSp>
          </p:grpSp>
          <p:grpSp>
            <p:nvGrpSpPr>
              <p:cNvPr id="41353" name="グループ化 82"/>
              <p:cNvGrpSpPr>
                <a:grpSpLocks/>
              </p:cNvGrpSpPr>
              <p:nvPr/>
            </p:nvGrpSpPr>
            <p:grpSpPr bwMode="auto">
              <a:xfrm>
                <a:off x="76" y="2275"/>
                <a:ext cx="62" cy="142"/>
                <a:chOff x="6300192" y="1196752"/>
                <a:chExt cx="144016" cy="360040"/>
              </a:xfrm>
            </p:grpSpPr>
            <p:sp>
              <p:nvSpPr>
                <p:cNvPr id="84" name="円/楕円 83"/>
                <p:cNvSpPr>
                  <a:spLocks noChangeArrowheads="1"/>
                </p:cNvSpPr>
                <p:nvPr/>
              </p:nvSpPr>
              <p:spPr bwMode="auto">
                <a:xfrm>
                  <a:off x="6301018" y="1197142"/>
                  <a:ext cx="142474" cy="144347"/>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85" name="直線コネクタ 84"/>
                <p:cNvCxnSpPr>
                  <a:stCxn id="84" idx="4"/>
                </p:cNvCxnSpPr>
                <p:nvPr/>
              </p:nvCxnSpPr>
              <p:spPr>
                <a:xfrm rot="5400000">
                  <a:off x="6263506" y="1449035"/>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56" name="グループ化 85"/>
              <p:cNvGrpSpPr>
                <a:grpSpLocks/>
              </p:cNvGrpSpPr>
              <p:nvPr/>
            </p:nvGrpSpPr>
            <p:grpSpPr bwMode="auto">
              <a:xfrm>
                <a:off x="270" y="2205"/>
                <a:ext cx="62" cy="141"/>
                <a:chOff x="6300192" y="1196752"/>
                <a:chExt cx="144016" cy="360040"/>
              </a:xfrm>
            </p:grpSpPr>
            <p:sp>
              <p:nvSpPr>
                <p:cNvPr id="87" name="円/楕円 86"/>
                <p:cNvSpPr>
                  <a:spLocks noChangeArrowheads="1"/>
                </p:cNvSpPr>
                <p:nvPr/>
              </p:nvSpPr>
              <p:spPr bwMode="auto">
                <a:xfrm>
                  <a:off x="6299361" y="1196752"/>
                  <a:ext cx="144452"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88" name="直線コネクタ 87"/>
                <p:cNvCxnSpPr>
                  <a:stCxn id="87" idx="4"/>
                </p:cNvCxnSpPr>
                <p:nvPr/>
              </p:nvCxnSpPr>
              <p:spPr>
                <a:xfrm rot="5400000">
                  <a:off x="6263899"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59" name="グループ化 88"/>
              <p:cNvGrpSpPr>
                <a:grpSpLocks/>
              </p:cNvGrpSpPr>
              <p:nvPr/>
            </p:nvGrpSpPr>
            <p:grpSpPr bwMode="auto">
              <a:xfrm>
                <a:off x="503" y="2280"/>
                <a:ext cx="62" cy="141"/>
                <a:chOff x="6300192" y="1196752"/>
                <a:chExt cx="144016" cy="360040"/>
              </a:xfrm>
            </p:grpSpPr>
            <p:sp>
              <p:nvSpPr>
                <p:cNvPr id="90" name="円/楕円 89"/>
                <p:cNvSpPr>
                  <a:spLocks noChangeArrowheads="1"/>
                </p:cNvSpPr>
                <p:nvPr/>
              </p:nvSpPr>
              <p:spPr bwMode="auto">
                <a:xfrm>
                  <a:off x="6300932" y="1196576"/>
                  <a:ext cx="142474"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91" name="直線コネクタ 90"/>
                <p:cNvCxnSpPr>
                  <a:cxnSpLocks noChangeShapeType="1"/>
                  <a:stCxn id="90" idx="4"/>
                </p:cNvCxnSpPr>
                <p:nvPr/>
              </p:nvCxnSpPr>
              <p:spPr bwMode="auto">
                <a:xfrm rot="5400000">
                  <a:off x="6264404" y="1448688"/>
                  <a:ext cx="215531" cy="0"/>
                </a:xfrm>
                <a:prstGeom prst="line">
                  <a:avLst/>
                </a:prstGeom>
                <a:noFill/>
                <a:ln w="28575" algn="ctr">
                  <a:solidFill>
                    <a:schemeClr val="tx1"/>
                  </a:solidFill>
                  <a:round/>
                  <a:headEnd/>
                  <a:tailEnd/>
                </a:ln>
              </p:spPr>
            </p:cxnSp>
          </p:grpSp>
          <p:grpSp>
            <p:nvGrpSpPr>
              <p:cNvPr id="41362" name="グループ化 91"/>
              <p:cNvGrpSpPr>
                <a:grpSpLocks/>
              </p:cNvGrpSpPr>
              <p:nvPr/>
            </p:nvGrpSpPr>
            <p:grpSpPr bwMode="auto">
              <a:xfrm>
                <a:off x="658" y="2205"/>
                <a:ext cx="62" cy="141"/>
                <a:chOff x="6300192" y="1196752"/>
                <a:chExt cx="144016" cy="360040"/>
              </a:xfrm>
            </p:grpSpPr>
            <p:sp>
              <p:nvSpPr>
                <p:cNvPr id="93" name="円/楕円 92"/>
                <p:cNvSpPr>
                  <a:spLocks noChangeArrowheads="1"/>
                </p:cNvSpPr>
                <p:nvPr/>
              </p:nvSpPr>
              <p:spPr bwMode="auto">
                <a:xfrm>
                  <a:off x="6300003" y="1196752"/>
                  <a:ext cx="144452" cy="144346"/>
                </a:xfrm>
                <a:prstGeom prst="ellipse">
                  <a:avLst/>
                </a:prstGeom>
                <a:solidFill>
                  <a:srgbClr val="FF3300"/>
                </a:solidFill>
                <a:ln w="25400" algn="ctr">
                  <a:solidFill>
                    <a:schemeClr val="tx1"/>
                  </a:solidFill>
                  <a:round/>
                  <a:headEnd/>
                  <a:tailEnd/>
                </a:ln>
              </p:spPr>
              <p:txBody>
                <a:bodyPr anchor="ctr"/>
                <a:lstStyle/>
                <a:p>
                  <a:pPr algn="ctr"/>
                  <a:endParaRPr lang="ja-JP" altLang="ja-JP" sz="800">
                    <a:solidFill>
                      <a:srgbClr val="FFFFFF"/>
                    </a:solidFill>
                  </a:endParaRPr>
                </a:p>
              </p:txBody>
            </p:sp>
            <p:cxnSp>
              <p:nvCxnSpPr>
                <p:cNvPr id="94" name="直線コネクタ 93"/>
                <p:cNvCxnSpPr>
                  <a:stCxn id="93" idx="4"/>
                </p:cNvCxnSpPr>
                <p:nvPr/>
              </p:nvCxnSpPr>
              <p:spPr>
                <a:xfrm rot="5400000">
                  <a:off x="6266812" y="1449546"/>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365" name="テキスト ボックス 94"/>
            <p:cNvSpPr txBox="1">
              <a:spLocks noChangeArrowheads="1"/>
            </p:cNvSpPr>
            <p:nvPr/>
          </p:nvSpPr>
          <p:spPr bwMode="auto">
            <a:xfrm>
              <a:off x="-340" y="1480"/>
              <a:ext cx="703"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水防・消防団からの</a:t>
              </a:r>
            </a:p>
            <a:p>
              <a:r>
                <a:rPr lang="ja-JP" altLang="en-US" sz="800" b="1" u="sng">
                  <a:solidFill>
                    <a:srgbClr val="000000"/>
                  </a:solidFill>
                </a:rPr>
                <a:t>投稿情報</a:t>
              </a:r>
              <a:r>
                <a:rPr lang="ja-JP" altLang="en-US" sz="800">
                  <a:solidFill>
                    <a:srgbClr val="000000"/>
                  </a:solidFill>
                </a:rPr>
                <a:t>（水防活動、</a:t>
              </a:r>
            </a:p>
            <a:p>
              <a:r>
                <a:rPr lang="ja-JP" altLang="en-US" sz="800">
                  <a:solidFill>
                    <a:srgbClr val="000000"/>
                  </a:solidFill>
                </a:rPr>
                <a:t>救出等）</a:t>
              </a:r>
            </a:p>
          </p:txBody>
        </p:sp>
      </p:grpSp>
      <p:sp>
        <p:nvSpPr>
          <p:cNvPr id="40970" name="正方形/長方形 304"/>
          <p:cNvSpPr/>
          <p:nvPr/>
        </p:nvSpPr>
        <p:spPr>
          <a:xfrm>
            <a:off x="6443663" y="4797425"/>
            <a:ext cx="1855787" cy="147638"/>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40971" name="正方形/長方形 105"/>
          <p:cNvSpPr/>
          <p:nvPr/>
        </p:nvSpPr>
        <p:spPr>
          <a:xfrm>
            <a:off x="6227763" y="2852738"/>
            <a:ext cx="2374900" cy="192246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8" name="角丸四角形 7"/>
          <p:cNvSpPr/>
          <p:nvPr/>
        </p:nvSpPr>
        <p:spPr>
          <a:xfrm>
            <a:off x="6294438" y="2957513"/>
            <a:ext cx="2236787" cy="1730375"/>
          </a:xfrm>
          <a:prstGeom prst="roundRect">
            <a:avLst>
              <a:gd name="adj" fmla="val 12870"/>
            </a:avLst>
          </a:prstGeom>
          <a:blipFill>
            <a:blip r:embed="rId6" cstate="prin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335" name="角丸四角形 334"/>
          <p:cNvSpPr>
            <a:spLocks noChangeArrowheads="1"/>
          </p:cNvSpPr>
          <p:nvPr/>
        </p:nvSpPr>
        <p:spPr bwMode="auto">
          <a:xfrm>
            <a:off x="6302375" y="2965450"/>
            <a:ext cx="2228850" cy="1730375"/>
          </a:xfrm>
          <a:prstGeom prst="roundRect">
            <a:avLst>
              <a:gd name="adj" fmla="val 12870"/>
            </a:avLst>
          </a:prstGeom>
          <a:solidFill>
            <a:schemeClr val="bg1">
              <a:alpha val="62000"/>
            </a:schemeClr>
          </a:solidFill>
          <a:ln w="25400" algn="ctr">
            <a:solidFill>
              <a:schemeClr val="tx1"/>
            </a:solidFill>
            <a:round/>
            <a:headEnd/>
            <a:tailEnd/>
          </a:ln>
        </p:spPr>
        <p:txBody>
          <a:bodyPr anchor="ctr"/>
          <a:lstStyle/>
          <a:p>
            <a:pPr algn="ctr"/>
            <a:endParaRPr lang="ja-JP" altLang="ja-JP" sz="800">
              <a:solidFill>
                <a:srgbClr val="FFFFFF"/>
              </a:solidFill>
            </a:endParaRPr>
          </a:p>
        </p:txBody>
      </p:sp>
      <p:grpSp>
        <p:nvGrpSpPr>
          <p:cNvPr id="41443" name="Group 483"/>
          <p:cNvGrpSpPr>
            <a:grpSpLocks/>
          </p:cNvGrpSpPr>
          <p:nvPr/>
        </p:nvGrpSpPr>
        <p:grpSpPr bwMode="auto">
          <a:xfrm>
            <a:off x="7027863" y="4029075"/>
            <a:ext cx="1436687" cy="344488"/>
            <a:chOff x="4200" y="2311"/>
            <a:chExt cx="1240" cy="217"/>
          </a:xfrm>
        </p:grpSpPr>
        <p:sp>
          <p:nvSpPr>
            <p:cNvPr id="37" name="フローチャート: データ 36"/>
            <p:cNvSpPr/>
            <p:nvPr/>
          </p:nvSpPr>
          <p:spPr>
            <a:xfrm>
              <a:off x="4200" y="2364"/>
              <a:ext cx="1240" cy="164"/>
            </a:xfrm>
            <a:prstGeom prst="flowChartInputOutpu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38" name="フリーフォーム 37"/>
            <p:cNvSpPr/>
            <p:nvPr/>
          </p:nvSpPr>
          <p:spPr>
            <a:xfrm>
              <a:off x="4806" y="2376"/>
              <a:ext cx="508" cy="95"/>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srgbClr val="000000"/>
                </a:solidFill>
              </a:endParaRPr>
            </a:p>
          </p:txBody>
        </p:sp>
        <p:sp>
          <p:nvSpPr>
            <p:cNvPr id="54" name="フリーフォーム 53"/>
            <p:cNvSpPr/>
            <p:nvPr/>
          </p:nvSpPr>
          <p:spPr>
            <a:xfrm>
              <a:off x="4374" y="2414"/>
              <a:ext cx="364"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6275" h="171450">
                  <a:moveTo>
                    <a:pt x="171450" y="0"/>
                  </a:moveTo>
                  <a:lnTo>
                    <a:pt x="304800" y="76200"/>
                  </a:lnTo>
                  <a:lnTo>
                    <a:pt x="476250" y="57150"/>
                  </a:lnTo>
                  <a:lnTo>
                    <a:pt x="552450" y="9525"/>
                  </a:lnTo>
                  <a:lnTo>
                    <a:pt x="676275" y="47625"/>
                  </a:lnTo>
                  <a:lnTo>
                    <a:pt x="542925" y="152400"/>
                  </a:lnTo>
                  <a:lnTo>
                    <a:pt x="352425" y="171450"/>
                  </a:lnTo>
                  <a:lnTo>
                    <a:pt x="152400" y="161925"/>
                  </a:lnTo>
                  <a:lnTo>
                    <a:pt x="0" y="142875"/>
                  </a:lnTo>
                  <a:lnTo>
                    <a:pt x="19050" y="66675"/>
                  </a:lnTo>
                  <a:lnTo>
                    <a:pt x="171450" y="0"/>
                  </a:lnTo>
                  <a:close/>
                </a:path>
              </a:pathLst>
            </a:cu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5" name="フリーフォーム 54"/>
            <p:cNvSpPr/>
            <p:nvPr/>
          </p:nvSpPr>
          <p:spPr>
            <a:xfrm>
              <a:off x="4654" y="2414"/>
              <a:ext cx="355" cy="84"/>
            </a:xfrm>
            <a:custGeom>
              <a:avLst/>
              <a:gdLst>
                <a:gd name="connsiteX0" fmla="*/ 17145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171450 w 676275"/>
                <a:gd name="connsiteY10" fmla="*/ 0 h 171450"/>
                <a:gd name="connsiteX0" fmla="*/ 360040 w 676275"/>
                <a:gd name="connsiteY0" fmla="*/ 0 h 171450"/>
                <a:gd name="connsiteX1" fmla="*/ 304800 w 676275"/>
                <a:gd name="connsiteY1" fmla="*/ 76200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360040 w 676275"/>
                <a:gd name="connsiteY1" fmla="*/ 72008 h 171450"/>
                <a:gd name="connsiteX2" fmla="*/ 476250 w 676275"/>
                <a:gd name="connsiteY2" fmla="*/ 57150 h 171450"/>
                <a:gd name="connsiteX3" fmla="*/ 552450 w 676275"/>
                <a:gd name="connsiteY3" fmla="*/ 9525 h 171450"/>
                <a:gd name="connsiteX4" fmla="*/ 676275 w 676275"/>
                <a:gd name="connsiteY4" fmla="*/ 47625 h 171450"/>
                <a:gd name="connsiteX5" fmla="*/ 542925 w 676275"/>
                <a:gd name="connsiteY5" fmla="*/ 152400 h 171450"/>
                <a:gd name="connsiteX6" fmla="*/ 352425 w 676275"/>
                <a:gd name="connsiteY6" fmla="*/ 171450 h 171450"/>
                <a:gd name="connsiteX7" fmla="*/ 152400 w 676275"/>
                <a:gd name="connsiteY7" fmla="*/ 161925 h 171450"/>
                <a:gd name="connsiteX8" fmla="*/ 0 w 676275"/>
                <a:gd name="connsiteY8" fmla="*/ 142875 h 171450"/>
                <a:gd name="connsiteX9" fmla="*/ 19050 w 676275"/>
                <a:gd name="connsiteY9" fmla="*/ 66675 h 171450"/>
                <a:gd name="connsiteX10" fmla="*/ 360040 w 676275"/>
                <a:gd name="connsiteY10"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9050 w 676275"/>
                <a:gd name="connsiteY8" fmla="*/ 66675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16024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288032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76250 w 676275"/>
                <a:gd name="connsiteY1" fmla="*/ 5715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2875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60040 w 676275"/>
                <a:gd name="connsiteY0" fmla="*/ 0 h 171450"/>
                <a:gd name="connsiteX1" fmla="*/ 432048 w 676275"/>
                <a:gd name="connsiteY1" fmla="*/ 0 h 171450"/>
                <a:gd name="connsiteX2" fmla="*/ 552450 w 676275"/>
                <a:gd name="connsiteY2" fmla="*/ 9525 h 171450"/>
                <a:gd name="connsiteX3" fmla="*/ 676275 w 676275"/>
                <a:gd name="connsiteY3" fmla="*/ 47625 h 171450"/>
                <a:gd name="connsiteX4" fmla="*/ 542925 w 676275"/>
                <a:gd name="connsiteY4" fmla="*/ 152400 h 171450"/>
                <a:gd name="connsiteX5" fmla="*/ 352425 w 676275"/>
                <a:gd name="connsiteY5" fmla="*/ 171450 h 171450"/>
                <a:gd name="connsiteX6" fmla="*/ 152400 w 676275"/>
                <a:gd name="connsiteY6" fmla="*/ 161925 h 171450"/>
                <a:gd name="connsiteX7" fmla="*/ 0 w 676275"/>
                <a:gd name="connsiteY7" fmla="*/ 144016 h 171450"/>
                <a:gd name="connsiteX8" fmla="*/ 144016 w 676275"/>
                <a:gd name="connsiteY8" fmla="*/ 72008 h 171450"/>
                <a:gd name="connsiteX9" fmla="*/ 360040 w 676275"/>
                <a:gd name="connsiteY9" fmla="*/ 0 h 171450"/>
                <a:gd name="connsiteX0" fmla="*/ 343372 w 659607"/>
                <a:gd name="connsiteY0" fmla="*/ 0 h 171450"/>
                <a:gd name="connsiteX1" fmla="*/ 415380 w 659607"/>
                <a:gd name="connsiteY1" fmla="*/ 0 h 171450"/>
                <a:gd name="connsiteX2" fmla="*/ 535782 w 659607"/>
                <a:gd name="connsiteY2" fmla="*/ 9525 h 171450"/>
                <a:gd name="connsiteX3" fmla="*/ 659607 w 659607"/>
                <a:gd name="connsiteY3" fmla="*/ 47625 h 171450"/>
                <a:gd name="connsiteX4" fmla="*/ 526257 w 659607"/>
                <a:gd name="connsiteY4" fmla="*/ 152400 h 171450"/>
                <a:gd name="connsiteX5" fmla="*/ 335757 w 659607"/>
                <a:gd name="connsiteY5" fmla="*/ 171450 h 171450"/>
                <a:gd name="connsiteX6" fmla="*/ 135732 w 659607"/>
                <a:gd name="connsiteY6" fmla="*/ 161925 h 171450"/>
                <a:gd name="connsiteX7" fmla="*/ 0 w 659607"/>
                <a:gd name="connsiteY7" fmla="*/ 148778 h 171450"/>
                <a:gd name="connsiteX8" fmla="*/ 127348 w 659607"/>
                <a:gd name="connsiteY8" fmla="*/ 72008 h 171450"/>
                <a:gd name="connsiteX9" fmla="*/ 343372 w 659607"/>
                <a:gd name="connsiteY9"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607" h="171450">
                  <a:moveTo>
                    <a:pt x="343372" y="0"/>
                  </a:moveTo>
                  <a:lnTo>
                    <a:pt x="415380" y="0"/>
                  </a:lnTo>
                  <a:lnTo>
                    <a:pt x="535782" y="9525"/>
                  </a:lnTo>
                  <a:lnTo>
                    <a:pt x="659607" y="47625"/>
                  </a:lnTo>
                  <a:lnTo>
                    <a:pt x="526257" y="152400"/>
                  </a:lnTo>
                  <a:lnTo>
                    <a:pt x="335757" y="171450"/>
                  </a:lnTo>
                  <a:lnTo>
                    <a:pt x="135732" y="161925"/>
                  </a:lnTo>
                  <a:lnTo>
                    <a:pt x="0" y="148778"/>
                  </a:lnTo>
                  <a:cubicBezTo>
                    <a:pt x="72008" y="125156"/>
                    <a:pt x="64767" y="91686"/>
                    <a:pt x="127348" y="72008"/>
                  </a:cubicBezTo>
                  <a:lnTo>
                    <a:pt x="343372" y="0"/>
                  </a:lnTo>
                  <a:close/>
                </a:path>
              </a:pathLst>
            </a:cu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56" name="フリーフォーム 55"/>
            <p:cNvSpPr/>
            <p:nvPr/>
          </p:nvSpPr>
          <p:spPr>
            <a:xfrm>
              <a:off x="4937" y="2439"/>
              <a:ext cx="199" cy="61"/>
            </a:xfrm>
            <a:custGeom>
              <a:avLst/>
              <a:gdLst>
                <a:gd name="connsiteX0" fmla="*/ 130969 w 369094"/>
                <a:gd name="connsiteY0" fmla="*/ 0 h 123825"/>
                <a:gd name="connsiteX1" fmla="*/ 307182 w 369094"/>
                <a:gd name="connsiteY1" fmla="*/ 45243 h 123825"/>
                <a:gd name="connsiteX2" fmla="*/ 352425 w 369094"/>
                <a:gd name="connsiteY2" fmla="*/ 76200 h 123825"/>
                <a:gd name="connsiteX3" fmla="*/ 369094 w 369094"/>
                <a:gd name="connsiteY3" fmla="*/ 111918 h 123825"/>
                <a:gd name="connsiteX4" fmla="*/ 271463 w 369094"/>
                <a:gd name="connsiteY4" fmla="*/ 121443 h 123825"/>
                <a:gd name="connsiteX5" fmla="*/ 164307 w 369094"/>
                <a:gd name="connsiteY5" fmla="*/ 123825 h 123825"/>
                <a:gd name="connsiteX6" fmla="*/ 0 w 369094"/>
                <a:gd name="connsiteY6" fmla="*/ 111918 h 123825"/>
                <a:gd name="connsiteX7" fmla="*/ 130969 w 369094"/>
                <a:gd name="connsiteY7"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094" h="123825">
                  <a:moveTo>
                    <a:pt x="130969" y="0"/>
                  </a:moveTo>
                  <a:lnTo>
                    <a:pt x="307182" y="45243"/>
                  </a:lnTo>
                  <a:lnTo>
                    <a:pt x="352425" y="76200"/>
                  </a:lnTo>
                  <a:lnTo>
                    <a:pt x="369094" y="111918"/>
                  </a:lnTo>
                  <a:lnTo>
                    <a:pt x="271463" y="121443"/>
                  </a:lnTo>
                  <a:lnTo>
                    <a:pt x="164307" y="123825"/>
                  </a:lnTo>
                  <a:lnTo>
                    <a:pt x="0" y="111918"/>
                  </a:lnTo>
                  <a:lnTo>
                    <a:pt x="130969" y="0"/>
                  </a:ln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grpSp>
          <p:nvGrpSpPr>
            <p:cNvPr id="41382" name="グループ化 56"/>
            <p:cNvGrpSpPr>
              <a:grpSpLocks/>
            </p:cNvGrpSpPr>
            <p:nvPr/>
          </p:nvGrpSpPr>
          <p:grpSpPr bwMode="auto">
            <a:xfrm>
              <a:off x="5200" y="2311"/>
              <a:ext cx="39" cy="88"/>
              <a:chOff x="6300192" y="1196752"/>
              <a:chExt cx="144016" cy="360040"/>
            </a:xfrm>
          </p:grpSpPr>
          <p:sp>
            <p:nvSpPr>
              <p:cNvPr id="58" name="円/楕円 57"/>
              <p:cNvSpPr/>
              <p:nvPr/>
            </p:nvSpPr>
            <p:spPr>
              <a:xfrm>
                <a:off x="6301008" y="1196752"/>
                <a:ext cx="141670"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59" name="直線コネクタ 58"/>
              <p:cNvCxnSpPr>
                <a:stCxn id="58" idx="4"/>
              </p:cNvCxnSpPr>
              <p:nvPr/>
            </p:nvCxnSpPr>
            <p:spPr>
              <a:xfrm rot="5400000">
                <a:off x="6265468"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85" name="グループ化 59"/>
            <p:cNvGrpSpPr>
              <a:grpSpLocks/>
            </p:cNvGrpSpPr>
            <p:nvPr/>
          </p:nvGrpSpPr>
          <p:grpSpPr bwMode="auto">
            <a:xfrm>
              <a:off x="4432" y="2360"/>
              <a:ext cx="39" cy="89"/>
              <a:chOff x="6300192" y="1196752"/>
              <a:chExt cx="144016" cy="360040"/>
            </a:xfrm>
          </p:grpSpPr>
          <p:sp>
            <p:nvSpPr>
              <p:cNvPr id="61" name="円/楕円 60"/>
              <p:cNvSpPr/>
              <p:nvPr/>
            </p:nvSpPr>
            <p:spPr>
              <a:xfrm>
                <a:off x="6298557" y="1196752"/>
                <a:ext cx="146731"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62" name="直線コネクタ 61"/>
              <p:cNvCxnSpPr>
                <a:stCxn id="61" idx="4"/>
              </p:cNvCxnSpPr>
              <p:nvPr/>
            </p:nvCxnSpPr>
            <p:spPr>
              <a:xfrm rot="5400000">
                <a:off x="6267250" y="1449589"/>
                <a:ext cx="2144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88" name="グループ化 62"/>
            <p:cNvGrpSpPr>
              <a:grpSpLocks/>
            </p:cNvGrpSpPr>
            <p:nvPr/>
          </p:nvGrpSpPr>
          <p:grpSpPr bwMode="auto">
            <a:xfrm>
              <a:off x="4545" y="2317"/>
              <a:ext cx="38" cy="88"/>
              <a:chOff x="6300192" y="1196752"/>
              <a:chExt cx="144016" cy="360040"/>
            </a:xfrm>
          </p:grpSpPr>
          <p:sp>
            <p:nvSpPr>
              <p:cNvPr id="64" name="円/楕円 63"/>
              <p:cNvSpPr/>
              <p:nvPr/>
            </p:nvSpPr>
            <p:spPr>
              <a:xfrm>
                <a:off x="6301262" y="1196752"/>
                <a:ext cx="145396"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65" name="直線コネクタ 64"/>
              <p:cNvCxnSpPr>
                <a:stCxn id="64" idx="4"/>
              </p:cNvCxnSpPr>
              <p:nvPr/>
            </p:nvCxnSpPr>
            <p:spPr>
              <a:xfrm rot="5400000">
                <a:off x="6267584"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91" name="グループ化 65"/>
            <p:cNvGrpSpPr>
              <a:grpSpLocks/>
            </p:cNvGrpSpPr>
            <p:nvPr/>
          </p:nvGrpSpPr>
          <p:grpSpPr bwMode="auto">
            <a:xfrm>
              <a:off x="4664" y="2360"/>
              <a:ext cx="39" cy="89"/>
              <a:chOff x="6300192" y="1196752"/>
              <a:chExt cx="144016" cy="360040"/>
            </a:xfrm>
          </p:grpSpPr>
          <p:sp>
            <p:nvSpPr>
              <p:cNvPr id="67" name="円/楕円 66"/>
              <p:cNvSpPr/>
              <p:nvPr/>
            </p:nvSpPr>
            <p:spPr>
              <a:xfrm>
                <a:off x="6301986" y="1196752"/>
                <a:ext cx="141670"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68" name="直線コネクタ 67"/>
              <p:cNvCxnSpPr>
                <a:stCxn id="67" idx="4"/>
              </p:cNvCxnSpPr>
              <p:nvPr/>
            </p:nvCxnSpPr>
            <p:spPr>
              <a:xfrm rot="5400000">
                <a:off x="6265618" y="1449589"/>
                <a:ext cx="2144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94" name="グループ化 68"/>
            <p:cNvGrpSpPr>
              <a:grpSpLocks/>
            </p:cNvGrpSpPr>
            <p:nvPr/>
          </p:nvGrpSpPr>
          <p:grpSpPr bwMode="auto">
            <a:xfrm>
              <a:off x="4835" y="2370"/>
              <a:ext cx="39" cy="88"/>
              <a:chOff x="6300192" y="1196752"/>
              <a:chExt cx="144016" cy="360040"/>
            </a:xfrm>
          </p:grpSpPr>
          <p:sp>
            <p:nvSpPr>
              <p:cNvPr id="70" name="円/楕円 69"/>
              <p:cNvSpPr/>
              <p:nvPr/>
            </p:nvSpPr>
            <p:spPr>
              <a:xfrm>
                <a:off x="6297926" y="1196752"/>
                <a:ext cx="146731"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71" name="直線コネクタ 70"/>
              <p:cNvCxnSpPr>
                <a:stCxn id="70" idx="4"/>
              </p:cNvCxnSpPr>
              <p:nvPr/>
            </p:nvCxnSpPr>
            <p:spPr>
              <a:xfrm rot="5400000">
                <a:off x="6267447"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397" name="グループ化 71"/>
            <p:cNvGrpSpPr>
              <a:grpSpLocks/>
            </p:cNvGrpSpPr>
            <p:nvPr/>
          </p:nvGrpSpPr>
          <p:grpSpPr bwMode="auto">
            <a:xfrm>
              <a:off x="5013" y="2382"/>
              <a:ext cx="39" cy="89"/>
              <a:chOff x="6300192" y="1196752"/>
              <a:chExt cx="144016" cy="360040"/>
            </a:xfrm>
          </p:grpSpPr>
          <p:sp>
            <p:nvSpPr>
              <p:cNvPr id="73" name="円/楕円 72"/>
              <p:cNvSpPr/>
              <p:nvPr/>
            </p:nvSpPr>
            <p:spPr>
              <a:xfrm>
                <a:off x="6298375" y="1196752"/>
                <a:ext cx="161909" cy="145634"/>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74" name="直線コネクタ 73"/>
              <p:cNvCxnSpPr>
                <a:stCxn id="73" idx="4"/>
              </p:cNvCxnSpPr>
              <p:nvPr/>
            </p:nvCxnSpPr>
            <p:spPr>
              <a:xfrm rot="5400000">
                <a:off x="6267068" y="1449589"/>
                <a:ext cx="214404"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00" name="グループ化 74"/>
            <p:cNvGrpSpPr>
              <a:grpSpLocks/>
            </p:cNvGrpSpPr>
            <p:nvPr/>
          </p:nvGrpSpPr>
          <p:grpSpPr bwMode="auto">
            <a:xfrm>
              <a:off x="5081" y="2320"/>
              <a:ext cx="39" cy="88"/>
              <a:chOff x="6300192" y="1196752"/>
              <a:chExt cx="144016" cy="360040"/>
            </a:xfrm>
          </p:grpSpPr>
          <p:sp>
            <p:nvSpPr>
              <p:cNvPr id="76" name="円/楕円 75"/>
              <p:cNvSpPr/>
              <p:nvPr/>
            </p:nvSpPr>
            <p:spPr>
              <a:xfrm>
                <a:off x="6300253" y="1196752"/>
                <a:ext cx="141670" cy="147289"/>
              </a:xfrm>
              <a:prstGeom prst="ellipse">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77" name="直線コネクタ 76"/>
              <p:cNvCxnSpPr>
                <a:stCxn id="76" idx="4"/>
              </p:cNvCxnSpPr>
              <p:nvPr/>
            </p:nvCxnSpPr>
            <p:spPr>
              <a:xfrm rot="5400000">
                <a:off x="6264712" y="1450417"/>
                <a:ext cx="21275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403" name="テキスト ボックス 77"/>
          <p:cNvSpPr txBox="1">
            <a:spLocks noChangeArrowheads="1"/>
          </p:cNvSpPr>
          <p:nvPr/>
        </p:nvSpPr>
        <p:spPr bwMode="auto">
          <a:xfrm>
            <a:off x="6300788" y="3933825"/>
            <a:ext cx="11176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避難情報</a:t>
            </a:r>
          </a:p>
          <a:p>
            <a:r>
              <a:rPr lang="ja-JP" altLang="en-US" sz="800">
                <a:solidFill>
                  <a:srgbClr val="000000"/>
                </a:solidFill>
              </a:rPr>
              <a:t>（避難準備情報</a:t>
            </a:r>
          </a:p>
          <a:p>
            <a:r>
              <a:rPr lang="ja-JP" altLang="en-US" sz="800">
                <a:solidFill>
                  <a:srgbClr val="000000"/>
                </a:solidFill>
              </a:rPr>
              <a:t>・避難勧告</a:t>
            </a:r>
          </a:p>
          <a:p>
            <a:r>
              <a:rPr lang="ja-JP" altLang="en-US" sz="800">
                <a:solidFill>
                  <a:srgbClr val="000000"/>
                </a:solidFill>
              </a:rPr>
              <a:t>・避難指示</a:t>
            </a:r>
          </a:p>
          <a:p>
            <a:r>
              <a:rPr lang="ja-JP" altLang="en-US" sz="800">
                <a:solidFill>
                  <a:srgbClr val="000000"/>
                </a:solidFill>
              </a:rPr>
              <a:t>・避難所開設情報）</a:t>
            </a:r>
          </a:p>
        </p:txBody>
      </p:sp>
      <p:grpSp>
        <p:nvGrpSpPr>
          <p:cNvPr id="41496" name="Group 536"/>
          <p:cNvGrpSpPr>
            <a:grpSpLocks/>
          </p:cNvGrpSpPr>
          <p:nvPr/>
        </p:nvGrpSpPr>
        <p:grpSpPr bwMode="auto">
          <a:xfrm>
            <a:off x="7023100" y="3500438"/>
            <a:ext cx="1436688" cy="387350"/>
            <a:chOff x="4334" y="1978"/>
            <a:chExt cx="1240" cy="244"/>
          </a:xfrm>
        </p:grpSpPr>
        <p:sp>
          <p:nvSpPr>
            <p:cNvPr id="33" name="フローチャート: データ 32"/>
            <p:cNvSpPr/>
            <p:nvPr/>
          </p:nvSpPr>
          <p:spPr>
            <a:xfrm>
              <a:off x="4334" y="2081"/>
              <a:ext cx="1240" cy="141"/>
            </a:xfrm>
            <a:prstGeom prst="flowChartInputOutput">
              <a:avLst/>
            </a:prstGeom>
            <a:solidFill>
              <a:srgbClr val="FF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sp>
          <p:nvSpPr>
            <p:cNvPr id="36" name="フリーフォーム 35"/>
            <p:cNvSpPr/>
            <p:nvPr/>
          </p:nvSpPr>
          <p:spPr>
            <a:xfrm>
              <a:off x="4946" y="2095"/>
              <a:ext cx="510" cy="74"/>
            </a:xfrm>
            <a:custGeom>
              <a:avLst/>
              <a:gdLst>
                <a:gd name="connsiteX0" fmla="*/ 0 w 996845"/>
                <a:gd name="connsiteY0" fmla="*/ 0 h 213611"/>
                <a:gd name="connsiteX1" fmla="*/ 232347 w 996845"/>
                <a:gd name="connsiteY1" fmla="*/ 82446 h 213611"/>
                <a:gd name="connsiteX2" fmla="*/ 419724 w 996845"/>
                <a:gd name="connsiteY2" fmla="*/ 119922 h 213611"/>
                <a:gd name="connsiteX3" fmla="*/ 359763 w 996845"/>
                <a:gd name="connsiteY3" fmla="*/ 134912 h 213611"/>
                <a:gd name="connsiteX4" fmla="*/ 659567 w 996845"/>
                <a:gd name="connsiteY4" fmla="*/ 209863 h 213611"/>
                <a:gd name="connsiteX5" fmla="*/ 899409 w 996845"/>
                <a:gd name="connsiteY5" fmla="*/ 157397 h 213611"/>
                <a:gd name="connsiteX6" fmla="*/ 996845 w 996845"/>
                <a:gd name="connsiteY6" fmla="*/ 127417 h 213611"/>
                <a:gd name="connsiteX0" fmla="*/ 0 w 996845"/>
                <a:gd name="connsiteY0" fmla="*/ 0 h 216109"/>
                <a:gd name="connsiteX1" fmla="*/ 232347 w 996845"/>
                <a:gd name="connsiteY1" fmla="*/ 82446 h 216109"/>
                <a:gd name="connsiteX2" fmla="*/ 419724 w 996845"/>
                <a:gd name="connsiteY2" fmla="*/ 119922 h 216109"/>
                <a:gd name="connsiteX3" fmla="*/ 659567 w 996845"/>
                <a:gd name="connsiteY3" fmla="*/ 209863 h 216109"/>
                <a:gd name="connsiteX4" fmla="*/ 899409 w 996845"/>
                <a:gd name="connsiteY4" fmla="*/ 157397 h 216109"/>
                <a:gd name="connsiteX5" fmla="*/ 996845 w 996845"/>
                <a:gd name="connsiteY5" fmla="*/ 127417 h 216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845" h="216109">
                  <a:moveTo>
                    <a:pt x="0" y="0"/>
                  </a:moveTo>
                  <a:cubicBezTo>
                    <a:pt x="81196" y="31229"/>
                    <a:pt x="162393" y="62459"/>
                    <a:pt x="232347" y="82446"/>
                  </a:cubicBezTo>
                  <a:cubicBezTo>
                    <a:pt x="302301" y="102433"/>
                    <a:pt x="348521" y="98686"/>
                    <a:pt x="419724" y="119922"/>
                  </a:cubicBezTo>
                  <a:cubicBezTo>
                    <a:pt x="490927" y="141158"/>
                    <a:pt x="579620" y="203617"/>
                    <a:pt x="659567" y="209863"/>
                  </a:cubicBezTo>
                  <a:cubicBezTo>
                    <a:pt x="739514" y="216109"/>
                    <a:pt x="843196" y="171138"/>
                    <a:pt x="899409" y="157397"/>
                  </a:cubicBezTo>
                  <a:cubicBezTo>
                    <a:pt x="955622" y="143656"/>
                    <a:pt x="976233" y="135536"/>
                    <a:pt x="996845" y="127417"/>
                  </a:cubicBezTo>
                </a:path>
              </a:pathLst>
            </a:custGeom>
            <a:ln w="5715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sz="1600">
                <a:solidFill>
                  <a:srgbClr val="000000"/>
                </a:solidFill>
              </a:endParaRPr>
            </a:p>
          </p:txBody>
        </p:sp>
        <p:grpSp>
          <p:nvGrpSpPr>
            <p:cNvPr id="41407" name="グループ化 38"/>
            <p:cNvGrpSpPr>
              <a:grpSpLocks/>
            </p:cNvGrpSpPr>
            <p:nvPr/>
          </p:nvGrpSpPr>
          <p:grpSpPr bwMode="auto">
            <a:xfrm>
              <a:off x="4557" y="2013"/>
              <a:ext cx="62" cy="142"/>
              <a:chOff x="6300192" y="1196752"/>
              <a:chExt cx="144016" cy="360040"/>
            </a:xfrm>
          </p:grpSpPr>
          <p:sp>
            <p:nvSpPr>
              <p:cNvPr id="40" name="円/楕円 39"/>
              <p:cNvSpPr/>
              <p:nvPr/>
            </p:nvSpPr>
            <p:spPr>
              <a:xfrm>
                <a:off x="6300976" y="1196750"/>
                <a:ext cx="143220" cy="144524"/>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1" name="直線コネクタ 40"/>
              <p:cNvCxnSpPr>
                <a:stCxn id="40" idx="4"/>
              </p:cNvCxnSpPr>
              <p:nvPr/>
            </p:nvCxnSpPr>
            <p:spPr>
              <a:xfrm rot="5400000">
                <a:off x="6266418" y="1449033"/>
                <a:ext cx="2155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10" name="グループ化 41"/>
            <p:cNvGrpSpPr>
              <a:grpSpLocks/>
            </p:cNvGrpSpPr>
            <p:nvPr/>
          </p:nvGrpSpPr>
          <p:grpSpPr bwMode="auto">
            <a:xfrm>
              <a:off x="4712" y="2049"/>
              <a:ext cx="62" cy="141"/>
              <a:chOff x="6300192" y="1196752"/>
              <a:chExt cx="144016" cy="360040"/>
            </a:xfrm>
          </p:grpSpPr>
          <p:sp>
            <p:nvSpPr>
              <p:cNvPr id="43" name="円/楕円 42"/>
              <p:cNvSpPr/>
              <p:nvPr/>
            </p:nvSpPr>
            <p:spPr>
              <a:xfrm>
                <a:off x="6300577" y="1196750"/>
                <a:ext cx="143222" cy="145549"/>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4" name="直線コネクタ 43"/>
              <p:cNvCxnSpPr>
                <a:stCxn id="43" idx="4"/>
              </p:cNvCxnSpPr>
              <p:nvPr/>
            </p:nvCxnSpPr>
            <p:spPr>
              <a:xfrm rot="5400000">
                <a:off x="6266534" y="1449545"/>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13" name="グループ化 44"/>
            <p:cNvGrpSpPr>
              <a:grpSpLocks/>
            </p:cNvGrpSpPr>
            <p:nvPr/>
          </p:nvGrpSpPr>
          <p:grpSpPr bwMode="auto">
            <a:xfrm>
              <a:off x="4906" y="1978"/>
              <a:ext cx="62" cy="142"/>
              <a:chOff x="6300192" y="1196752"/>
              <a:chExt cx="144016" cy="360040"/>
            </a:xfrm>
          </p:grpSpPr>
          <p:sp>
            <p:nvSpPr>
              <p:cNvPr id="46" name="円/楕円 45"/>
              <p:cNvSpPr/>
              <p:nvPr/>
            </p:nvSpPr>
            <p:spPr>
              <a:xfrm>
                <a:off x="6298704" y="1196752"/>
                <a:ext cx="146404" cy="144522"/>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47" name="直線コネクタ 46"/>
              <p:cNvCxnSpPr>
                <a:stCxn id="46" idx="4"/>
              </p:cNvCxnSpPr>
              <p:nvPr/>
            </p:nvCxnSpPr>
            <p:spPr>
              <a:xfrm rot="5400000">
                <a:off x="6264146" y="1449033"/>
                <a:ext cx="2155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16" name="グループ化 47"/>
            <p:cNvGrpSpPr>
              <a:grpSpLocks/>
            </p:cNvGrpSpPr>
            <p:nvPr/>
          </p:nvGrpSpPr>
          <p:grpSpPr bwMode="auto">
            <a:xfrm>
              <a:off x="5139" y="2053"/>
              <a:ext cx="62" cy="141"/>
              <a:chOff x="6300192" y="1196752"/>
              <a:chExt cx="144016" cy="360040"/>
            </a:xfrm>
          </p:grpSpPr>
          <p:sp>
            <p:nvSpPr>
              <p:cNvPr id="49" name="円/楕円 48"/>
              <p:cNvSpPr/>
              <p:nvPr/>
            </p:nvSpPr>
            <p:spPr>
              <a:xfrm>
                <a:off x="6301718" y="1196750"/>
                <a:ext cx="152769" cy="145549"/>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50" name="直線コネクタ 49"/>
              <p:cNvCxnSpPr>
                <a:stCxn id="49" idx="4"/>
              </p:cNvCxnSpPr>
              <p:nvPr/>
            </p:nvCxnSpPr>
            <p:spPr>
              <a:xfrm rot="5400000">
                <a:off x="6267675" y="1449545"/>
                <a:ext cx="2144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1419" name="グループ化 50"/>
            <p:cNvGrpSpPr>
              <a:grpSpLocks/>
            </p:cNvGrpSpPr>
            <p:nvPr/>
          </p:nvGrpSpPr>
          <p:grpSpPr bwMode="auto">
            <a:xfrm>
              <a:off x="5294" y="1978"/>
              <a:ext cx="62" cy="142"/>
              <a:chOff x="6300192" y="1196752"/>
              <a:chExt cx="144016" cy="360040"/>
            </a:xfrm>
          </p:grpSpPr>
          <p:sp>
            <p:nvSpPr>
              <p:cNvPr id="52" name="円/楕円 51"/>
              <p:cNvSpPr/>
              <p:nvPr/>
            </p:nvSpPr>
            <p:spPr>
              <a:xfrm>
                <a:off x="6301321" y="1196752"/>
                <a:ext cx="143220" cy="144522"/>
              </a:xfrm>
              <a:prstGeom prst="ellipse">
                <a:avLst/>
              </a:prstGeom>
              <a:solidFill>
                <a:srgbClr val="FF66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ja-JP" altLang="ja-JP" sz="800">
                  <a:solidFill>
                    <a:srgbClr val="FFFFFF"/>
                  </a:solidFill>
                  <a:latin typeface="Arial" charset="0"/>
                  <a:ea typeface="ＭＳ Ｐゴシック" pitchFamily="50" charset="-128"/>
                </a:endParaRPr>
              </a:p>
            </p:txBody>
          </p:sp>
          <p:cxnSp>
            <p:nvCxnSpPr>
              <p:cNvPr id="53" name="直線コネクタ 52"/>
              <p:cNvCxnSpPr>
                <a:stCxn id="52" idx="4"/>
              </p:cNvCxnSpPr>
              <p:nvPr/>
            </p:nvCxnSpPr>
            <p:spPr>
              <a:xfrm rot="5400000">
                <a:off x="6266763" y="1449033"/>
                <a:ext cx="21551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1422" name="テキスト ボックス 78"/>
          <p:cNvSpPr txBox="1">
            <a:spLocks noChangeArrowheads="1"/>
          </p:cNvSpPr>
          <p:nvPr/>
        </p:nvSpPr>
        <p:spPr bwMode="auto">
          <a:xfrm>
            <a:off x="6300788" y="3536950"/>
            <a:ext cx="8905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ja-JP" altLang="en-US" sz="800" b="1" u="sng">
                <a:solidFill>
                  <a:srgbClr val="000000"/>
                </a:solidFill>
              </a:rPr>
              <a:t>市民からの</a:t>
            </a:r>
          </a:p>
          <a:p>
            <a:r>
              <a:rPr lang="ja-JP" altLang="en-US" sz="800" b="1" u="sng">
                <a:solidFill>
                  <a:srgbClr val="000000"/>
                </a:solidFill>
              </a:rPr>
              <a:t>投稿情報</a:t>
            </a:r>
          </a:p>
          <a:p>
            <a:r>
              <a:rPr lang="ja-JP" altLang="en-US" sz="800">
                <a:solidFill>
                  <a:srgbClr val="000000"/>
                </a:solidFill>
              </a:rPr>
              <a:t>（浸水発生等）</a:t>
            </a:r>
          </a:p>
        </p:txBody>
      </p:sp>
      <p:sp>
        <p:nvSpPr>
          <p:cNvPr id="41497" name="Rectangle 537"/>
          <p:cNvSpPr>
            <a:spLocks noChangeArrowheads="1"/>
          </p:cNvSpPr>
          <p:nvPr/>
        </p:nvSpPr>
        <p:spPr bwMode="auto">
          <a:xfrm>
            <a:off x="6370638" y="3933825"/>
            <a:ext cx="2089150" cy="647700"/>
          </a:xfrm>
          <a:prstGeom prst="rect">
            <a:avLst/>
          </a:prstGeom>
          <a:solidFill>
            <a:schemeClr val="bg1">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1502" name="テキスト ボックス 99"/>
          <p:cNvSpPr txBox="1">
            <a:spLocks noChangeArrowheads="1"/>
          </p:cNvSpPr>
          <p:nvPr/>
        </p:nvSpPr>
        <p:spPr bwMode="auto">
          <a:xfrm>
            <a:off x="323850" y="1851025"/>
            <a:ext cx="21723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pitchFamily="50" charset="-128"/>
              </a:defRPr>
            </a:lvl1pPr>
            <a:lvl2pPr marL="742950" indent="-285750">
              <a:defRPr kumimoji="1">
                <a:solidFill>
                  <a:schemeClr val="tx1"/>
                </a:solidFill>
                <a:latin typeface="Arial" charset="0"/>
                <a:ea typeface="ＭＳ Ｐゴシック" pitchFamily="50" charset="-128"/>
              </a:defRPr>
            </a:lvl2pPr>
            <a:lvl3pPr marL="1143000" indent="-228600">
              <a:defRPr kumimoji="1">
                <a:solidFill>
                  <a:schemeClr val="tx1"/>
                </a:solidFill>
                <a:latin typeface="Arial" charset="0"/>
                <a:ea typeface="ＭＳ Ｐゴシック" pitchFamily="50" charset="-128"/>
              </a:defRPr>
            </a:lvl3pPr>
            <a:lvl4pPr marL="1600200" indent="-228600">
              <a:defRPr kumimoji="1">
                <a:solidFill>
                  <a:schemeClr val="tx1"/>
                </a:solidFill>
                <a:latin typeface="Arial" charset="0"/>
                <a:ea typeface="ＭＳ Ｐゴシック" pitchFamily="50" charset="-128"/>
              </a:defRPr>
            </a:lvl4pPr>
            <a:lvl5pPr marL="2057400" indent="-228600">
              <a:defRPr kumimoji="1">
                <a:solidFill>
                  <a:schemeClr val="tx1"/>
                </a:solidFill>
                <a:latin typeface="Arial" charset="0"/>
                <a:ea typeface="ＭＳ Ｐゴシック" pitchFamily="50" charset="-128"/>
              </a:defRPr>
            </a:lvl5pPr>
            <a:lvl6pPr marL="2514600" indent="-228600" fontAlgn="base">
              <a:spcBef>
                <a:spcPct val="0"/>
              </a:spcBef>
              <a:spcAft>
                <a:spcPct val="0"/>
              </a:spcAft>
              <a:defRPr kumimoji="1">
                <a:solidFill>
                  <a:schemeClr val="tx1"/>
                </a:solidFill>
                <a:latin typeface="Arial" charset="0"/>
                <a:ea typeface="ＭＳ Ｐゴシック" pitchFamily="50" charset="-128"/>
              </a:defRPr>
            </a:lvl6pPr>
            <a:lvl7pPr marL="2971800" indent="-228600" fontAlgn="base">
              <a:spcBef>
                <a:spcPct val="0"/>
              </a:spcBef>
              <a:spcAft>
                <a:spcPct val="0"/>
              </a:spcAft>
              <a:defRPr kumimoji="1">
                <a:solidFill>
                  <a:schemeClr val="tx1"/>
                </a:solidFill>
                <a:latin typeface="Arial" charset="0"/>
                <a:ea typeface="ＭＳ Ｐゴシック" pitchFamily="50" charset="-128"/>
              </a:defRPr>
            </a:lvl7pPr>
            <a:lvl8pPr marL="3429000" indent="-228600" fontAlgn="base">
              <a:spcBef>
                <a:spcPct val="0"/>
              </a:spcBef>
              <a:spcAft>
                <a:spcPct val="0"/>
              </a:spcAft>
              <a:defRPr kumimoji="1">
                <a:solidFill>
                  <a:schemeClr val="tx1"/>
                </a:solidFill>
                <a:latin typeface="Arial" charset="0"/>
                <a:ea typeface="ＭＳ Ｐゴシック" pitchFamily="50" charset="-128"/>
              </a:defRPr>
            </a:lvl8pPr>
            <a:lvl9pPr marL="3886200" indent="-228600" fontAlgn="base">
              <a:spcBef>
                <a:spcPct val="0"/>
              </a:spcBef>
              <a:spcAft>
                <a:spcPct val="0"/>
              </a:spcAft>
              <a:defRPr kumimoji="1">
                <a:solidFill>
                  <a:schemeClr val="tx1"/>
                </a:solidFill>
                <a:latin typeface="Arial" charset="0"/>
                <a:ea typeface="ＭＳ Ｐゴシック" pitchFamily="50" charset="-128"/>
              </a:defRPr>
            </a:lvl9pPr>
          </a:lstStyle>
          <a:p>
            <a:r>
              <a:rPr lang="en-US" altLang="ja-JP" b="1" u="sng" dirty="0" smtClean="0">
                <a:solidFill>
                  <a:srgbClr val="FF3300"/>
                </a:solidFill>
              </a:rPr>
              <a:t>Fire Department </a:t>
            </a:r>
          </a:p>
          <a:p>
            <a:r>
              <a:rPr lang="en-US" altLang="ja-JP" b="1" u="sng" dirty="0" smtClean="0">
                <a:solidFill>
                  <a:srgbClr val="FF3300"/>
                </a:solidFill>
              </a:rPr>
              <a:t>Response System</a:t>
            </a:r>
            <a:endParaRPr lang="ja-JP" altLang="en-US" b="1" u="sng" dirty="0">
              <a:solidFill>
                <a:srgbClr val="FF3300"/>
              </a:solidFill>
            </a:endParaRPr>
          </a:p>
        </p:txBody>
      </p:sp>
      <p:sp>
        <p:nvSpPr>
          <p:cNvPr id="41503" name="Line 543"/>
          <p:cNvSpPr>
            <a:spLocks noChangeShapeType="1"/>
          </p:cNvSpPr>
          <p:nvPr/>
        </p:nvSpPr>
        <p:spPr bwMode="auto">
          <a:xfrm flipV="1">
            <a:off x="2339975" y="2492375"/>
            <a:ext cx="792163" cy="3603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04" name="Line 544"/>
          <p:cNvSpPr>
            <a:spLocks noChangeShapeType="1"/>
          </p:cNvSpPr>
          <p:nvPr/>
        </p:nvSpPr>
        <p:spPr bwMode="auto">
          <a:xfrm flipV="1">
            <a:off x="5364163" y="3860800"/>
            <a:ext cx="7921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05" name="Rectangle 545"/>
          <p:cNvSpPr>
            <a:spLocks noChangeArrowheads="1"/>
          </p:cNvSpPr>
          <p:nvPr/>
        </p:nvSpPr>
        <p:spPr bwMode="auto">
          <a:xfrm>
            <a:off x="215900" y="3573463"/>
            <a:ext cx="2160588" cy="647700"/>
          </a:xfrm>
          <a:prstGeom prst="rect">
            <a:avLst/>
          </a:prstGeom>
          <a:solidFill>
            <a:schemeClr val="bg1">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sp>
        <p:nvSpPr>
          <p:cNvPr id="41506" name="Line 546"/>
          <p:cNvSpPr>
            <a:spLocks noChangeShapeType="1"/>
          </p:cNvSpPr>
          <p:nvPr/>
        </p:nvSpPr>
        <p:spPr bwMode="auto">
          <a:xfrm flipV="1">
            <a:off x="2339975" y="3860800"/>
            <a:ext cx="720725"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07" name="Line 547"/>
          <p:cNvSpPr>
            <a:spLocks noChangeShapeType="1"/>
          </p:cNvSpPr>
          <p:nvPr/>
        </p:nvSpPr>
        <p:spPr bwMode="auto">
          <a:xfrm>
            <a:off x="5364163" y="2997200"/>
            <a:ext cx="865187" cy="360363"/>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08" name="Freeform 548"/>
          <p:cNvSpPr>
            <a:spLocks/>
          </p:cNvSpPr>
          <p:nvPr/>
        </p:nvSpPr>
        <p:spPr bwMode="auto">
          <a:xfrm>
            <a:off x="5435600" y="1270000"/>
            <a:ext cx="3097213" cy="1006475"/>
          </a:xfrm>
          <a:custGeom>
            <a:avLst/>
            <a:gdLst>
              <a:gd name="T0" fmla="*/ 1951 w 1951"/>
              <a:gd name="T1" fmla="*/ 45 h 680"/>
              <a:gd name="T2" fmla="*/ 1361 w 1951"/>
              <a:gd name="T3" fmla="*/ 45 h 680"/>
              <a:gd name="T4" fmla="*/ 771 w 1951"/>
              <a:gd name="T5" fmla="*/ 45 h 680"/>
              <a:gd name="T6" fmla="*/ 318 w 1951"/>
              <a:gd name="T7" fmla="*/ 317 h 680"/>
              <a:gd name="T8" fmla="*/ 0 w 1951"/>
              <a:gd name="T9" fmla="*/ 680 h 680"/>
            </a:gdLst>
            <a:ahLst/>
            <a:cxnLst>
              <a:cxn ang="0">
                <a:pos x="T0" y="T1"/>
              </a:cxn>
              <a:cxn ang="0">
                <a:pos x="T2" y="T3"/>
              </a:cxn>
              <a:cxn ang="0">
                <a:pos x="T4" y="T5"/>
              </a:cxn>
              <a:cxn ang="0">
                <a:pos x="T6" y="T7"/>
              </a:cxn>
              <a:cxn ang="0">
                <a:pos x="T8" y="T9"/>
              </a:cxn>
            </a:cxnLst>
            <a:rect l="0" t="0" r="r" b="b"/>
            <a:pathLst>
              <a:path w="1951" h="680">
                <a:moveTo>
                  <a:pt x="1951" y="45"/>
                </a:moveTo>
                <a:cubicBezTo>
                  <a:pt x="1754" y="45"/>
                  <a:pt x="1558" y="45"/>
                  <a:pt x="1361" y="45"/>
                </a:cubicBezTo>
                <a:cubicBezTo>
                  <a:pt x="1164" y="45"/>
                  <a:pt x="945" y="0"/>
                  <a:pt x="771" y="45"/>
                </a:cubicBezTo>
                <a:cubicBezTo>
                  <a:pt x="597" y="90"/>
                  <a:pt x="446" y="211"/>
                  <a:pt x="318" y="317"/>
                </a:cubicBezTo>
                <a:cubicBezTo>
                  <a:pt x="190" y="423"/>
                  <a:pt x="95" y="551"/>
                  <a:pt x="0" y="680"/>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11" name="Line 551"/>
          <p:cNvSpPr>
            <a:spLocks noChangeShapeType="1"/>
          </p:cNvSpPr>
          <p:nvPr/>
        </p:nvSpPr>
        <p:spPr bwMode="auto">
          <a:xfrm flipV="1">
            <a:off x="827088" y="3213100"/>
            <a:ext cx="720725" cy="18716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12" name="Line 552"/>
          <p:cNvSpPr>
            <a:spLocks noChangeShapeType="1"/>
          </p:cNvSpPr>
          <p:nvPr/>
        </p:nvSpPr>
        <p:spPr bwMode="auto">
          <a:xfrm flipH="1" flipV="1">
            <a:off x="4500563" y="3573463"/>
            <a:ext cx="431800" cy="1727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41513" name="Line 553"/>
          <p:cNvSpPr>
            <a:spLocks noChangeShapeType="1"/>
          </p:cNvSpPr>
          <p:nvPr/>
        </p:nvSpPr>
        <p:spPr bwMode="auto">
          <a:xfrm flipV="1">
            <a:off x="7235825" y="4005263"/>
            <a:ext cx="431800" cy="15113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grpSp>
        <p:nvGrpSpPr>
          <p:cNvPr id="40972" name="グループ化 317"/>
          <p:cNvGrpSpPr>
            <a:grpSpLocks/>
          </p:cNvGrpSpPr>
          <p:nvPr/>
        </p:nvGrpSpPr>
        <p:grpSpPr bwMode="auto">
          <a:xfrm>
            <a:off x="2610850" y="2350829"/>
            <a:ext cx="139190" cy="2721566"/>
            <a:chOff x="4867275" y="771525"/>
            <a:chExt cx="533400" cy="3124201"/>
          </a:xfrm>
          <a:solidFill>
            <a:srgbClr val="CCFFCC"/>
          </a:solidFill>
        </p:grpSpPr>
        <p:sp>
          <p:nvSpPr>
            <p:cNvPr id="40974" name="円/楕円 259"/>
            <p:cNvSpPr/>
            <p:nvPr/>
          </p:nvSpPr>
          <p:spPr>
            <a:xfrm>
              <a:off x="4867275" y="771525"/>
              <a:ext cx="533400" cy="3124201"/>
            </a:xfrm>
            <a:prstGeom prst="ellips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cxnSp>
          <p:nvCxnSpPr>
            <p:cNvPr id="40975" name="直線コネクタ 314"/>
            <p:cNvCxnSpPr>
              <a:stCxn id="260" idx="1"/>
              <a:endCxn id="260" idx="5"/>
            </p:cNvCxnSpPr>
            <p:nvPr/>
          </p:nvCxnSpPr>
          <p:spPr>
            <a:xfrm rot="16200000" flipH="1">
              <a:off x="4029823" y="2145051"/>
              <a:ext cx="2208303" cy="37715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76" name="直線コネクタ 316"/>
            <p:cNvCxnSpPr>
              <a:stCxn id="260" idx="7"/>
              <a:endCxn id="260" idx="3"/>
            </p:cNvCxnSpPr>
            <p:nvPr/>
          </p:nvCxnSpPr>
          <p:spPr>
            <a:xfrm rot="16200000" flipH="1" flipV="1">
              <a:off x="4029823" y="2145051"/>
              <a:ext cx="2208303" cy="377152"/>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516" name="Text Box 556"/>
          <p:cNvSpPr txBox="1">
            <a:spLocks noChangeArrowheads="1"/>
          </p:cNvSpPr>
          <p:nvPr/>
        </p:nvSpPr>
        <p:spPr bwMode="auto">
          <a:xfrm>
            <a:off x="63703" y="120948"/>
            <a:ext cx="68098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2400" b="1" dirty="0" smtClean="0">
                <a:latin typeface="HGPｺﾞｼｯｸE" pitchFamily="50" charset="-128"/>
                <a:ea typeface="HGPｺﾞｼｯｸE" pitchFamily="50" charset="-128"/>
              </a:rPr>
              <a:t>Linking three GIS systems to enable cooperation </a:t>
            </a:r>
          </a:p>
          <a:p>
            <a:r>
              <a:rPr lang="en-US" altLang="ja-JP" sz="2400" b="1" dirty="0" smtClean="0">
                <a:latin typeface="HGPｺﾞｼｯｸE" pitchFamily="50" charset="-128"/>
                <a:ea typeface="HGPｺﾞｼｯｸE" pitchFamily="50" charset="-128"/>
              </a:rPr>
              <a:t>on shared information platform </a:t>
            </a:r>
            <a:endParaRPr lang="ja-JP" altLang="en-US" sz="2400" b="1" dirty="0">
              <a:latin typeface="HGPｺﾞｼｯｸE" pitchFamily="50" charset="-128"/>
              <a:ea typeface="HGPｺﾞｼｯｸE" pitchFamily="50" charset="-128"/>
            </a:endParaRPr>
          </a:p>
        </p:txBody>
      </p:sp>
      <p:sp>
        <p:nvSpPr>
          <p:cNvPr id="41521" name="Rectangle 561"/>
          <p:cNvSpPr>
            <a:spLocks noChangeArrowheads="1"/>
          </p:cNvSpPr>
          <p:nvPr/>
        </p:nvSpPr>
        <p:spPr bwMode="auto">
          <a:xfrm>
            <a:off x="2996035" y="6497638"/>
            <a:ext cx="5346544" cy="305435"/>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ja-JP" altLang="en-US" sz="1600" dirty="0"/>
              <a:t>災害リスク情報プラットフォーム（防災科学技術研究所）</a:t>
            </a:r>
          </a:p>
        </p:txBody>
      </p:sp>
      <p:sp>
        <p:nvSpPr>
          <p:cNvPr id="350" name="角丸四角形吹き出し 349"/>
          <p:cNvSpPr>
            <a:spLocks noChangeArrowheads="1"/>
          </p:cNvSpPr>
          <p:nvPr/>
        </p:nvSpPr>
        <p:spPr bwMode="auto">
          <a:xfrm>
            <a:off x="6020761" y="5460206"/>
            <a:ext cx="2593640" cy="763588"/>
          </a:xfrm>
          <a:prstGeom prst="wedgeRoundRectCallout">
            <a:avLst>
              <a:gd name="adj1" fmla="val 23880"/>
              <a:gd name="adj2" fmla="val -98051"/>
              <a:gd name="adj3" fmla="val 16667"/>
            </a:avLst>
          </a:prstGeom>
          <a:solidFill>
            <a:srgbClr val="FFFF00"/>
          </a:solidFill>
          <a:ln w="38100" algn="ctr">
            <a:solidFill>
              <a:schemeClr val="bg1"/>
            </a:solidFill>
            <a:miter lim="800000"/>
            <a:headEnd/>
            <a:tailEnd/>
          </a:ln>
          <a:effectLst>
            <a:outerShdw dist="20000" dir="5400000" rotWithShape="0">
              <a:srgbClr val="000000">
                <a:alpha val="37999"/>
              </a:srgbClr>
            </a:outerShdw>
          </a:effectLst>
        </p:spPr>
        <p:txBody>
          <a:bodyPr anchor="ctr"/>
          <a:lstStyle/>
          <a:p>
            <a:pPr algn="ctr"/>
            <a:r>
              <a:rPr lang="en-US" altLang="ja-JP" sz="2400" b="1" dirty="0" smtClean="0">
                <a:solidFill>
                  <a:srgbClr val="0000FF"/>
                </a:solidFill>
              </a:rPr>
              <a:t>Citizen’s self help/ evacuation</a:t>
            </a:r>
            <a:endParaRPr lang="ja-JP" altLang="en-US" sz="2400" b="1" dirty="0">
              <a:solidFill>
                <a:srgbClr val="0000FF"/>
              </a:solidFill>
            </a:endParaRPr>
          </a:p>
        </p:txBody>
      </p:sp>
      <p:sp>
        <p:nvSpPr>
          <p:cNvPr id="351" name="角丸四角形吹き出し 350"/>
          <p:cNvSpPr>
            <a:spLocks noChangeArrowheads="1"/>
          </p:cNvSpPr>
          <p:nvPr/>
        </p:nvSpPr>
        <p:spPr bwMode="auto">
          <a:xfrm>
            <a:off x="0" y="4926012"/>
            <a:ext cx="2811463" cy="763588"/>
          </a:xfrm>
          <a:prstGeom prst="wedgeRoundRectCallout">
            <a:avLst>
              <a:gd name="adj1" fmla="val 23880"/>
              <a:gd name="adj2" fmla="val -98051"/>
              <a:gd name="adj3" fmla="val 16667"/>
            </a:avLst>
          </a:prstGeom>
          <a:solidFill>
            <a:srgbClr val="FFFF00"/>
          </a:solidFill>
          <a:ln w="38100" algn="ctr">
            <a:solidFill>
              <a:schemeClr val="bg1"/>
            </a:solidFill>
            <a:miter lim="800000"/>
            <a:headEnd/>
            <a:tailEnd/>
          </a:ln>
          <a:effectLst>
            <a:outerShdw dist="20000" dir="5400000" rotWithShape="0">
              <a:srgbClr val="000000">
                <a:alpha val="37999"/>
              </a:srgbClr>
            </a:outerShdw>
          </a:effectLst>
        </p:spPr>
        <p:txBody>
          <a:bodyPr anchor="ctr"/>
          <a:lstStyle/>
          <a:p>
            <a:pPr algn="ctr"/>
            <a:r>
              <a:rPr lang="en-US" altLang="ja-JP" sz="2400" b="1" dirty="0" smtClean="0">
                <a:solidFill>
                  <a:srgbClr val="0000FF"/>
                </a:solidFill>
              </a:rPr>
              <a:t>Rescue operation by Fire Department</a:t>
            </a:r>
            <a:endParaRPr lang="ja-JP" altLang="en-US" sz="2400" b="1" dirty="0">
              <a:solidFill>
                <a:srgbClr val="0000FF"/>
              </a:solidFill>
            </a:endParaRPr>
          </a:p>
        </p:txBody>
      </p:sp>
    </p:spTree>
    <p:extLst>
      <p:ext uri="{BB962C8B-B14F-4D97-AF65-F5344CB8AC3E}">
        <p14:creationId xmlns:p14="http://schemas.microsoft.com/office/powerpoint/2010/main" val="29104165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3" y="400050"/>
            <a:ext cx="841057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1835696" y="5229200"/>
            <a:ext cx="6480720"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2" y="552450"/>
            <a:ext cx="8410575"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正方形/長方形 2"/>
          <p:cNvSpPr/>
          <p:nvPr/>
        </p:nvSpPr>
        <p:spPr>
          <a:xfrm>
            <a:off x="1475656" y="5121588"/>
            <a:ext cx="7200800" cy="2918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732590" y="5121588"/>
            <a:ext cx="6912768" cy="369332"/>
          </a:xfrm>
          <a:prstGeom prst="rect">
            <a:avLst/>
          </a:prstGeom>
          <a:noFill/>
        </p:spPr>
        <p:txBody>
          <a:bodyPr wrap="square" rtlCol="0">
            <a:spAutoFit/>
          </a:bodyPr>
          <a:lstStyle/>
          <a:p>
            <a:r>
              <a:rPr kumimoji="1" lang="en-US" altLang="ja-JP" dirty="0" smtClean="0"/>
              <a:t> 2001  2002  2003  2004  2005  2006  2007  2008 2009  2010  2011</a:t>
            </a:r>
            <a:endParaRPr kumimoji="1" lang="ja-JP" altLang="en-US" dirty="0"/>
          </a:p>
        </p:txBody>
      </p:sp>
      <p:sp>
        <p:nvSpPr>
          <p:cNvPr id="5" name="正方形/長方形 4"/>
          <p:cNvSpPr/>
          <p:nvPr/>
        </p:nvSpPr>
        <p:spPr>
          <a:xfrm>
            <a:off x="540607" y="159708"/>
            <a:ext cx="815734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34661" y="229284"/>
            <a:ext cx="8126246" cy="646331"/>
          </a:xfrm>
          <a:prstGeom prst="rect">
            <a:avLst/>
          </a:prstGeom>
          <a:noFill/>
          <a:ln>
            <a:noFill/>
          </a:ln>
        </p:spPr>
        <p:txBody>
          <a:bodyPr wrap="square" rtlCol="0">
            <a:spAutoFit/>
          </a:bodyPr>
          <a:lstStyle/>
          <a:p>
            <a:pPr algn="ctr"/>
            <a:r>
              <a:rPr lang="en-US" altLang="ja-JP" sz="3600" b="1" dirty="0" smtClean="0"/>
              <a:t>Science and Technology Budget of Japan</a:t>
            </a:r>
            <a:endParaRPr kumimoji="1" lang="ja-JP" altLang="en-US" sz="3600" b="1" dirty="0"/>
          </a:p>
        </p:txBody>
      </p:sp>
      <p:sp>
        <p:nvSpPr>
          <p:cNvPr id="9" name="正方形/長方形 8"/>
          <p:cNvSpPr/>
          <p:nvPr/>
        </p:nvSpPr>
        <p:spPr>
          <a:xfrm>
            <a:off x="654842" y="5602238"/>
            <a:ext cx="8157344"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0" y="1700808"/>
            <a:ext cx="1800200" cy="400110"/>
          </a:xfrm>
          <a:prstGeom prst="rect">
            <a:avLst/>
          </a:prstGeom>
          <a:noFill/>
        </p:spPr>
        <p:txBody>
          <a:bodyPr wrap="square" rtlCol="0">
            <a:spAutoFit/>
          </a:bodyPr>
          <a:lstStyle/>
          <a:p>
            <a:r>
              <a:rPr kumimoji="1" lang="en-US" altLang="ja-JP" sz="2000" b="1" dirty="0" smtClean="0"/>
              <a:t>100 Million JPY</a:t>
            </a:r>
            <a:endParaRPr kumimoji="1" lang="ja-JP" altLang="en-US" sz="2000" b="1" dirty="0"/>
          </a:p>
        </p:txBody>
      </p:sp>
      <p:sp>
        <p:nvSpPr>
          <p:cNvPr id="8" name="テキスト ボックス 7"/>
          <p:cNvSpPr txBox="1"/>
          <p:nvPr/>
        </p:nvSpPr>
        <p:spPr>
          <a:xfrm>
            <a:off x="1800200" y="5658170"/>
            <a:ext cx="7529742" cy="461665"/>
          </a:xfrm>
          <a:prstGeom prst="rect">
            <a:avLst/>
          </a:prstGeom>
          <a:noFill/>
        </p:spPr>
        <p:txBody>
          <a:bodyPr wrap="square" rtlCol="0">
            <a:spAutoFit/>
          </a:bodyPr>
          <a:lstStyle/>
          <a:p>
            <a:r>
              <a:rPr lang="en-US" altLang="ja-JP" sz="2400" b="1" dirty="0"/>
              <a:t>2</a:t>
            </a:r>
            <a:r>
              <a:rPr lang="en-US" altLang="ja-JP" sz="2400" b="1" baseline="30000" dirty="0"/>
              <a:t>nd</a:t>
            </a:r>
            <a:r>
              <a:rPr lang="en-US" altLang="ja-JP" sz="2400" b="1" dirty="0"/>
              <a:t> STBP </a:t>
            </a:r>
            <a:r>
              <a:rPr lang="en-US" altLang="ja-JP" sz="2400" b="1" dirty="0" smtClean="0"/>
              <a:t>Period                 3</a:t>
            </a:r>
            <a:r>
              <a:rPr lang="en-US" altLang="ja-JP" sz="2400" b="1" baseline="30000" dirty="0" smtClean="0"/>
              <a:t>Rd</a:t>
            </a:r>
            <a:r>
              <a:rPr lang="en-US" altLang="ja-JP" sz="2400" b="1" dirty="0" smtClean="0"/>
              <a:t> STBP Period   4</a:t>
            </a:r>
            <a:r>
              <a:rPr lang="en-US" altLang="ja-JP" sz="2400" b="1" baseline="30000" dirty="0" smtClean="0"/>
              <a:t>th</a:t>
            </a:r>
            <a:r>
              <a:rPr lang="en-US" altLang="ja-JP" sz="2400" b="1" dirty="0" smtClean="0"/>
              <a:t> STBP Period</a:t>
            </a:r>
            <a:endParaRPr lang="ja-JP" altLang="en-US" sz="2400" b="1" dirty="0"/>
          </a:p>
        </p:txBody>
      </p:sp>
    </p:spTree>
    <p:extLst>
      <p:ext uri="{BB962C8B-B14F-4D97-AF65-F5344CB8AC3E}">
        <p14:creationId xmlns:p14="http://schemas.microsoft.com/office/powerpoint/2010/main" val="27447200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p:cNvSpPr>
            <a:spLocks noGrp="1"/>
          </p:cNvSpPr>
          <p:nvPr>
            <p:ph type="title"/>
          </p:nvPr>
        </p:nvSpPr>
        <p:spPr>
          <a:xfrm>
            <a:off x="-108520" y="71438"/>
            <a:ext cx="9109645" cy="571500"/>
          </a:xfrm>
        </p:spPr>
        <p:txBody>
          <a:bodyPr>
            <a:normAutofit fontScale="90000"/>
          </a:bodyPr>
          <a:lstStyle/>
          <a:p>
            <a:r>
              <a:rPr lang="en-US" altLang="ja-JP" b="1" dirty="0" smtClean="0"/>
              <a:t>Shared Operation of Disaster Information</a:t>
            </a:r>
            <a:endParaRPr lang="ja-JP" altLang="en-US" b="1" dirty="0" smtClean="0"/>
          </a:p>
        </p:txBody>
      </p:sp>
      <p:sp>
        <p:nvSpPr>
          <p:cNvPr id="4" name="スライド番号プレースホルダ 3"/>
          <p:cNvSpPr>
            <a:spLocks noGrp="1"/>
          </p:cNvSpPr>
          <p:nvPr>
            <p:ph type="sldNum" sz="quarter" idx="12"/>
          </p:nvPr>
        </p:nvSpPr>
        <p:spPr/>
        <p:txBody>
          <a:bodyPr/>
          <a:lstStyle/>
          <a:p>
            <a:pPr>
              <a:defRPr/>
            </a:pPr>
            <a:fld id="{0EB573B2-FF31-4542-8282-6755251E280B}" type="slidenum">
              <a:rPr lang="ja-JP" altLang="en-US" smtClean="0"/>
              <a:pPr>
                <a:defRPr/>
              </a:pPr>
              <a:t>40</a:t>
            </a:fld>
            <a:endParaRPr lang="ja-JP" altLang="en-US" dirty="0"/>
          </a:p>
        </p:txBody>
      </p:sp>
      <p:sp>
        <p:nvSpPr>
          <p:cNvPr id="9" name="正方形/長方形 8"/>
          <p:cNvSpPr/>
          <p:nvPr/>
        </p:nvSpPr>
        <p:spPr>
          <a:xfrm>
            <a:off x="6572250" y="3500438"/>
            <a:ext cx="928688" cy="642937"/>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solidFill>
                <a:prstClr val="black"/>
              </a:solidFill>
            </a:endParaRPr>
          </a:p>
        </p:txBody>
      </p:sp>
      <p:sp>
        <p:nvSpPr>
          <p:cNvPr id="10" name="円/楕円 9"/>
          <p:cNvSpPr/>
          <p:nvPr/>
        </p:nvSpPr>
        <p:spPr>
          <a:xfrm>
            <a:off x="5143500" y="1412875"/>
            <a:ext cx="3857625" cy="714375"/>
          </a:xfrm>
          <a:prstGeom prst="ellipse">
            <a:avLst/>
          </a:prstGeom>
          <a:noFill/>
          <a:ln w="381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grpSp>
        <p:nvGrpSpPr>
          <p:cNvPr id="10246" name="グループ化 71"/>
          <p:cNvGrpSpPr>
            <a:grpSpLocks/>
          </p:cNvGrpSpPr>
          <p:nvPr/>
        </p:nvGrpSpPr>
        <p:grpSpPr bwMode="auto">
          <a:xfrm>
            <a:off x="6643688" y="3214688"/>
            <a:ext cx="785812" cy="320675"/>
            <a:chOff x="4714876" y="3750475"/>
            <a:chExt cx="785818" cy="321467"/>
          </a:xfrm>
        </p:grpSpPr>
        <p:grpSp>
          <p:nvGrpSpPr>
            <p:cNvPr id="10382" name="グループ化 68"/>
            <p:cNvGrpSpPr>
              <a:grpSpLocks/>
            </p:cNvGrpSpPr>
            <p:nvPr/>
          </p:nvGrpSpPr>
          <p:grpSpPr bwMode="auto">
            <a:xfrm>
              <a:off x="4714876" y="3760024"/>
              <a:ext cx="214314" cy="311918"/>
              <a:chOff x="4714876" y="3760024"/>
              <a:chExt cx="214314" cy="311918"/>
            </a:xfrm>
          </p:grpSpPr>
          <p:sp>
            <p:nvSpPr>
              <p:cNvPr id="19" name="正方形/長方形 18"/>
              <p:cNvSpPr/>
              <p:nvPr/>
            </p:nvSpPr>
            <p:spPr>
              <a:xfrm>
                <a:off x="4714876" y="3857100"/>
                <a:ext cx="214314" cy="214842"/>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sp>
            <p:nvSpPr>
              <p:cNvPr id="20" name="円/楕円 19"/>
              <p:cNvSpPr/>
              <p:nvPr/>
            </p:nvSpPr>
            <p:spPr>
              <a:xfrm>
                <a:off x="4714876" y="3760024"/>
                <a:ext cx="214314" cy="214841"/>
              </a:xfrm>
              <a:prstGeom prst="ellips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grpSp>
        <p:grpSp>
          <p:nvGrpSpPr>
            <p:cNvPr id="10383" name="グループ化 69"/>
            <p:cNvGrpSpPr>
              <a:grpSpLocks/>
            </p:cNvGrpSpPr>
            <p:nvPr/>
          </p:nvGrpSpPr>
          <p:grpSpPr bwMode="auto">
            <a:xfrm>
              <a:off x="5000628" y="3752067"/>
              <a:ext cx="214314" cy="319875"/>
              <a:chOff x="5000628" y="3752067"/>
              <a:chExt cx="214314" cy="319875"/>
            </a:xfrm>
          </p:grpSpPr>
          <p:sp>
            <p:nvSpPr>
              <p:cNvPr id="17" name="正方形/長方形 16"/>
              <p:cNvSpPr/>
              <p:nvPr/>
            </p:nvSpPr>
            <p:spPr>
              <a:xfrm>
                <a:off x="5000628" y="3857100"/>
                <a:ext cx="214314" cy="214842"/>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sp>
            <p:nvSpPr>
              <p:cNvPr id="18" name="正方形/長方形 17"/>
              <p:cNvSpPr/>
              <p:nvPr/>
            </p:nvSpPr>
            <p:spPr>
              <a:xfrm>
                <a:off x="5072066" y="3752066"/>
                <a:ext cx="71439" cy="214842"/>
              </a:xfrm>
              <a:prstGeom prst="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grpSp>
        <p:grpSp>
          <p:nvGrpSpPr>
            <p:cNvPr id="10384" name="グループ化 70"/>
            <p:cNvGrpSpPr>
              <a:grpSpLocks/>
            </p:cNvGrpSpPr>
            <p:nvPr/>
          </p:nvGrpSpPr>
          <p:grpSpPr bwMode="auto">
            <a:xfrm>
              <a:off x="5286380" y="3750475"/>
              <a:ext cx="214314" cy="321467"/>
              <a:chOff x="5286380" y="3750475"/>
              <a:chExt cx="214314" cy="321467"/>
            </a:xfrm>
          </p:grpSpPr>
          <p:sp>
            <p:nvSpPr>
              <p:cNvPr id="15" name="正方形/長方形 14"/>
              <p:cNvSpPr/>
              <p:nvPr/>
            </p:nvSpPr>
            <p:spPr>
              <a:xfrm>
                <a:off x="5286380" y="3857100"/>
                <a:ext cx="214314" cy="214842"/>
              </a:xfrm>
              <a:prstGeom prst="rect">
                <a:avLst/>
              </a:prstGeom>
              <a:solidFill>
                <a:schemeClr val="accent6">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sp>
            <p:nvSpPr>
              <p:cNvPr id="16" name="二等辺三角形 15"/>
              <p:cNvSpPr/>
              <p:nvPr/>
            </p:nvSpPr>
            <p:spPr>
              <a:xfrm flipV="1">
                <a:off x="5286380" y="3750475"/>
                <a:ext cx="214314" cy="214841"/>
              </a:xfrm>
              <a:prstGeom prst="triangle">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grpSp>
      </p:grpSp>
      <p:sp>
        <p:nvSpPr>
          <p:cNvPr id="21" name="円/楕円 20"/>
          <p:cNvSpPr/>
          <p:nvPr/>
        </p:nvSpPr>
        <p:spPr>
          <a:xfrm>
            <a:off x="785813" y="1412875"/>
            <a:ext cx="3857625" cy="714375"/>
          </a:xfrm>
          <a:prstGeom prst="ellipse">
            <a:avLst/>
          </a:prstGeom>
          <a:noFill/>
          <a:ln w="38100" cmpd="dbl">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grpSp>
        <p:nvGrpSpPr>
          <p:cNvPr id="10248" name="グループ化 382"/>
          <p:cNvGrpSpPr>
            <a:grpSpLocks/>
          </p:cNvGrpSpPr>
          <p:nvPr/>
        </p:nvGrpSpPr>
        <p:grpSpPr bwMode="auto">
          <a:xfrm>
            <a:off x="5000625" y="1928813"/>
            <a:ext cx="1214438" cy="819150"/>
            <a:chOff x="4857752" y="2643182"/>
            <a:chExt cx="1214446" cy="819152"/>
          </a:xfrm>
        </p:grpSpPr>
        <p:sp>
          <p:nvSpPr>
            <p:cNvPr id="23" name="正方形/長方形 22"/>
            <p:cNvSpPr/>
            <p:nvPr/>
          </p:nvSpPr>
          <p:spPr>
            <a:xfrm>
              <a:off x="5143504" y="2643182"/>
              <a:ext cx="928694" cy="6429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24" name="フローチャート : 磁気ディスク 23"/>
            <p:cNvSpPr/>
            <p:nvPr/>
          </p:nvSpPr>
          <p:spPr>
            <a:xfrm>
              <a:off x="5429256" y="2714619"/>
              <a:ext cx="357190" cy="28575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cxnSp>
          <p:nvCxnSpPr>
            <p:cNvPr id="25" name="カギ線コネクタ 24"/>
            <p:cNvCxnSpPr>
              <a:stCxn id="24" idx="3"/>
            </p:cNvCxnSpPr>
            <p:nvPr/>
          </p:nvCxnSpPr>
          <p:spPr>
            <a:xfrm rot="5400000">
              <a:off x="5394331" y="2928932"/>
              <a:ext cx="142875" cy="285752"/>
            </a:xfrm>
            <a:prstGeom prst="bentConnector3">
              <a:avLst>
                <a:gd name="adj1" fmla="val 50000"/>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4" idx="3"/>
            </p:cNvCxnSpPr>
            <p:nvPr/>
          </p:nvCxnSpPr>
          <p:spPr>
            <a:xfrm rot="16200000" flipH="1">
              <a:off x="5680083" y="2928932"/>
              <a:ext cx="142875" cy="285752"/>
            </a:xfrm>
            <a:prstGeom prst="bentConnector3">
              <a:avLst>
                <a:gd name="adj1" fmla="val 50000"/>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4" idx="3"/>
            </p:cNvCxnSpPr>
            <p:nvPr/>
          </p:nvCxnSpPr>
          <p:spPr>
            <a:xfrm rot="5400000">
              <a:off x="5537207" y="3071808"/>
              <a:ext cx="142875"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平行四辺形 27"/>
            <p:cNvSpPr/>
            <p:nvPr/>
          </p:nvSpPr>
          <p:spPr>
            <a:xfrm>
              <a:off x="5500694" y="2857495"/>
              <a:ext cx="214313" cy="71438"/>
            </a:xfrm>
            <a:prstGeom prst="parallelogram">
              <a:avLst>
                <a:gd name="adj" fmla="val 82778"/>
              </a:avLst>
            </a:prstGeom>
            <a:ln w="12700"/>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a:solidFill>
                  <a:prstClr val="white"/>
                </a:solidFill>
              </a:endParaRPr>
            </a:p>
          </p:txBody>
        </p:sp>
        <p:sp>
          <p:nvSpPr>
            <p:cNvPr id="29" name="正方形/長方形 28"/>
            <p:cNvSpPr/>
            <p:nvPr/>
          </p:nvSpPr>
          <p:spPr>
            <a:xfrm>
              <a:off x="5214942" y="3143245"/>
              <a:ext cx="214313" cy="2143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0" name="正方形/長方形 29"/>
            <p:cNvSpPr/>
            <p:nvPr/>
          </p:nvSpPr>
          <p:spPr>
            <a:xfrm>
              <a:off x="5500694" y="3143245"/>
              <a:ext cx="214313" cy="2143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1" name="正方形/長方形 30"/>
            <p:cNvSpPr/>
            <p:nvPr/>
          </p:nvSpPr>
          <p:spPr>
            <a:xfrm>
              <a:off x="5786446" y="3143245"/>
              <a:ext cx="214313" cy="2143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2" name="円/楕円 31"/>
            <p:cNvSpPr/>
            <p:nvPr/>
          </p:nvSpPr>
          <p:spPr>
            <a:xfrm>
              <a:off x="5214942" y="3243258"/>
              <a:ext cx="214313" cy="21431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3" name="正方形/長方形 32"/>
            <p:cNvSpPr/>
            <p:nvPr/>
          </p:nvSpPr>
          <p:spPr>
            <a:xfrm>
              <a:off x="5572132" y="3248020"/>
              <a:ext cx="71438" cy="21431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4" name="二等辺三角形 33"/>
            <p:cNvSpPr/>
            <p:nvPr/>
          </p:nvSpPr>
          <p:spPr>
            <a:xfrm flipV="1">
              <a:off x="5786446" y="3248020"/>
              <a:ext cx="214313" cy="214314"/>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35" name="フローチャート : 書類 34"/>
            <p:cNvSpPr/>
            <p:nvPr/>
          </p:nvSpPr>
          <p:spPr>
            <a:xfrm>
              <a:off x="4857752" y="3143245"/>
              <a:ext cx="214314" cy="28575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cxnSp>
          <p:nvCxnSpPr>
            <p:cNvPr id="36" name="カギ線コネクタ 35"/>
            <p:cNvCxnSpPr>
              <a:endCxn id="35" idx="0"/>
            </p:cNvCxnSpPr>
            <p:nvPr/>
          </p:nvCxnSpPr>
          <p:spPr>
            <a:xfrm rot="5400000">
              <a:off x="5215736" y="2750337"/>
              <a:ext cx="142875" cy="642942"/>
            </a:xfrm>
            <a:prstGeom prst="bentConnector3">
              <a:avLst>
                <a:gd name="adj1" fmla="val 50000"/>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249" name="グループ化 388"/>
          <p:cNvGrpSpPr>
            <a:grpSpLocks/>
          </p:cNvGrpSpPr>
          <p:nvPr/>
        </p:nvGrpSpPr>
        <p:grpSpPr bwMode="auto">
          <a:xfrm>
            <a:off x="7572375" y="1928813"/>
            <a:ext cx="1214438" cy="819150"/>
            <a:chOff x="7429520" y="2643182"/>
            <a:chExt cx="1214446" cy="819152"/>
          </a:xfrm>
        </p:grpSpPr>
        <p:grpSp>
          <p:nvGrpSpPr>
            <p:cNvPr id="10353" name="グループ化 86"/>
            <p:cNvGrpSpPr>
              <a:grpSpLocks/>
            </p:cNvGrpSpPr>
            <p:nvPr/>
          </p:nvGrpSpPr>
          <p:grpSpPr bwMode="auto">
            <a:xfrm>
              <a:off x="7715272" y="2643182"/>
              <a:ext cx="928694" cy="819152"/>
              <a:chOff x="4643438" y="2857496"/>
              <a:chExt cx="928694" cy="819152"/>
            </a:xfrm>
          </p:grpSpPr>
          <p:sp>
            <p:nvSpPr>
              <p:cNvPr id="41" name="正方形/長方形 40"/>
              <p:cNvSpPr/>
              <p:nvPr/>
            </p:nvSpPr>
            <p:spPr>
              <a:xfrm>
                <a:off x="4643438" y="2857496"/>
                <a:ext cx="928694" cy="642939"/>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ja-JP" altLang="en-US">
                  <a:solidFill>
                    <a:prstClr val="black"/>
                  </a:solidFill>
                </a:endParaRPr>
              </a:p>
            </p:txBody>
          </p:sp>
          <p:sp>
            <p:nvSpPr>
              <p:cNvPr id="42" name="フローチャート : 磁気ディスク 41"/>
              <p:cNvSpPr/>
              <p:nvPr/>
            </p:nvSpPr>
            <p:spPr>
              <a:xfrm>
                <a:off x="4929190" y="2928933"/>
                <a:ext cx="357190" cy="285751"/>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cxnSp>
            <p:nvCxnSpPr>
              <p:cNvPr id="43" name="カギ線コネクタ 42"/>
              <p:cNvCxnSpPr>
                <a:stCxn id="42" idx="3"/>
              </p:cNvCxnSpPr>
              <p:nvPr/>
            </p:nvCxnSpPr>
            <p:spPr>
              <a:xfrm rot="5400000">
                <a:off x="4894265" y="3143246"/>
                <a:ext cx="142875" cy="285752"/>
              </a:xfrm>
              <a:prstGeom prst="bentConnector3">
                <a:avLst>
                  <a:gd name="adj1" fmla="val 50000"/>
                </a:avLst>
              </a:prstGeom>
              <a:ln/>
            </p:spPr>
            <p:style>
              <a:lnRef idx="2">
                <a:schemeClr val="accent4">
                  <a:shade val="50000"/>
                </a:schemeClr>
              </a:lnRef>
              <a:fillRef idx="1">
                <a:schemeClr val="accent4"/>
              </a:fillRef>
              <a:effectRef idx="0">
                <a:schemeClr val="accent4"/>
              </a:effectRef>
              <a:fontRef idx="minor">
                <a:schemeClr val="lt1"/>
              </a:fontRef>
            </p:style>
          </p:cxnSp>
          <p:cxnSp>
            <p:nvCxnSpPr>
              <p:cNvPr id="44" name="カギ線コネクタ 43"/>
              <p:cNvCxnSpPr>
                <a:stCxn id="42" idx="3"/>
              </p:cNvCxnSpPr>
              <p:nvPr/>
            </p:nvCxnSpPr>
            <p:spPr>
              <a:xfrm rot="16200000" flipH="1">
                <a:off x="5180017" y="3143246"/>
                <a:ext cx="142875" cy="285752"/>
              </a:xfrm>
              <a:prstGeom prst="bentConnector3">
                <a:avLst>
                  <a:gd name="adj1" fmla="val 50000"/>
                </a:avLst>
              </a:prstGeom>
              <a:ln/>
            </p:spPr>
            <p:style>
              <a:lnRef idx="2">
                <a:schemeClr val="accent4">
                  <a:shade val="50000"/>
                </a:schemeClr>
              </a:lnRef>
              <a:fillRef idx="1">
                <a:schemeClr val="accent4"/>
              </a:fillRef>
              <a:effectRef idx="0">
                <a:schemeClr val="accent4"/>
              </a:effectRef>
              <a:fontRef idx="minor">
                <a:schemeClr val="lt1"/>
              </a:fontRef>
            </p:style>
          </p:cxnSp>
          <p:cxnSp>
            <p:nvCxnSpPr>
              <p:cNvPr id="45" name="直線コネクタ 44"/>
              <p:cNvCxnSpPr>
                <a:stCxn id="42" idx="3"/>
              </p:cNvCxnSpPr>
              <p:nvPr/>
            </p:nvCxnSpPr>
            <p:spPr>
              <a:xfrm rot="5400000">
                <a:off x="5037141" y="3286122"/>
                <a:ext cx="142875"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46" name="平行四辺形 45"/>
              <p:cNvSpPr/>
              <p:nvPr/>
            </p:nvSpPr>
            <p:spPr>
              <a:xfrm>
                <a:off x="5000628" y="3071809"/>
                <a:ext cx="214313" cy="71438"/>
              </a:xfrm>
              <a:prstGeom prst="parallelogram">
                <a:avLst>
                  <a:gd name="adj" fmla="val 82778"/>
                </a:avLst>
              </a:prstGeom>
              <a:ln w="12700"/>
            </p:spPr>
            <p:style>
              <a:lnRef idx="3">
                <a:schemeClr val="lt1"/>
              </a:lnRef>
              <a:fillRef idx="1">
                <a:schemeClr val="accent4"/>
              </a:fillRef>
              <a:effectRef idx="1">
                <a:schemeClr val="accent4"/>
              </a:effectRef>
              <a:fontRef idx="minor">
                <a:schemeClr val="lt1"/>
              </a:fontRef>
            </p:style>
            <p:txBody>
              <a:bodyPr anchor="ctr"/>
              <a:lstStyle/>
              <a:p>
                <a:pPr algn="ctr">
                  <a:defRPr/>
                </a:pPr>
                <a:endParaRPr lang="ja-JP" altLang="en-US">
                  <a:solidFill>
                    <a:prstClr val="white"/>
                  </a:solidFill>
                </a:endParaRPr>
              </a:p>
            </p:txBody>
          </p:sp>
          <p:sp>
            <p:nvSpPr>
              <p:cNvPr id="47" name="正方形/長方形 46"/>
              <p:cNvSpPr/>
              <p:nvPr/>
            </p:nvSpPr>
            <p:spPr>
              <a:xfrm>
                <a:off x="4714876" y="3357559"/>
                <a:ext cx="214313" cy="214314"/>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sp>
            <p:nvSpPr>
              <p:cNvPr id="48" name="正方形/長方形 47"/>
              <p:cNvSpPr/>
              <p:nvPr/>
            </p:nvSpPr>
            <p:spPr>
              <a:xfrm>
                <a:off x="5000628" y="3357559"/>
                <a:ext cx="214313" cy="214314"/>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sp>
            <p:nvSpPr>
              <p:cNvPr id="49" name="正方形/長方形 48"/>
              <p:cNvSpPr/>
              <p:nvPr/>
            </p:nvSpPr>
            <p:spPr>
              <a:xfrm>
                <a:off x="5286380" y="3357559"/>
                <a:ext cx="214313" cy="214314"/>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sp>
            <p:nvSpPr>
              <p:cNvPr id="50" name="円/楕円 49"/>
              <p:cNvSpPr/>
              <p:nvPr/>
            </p:nvSpPr>
            <p:spPr>
              <a:xfrm>
                <a:off x="4714876" y="3457572"/>
                <a:ext cx="214313" cy="214313"/>
              </a:xfrm>
              <a:prstGeom prst="ellipse">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sp>
            <p:nvSpPr>
              <p:cNvPr id="51" name="正方形/長方形 50"/>
              <p:cNvSpPr/>
              <p:nvPr/>
            </p:nvSpPr>
            <p:spPr>
              <a:xfrm>
                <a:off x="5072066" y="3462334"/>
                <a:ext cx="71438" cy="214314"/>
              </a:xfrm>
              <a:prstGeom prst="rect">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sp>
            <p:nvSpPr>
              <p:cNvPr id="52" name="二等辺三角形 51"/>
              <p:cNvSpPr/>
              <p:nvPr/>
            </p:nvSpPr>
            <p:spPr>
              <a:xfrm flipV="1">
                <a:off x="5286380" y="3462334"/>
                <a:ext cx="214313" cy="214314"/>
              </a:xfrm>
              <a:prstGeom prst="triangle">
                <a:avLst/>
              </a:prstGeom>
              <a:solidFill>
                <a:schemeClr val="accent6">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grpSp>
        <p:sp>
          <p:nvSpPr>
            <p:cNvPr id="39" name="フローチャート : 順次アクセス記憶 38"/>
            <p:cNvSpPr/>
            <p:nvPr/>
          </p:nvSpPr>
          <p:spPr>
            <a:xfrm>
              <a:off x="7429520" y="3143245"/>
              <a:ext cx="214314" cy="285751"/>
            </a:xfrm>
            <a:prstGeom prst="flowChartMagneticTape">
              <a:avLst/>
            </a:prstGeom>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cxnSp>
          <p:nvCxnSpPr>
            <p:cNvPr id="40" name="カギ線コネクタ 39"/>
            <p:cNvCxnSpPr>
              <a:stCxn id="42" idx="3"/>
            </p:cNvCxnSpPr>
            <p:nvPr/>
          </p:nvCxnSpPr>
          <p:spPr>
            <a:xfrm rot="5400000">
              <a:off x="7787504" y="2750337"/>
              <a:ext cx="142875" cy="642942"/>
            </a:xfrm>
            <a:prstGeom prst="bentConnector3">
              <a:avLst>
                <a:gd name="adj1" fmla="val 50000"/>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10250" name="グループ化 387"/>
          <p:cNvGrpSpPr>
            <a:grpSpLocks/>
          </p:cNvGrpSpPr>
          <p:nvPr/>
        </p:nvGrpSpPr>
        <p:grpSpPr bwMode="auto">
          <a:xfrm>
            <a:off x="6286500" y="1928813"/>
            <a:ext cx="1214438" cy="819150"/>
            <a:chOff x="6143636" y="2643182"/>
            <a:chExt cx="1214446" cy="819152"/>
          </a:xfrm>
        </p:grpSpPr>
        <p:sp>
          <p:nvSpPr>
            <p:cNvPr id="54" name="五角形 53"/>
            <p:cNvSpPr/>
            <p:nvPr/>
          </p:nvSpPr>
          <p:spPr>
            <a:xfrm>
              <a:off x="6143636" y="3143245"/>
              <a:ext cx="214314" cy="285751"/>
            </a:xfrm>
            <a:prstGeom prst="pentagon">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grpSp>
          <p:nvGrpSpPr>
            <p:cNvPr id="10339" name="グループ化 73"/>
            <p:cNvGrpSpPr>
              <a:grpSpLocks/>
            </p:cNvGrpSpPr>
            <p:nvPr/>
          </p:nvGrpSpPr>
          <p:grpSpPr bwMode="auto">
            <a:xfrm>
              <a:off x="6429388" y="2643182"/>
              <a:ext cx="928694" cy="819152"/>
              <a:chOff x="4643438" y="2857496"/>
              <a:chExt cx="928694" cy="819152"/>
            </a:xfrm>
          </p:grpSpPr>
          <p:sp>
            <p:nvSpPr>
              <p:cNvPr id="57" name="正方形/長方形 56"/>
              <p:cNvSpPr/>
              <p:nvPr/>
            </p:nvSpPr>
            <p:spPr>
              <a:xfrm>
                <a:off x="4643438" y="2857496"/>
                <a:ext cx="928694" cy="642939"/>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58" name="フローチャート : 磁気ディスク 57"/>
              <p:cNvSpPr/>
              <p:nvPr/>
            </p:nvSpPr>
            <p:spPr>
              <a:xfrm>
                <a:off x="4929190" y="2928933"/>
                <a:ext cx="357190" cy="285751"/>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cxnSp>
            <p:nvCxnSpPr>
              <p:cNvPr id="59" name="カギ線コネクタ 58"/>
              <p:cNvCxnSpPr>
                <a:stCxn id="58" idx="3"/>
              </p:cNvCxnSpPr>
              <p:nvPr/>
            </p:nvCxnSpPr>
            <p:spPr>
              <a:xfrm rot="5400000">
                <a:off x="4894265" y="3143246"/>
                <a:ext cx="142875" cy="285752"/>
              </a:xfrm>
              <a:prstGeom prst="bentConnector3">
                <a:avLst>
                  <a:gd name="adj1" fmla="val 50000"/>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60" name="カギ線コネクタ 59"/>
              <p:cNvCxnSpPr>
                <a:stCxn id="58" idx="3"/>
              </p:cNvCxnSpPr>
              <p:nvPr/>
            </p:nvCxnSpPr>
            <p:spPr>
              <a:xfrm rot="16200000" flipH="1">
                <a:off x="5180017" y="3143246"/>
                <a:ext cx="142875" cy="285752"/>
              </a:xfrm>
              <a:prstGeom prst="bentConnector3">
                <a:avLst>
                  <a:gd name="adj1" fmla="val 50000"/>
                </a:avLst>
              </a:prstGeom>
              <a:ln/>
            </p:spPr>
            <p:style>
              <a:lnRef idx="2">
                <a:schemeClr val="accent5">
                  <a:shade val="50000"/>
                </a:schemeClr>
              </a:lnRef>
              <a:fillRef idx="1">
                <a:schemeClr val="accent5"/>
              </a:fillRef>
              <a:effectRef idx="0">
                <a:schemeClr val="accent5"/>
              </a:effectRef>
              <a:fontRef idx="minor">
                <a:schemeClr val="lt1"/>
              </a:fontRef>
            </p:style>
          </p:cxnSp>
          <p:cxnSp>
            <p:nvCxnSpPr>
              <p:cNvPr id="61" name="直線コネクタ 60"/>
              <p:cNvCxnSpPr>
                <a:stCxn id="58" idx="3"/>
              </p:cNvCxnSpPr>
              <p:nvPr/>
            </p:nvCxnSpPr>
            <p:spPr>
              <a:xfrm rot="5400000">
                <a:off x="5037141" y="3286122"/>
                <a:ext cx="142875" cy="0"/>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62" name="平行四辺形 61"/>
              <p:cNvSpPr/>
              <p:nvPr/>
            </p:nvSpPr>
            <p:spPr>
              <a:xfrm>
                <a:off x="5000628" y="3071809"/>
                <a:ext cx="214313" cy="71438"/>
              </a:xfrm>
              <a:prstGeom prst="parallelogram">
                <a:avLst>
                  <a:gd name="adj" fmla="val 82778"/>
                </a:avLst>
              </a:prstGeom>
              <a:ln w="12700"/>
            </p:spPr>
            <p:style>
              <a:lnRef idx="3">
                <a:schemeClr val="lt1"/>
              </a:lnRef>
              <a:fillRef idx="1">
                <a:schemeClr val="accent5"/>
              </a:fillRef>
              <a:effectRef idx="1">
                <a:schemeClr val="accent5"/>
              </a:effectRef>
              <a:fontRef idx="minor">
                <a:schemeClr val="lt1"/>
              </a:fontRef>
            </p:style>
            <p:txBody>
              <a:bodyPr anchor="ctr"/>
              <a:lstStyle/>
              <a:p>
                <a:pPr algn="ctr">
                  <a:defRPr/>
                </a:pPr>
                <a:endParaRPr lang="ja-JP" altLang="en-US">
                  <a:solidFill>
                    <a:prstClr val="white"/>
                  </a:solidFill>
                </a:endParaRPr>
              </a:p>
            </p:txBody>
          </p:sp>
          <p:sp>
            <p:nvSpPr>
              <p:cNvPr id="63" name="正方形/長方形 62"/>
              <p:cNvSpPr/>
              <p:nvPr/>
            </p:nvSpPr>
            <p:spPr>
              <a:xfrm>
                <a:off x="4714876" y="3357559"/>
                <a:ext cx="214313" cy="214314"/>
              </a:xfrm>
              <a:prstGeom prst="rect">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64" name="正方形/長方形 63"/>
              <p:cNvSpPr/>
              <p:nvPr/>
            </p:nvSpPr>
            <p:spPr>
              <a:xfrm>
                <a:off x="5000628" y="3357559"/>
                <a:ext cx="214313" cy="214314"/>
              </a:xfrm>
              <a:prstGeom prst="rect">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65" name="正方形/長方形 64"/>
              <p:cNvSpPr/>
              <p:nvPr/>
            </p:nvSpPr>
            <p:spPr>
              <a:xfrm>
                <a:off x="5286380" y="3357559"/>
                <a:ext cx="214313" cy="214314"/>
              </a:xfrm>
              <a:prstGeom prst="rect">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66" name="円/楕円 65"/>
              <p:cNvSpPr/>
              <p:nvPr/>
            </p:nvSpPr>
            <p:spPr>
              <a:xfrm>
                <a:off x="4714876" y="3457572"/>
                <a:ext cx="214313" cy="214313"/>
              </a:xfrm>
              <a:prstGeom prst="ellipse">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67" name="正方形/長方形 66"/>
              <p:cNvSpPr/>
              <p:nvPr/>
            </p:nvSpPr>
            <p:spPr>
              <a:xfrm>
                <a:off x="5072066" y="3462334"/>
                <a:ext cx="71438" cy="214314"/>
              </a:xfrm>
              <a:prstGeom prst="rect">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68" name="二等辺三角形 67"/>
              <p:cNvSpPr/>
              <p:nvPr/>
            </p:nvSpPr>
            <p:spPr>
              <a:xfrm flipV="1">
                <a:off x="5286380" y="3462334"/>
                <a:ext cx="214313" cy="214314"/>
              </a:xfrm>
              <a:prstGeom prst="triangle">
                <a:avLst/>
              </a:prstGeom>
              <a:solidFill>
                <a:schemeClr val="accent6">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grpSp>
        <p:cxnSp>
          <p:nvCxnSpPr>
            <p:cNvPr id="56" name="カギ線コネクタ 55"/>
            <p:cNvCxnSpPr>
              <a:stCxn id="58" idx="3"/>
            </p:cNvCxnSpPr>
            <p:nvPr/>
          </p:nvCxnSpPr>
          <p:spPr>
            <a:xfrm rot="5400000">
              <a:off x="6501620" y="2750337"/>
              <a:ext cx="142875" cy="642942"/>
            </a:xfrm>
            <a:prstGeom prst="bentConnector3">
              <a:avLst>
                <a:gd name="adj1" fmla="val 50000"/>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0251" name="グループ化 558"/>
          <p:cNvGrpSpPr>
            <a:grpSpLocks/>
          </p:cNvGrpSpPr>
          <p:nvPr/>
        </p:nvGrpSpPr>
        <p:grpSpPr bwMode="auto">
          <a:xfrm>
            <a:off x="1000125" y="1928813"/>
            <a:ext cx="928688" cy="785812"/>
            <a:chOff x="1000100" y="2143116"/>
            <a:chExt cx="928694" cy="785818"/>
          </a:xfrm>
        </p:grpSpPr>
        <p:sp>
          <p:nvSpPr>
            <p:cNvPr id="70" name="正方形/長方形 69"/>
            <p:cNvSpPr/>
            <p:nvPr/>
          </p:nvSpPr>
          <p:spPr>
            <a:xfrm>
              <a:off x="1000100" y="2143116"/>
              <a:ext cx="928694" cy="6429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sp>
          <p:nvSpPr>
            <p:cNvPr id="71" name="フローチャート : 磁気ディスク 70"/>
            <p:cNvSpPr/>
            <p:nvPr/>
          </p:nvSpPr>
          <p:spPr>
            <a:xfrm>
              <a:off x="1285852" y="2214554"/>
              <a:ext cx="357190" cy="2857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cxnSp>
          <p:nvCxnSpPr>
            <p:cNvPr id="72" name="直線コネクタ 71"/>
            <p:cNvCxnSpPr>
              <a:stCxn id="71" idx="3"/>
            </p:cNvCxnSpPr>
            <p:nvPr/>
          </p:nvCxnSpPr>
          <p:spPr>
            <a:xfrm rot="5400000">
              <a:off x="1393802" y="2571744"/>
              <a:ext cx="142876"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3" name="平行四辺形 72"/>
            <p:cNvSpPr/>
            <p:nvPr/>
          </p:nvSpPr>
          <p:spPr>
            <a:xfrm>
              <a:off x="1357290" y="2357430"/>
              <a:ext cx="214313" cy="71439"/>
            </a:xfrm>
            <a:prstGeom prst="parallelogram">
              <a:avLst>
                <a:gd name="adj" fmla="val 82778"/>
              </a:avLst>
            </a:prstGeom>
            <a:ln w="12700"/>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a:solidFill>
                  <a:prstClr val="white"/>
                </a:solidFill>
              </a:endParaRPr>
            </a:p>
          </p:txBody>
        </p:sp>
        <p:sp>
          <p:nvSpPr>
            <p:cNvPr id="74" name="フローチャート : 書類 73"/>
            <p:cNvSpPr/>
            <p:nvPr/>
          </p:nvSpPr>
          <p:spPr>
            <a:xfrm>
              <a:off x="1357290" y="2643182"/>
              <a:ext cx="214313" cy="285752"/>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white"/>
                </a:solidFill>
              </a:endParaRPr>
            </a:p>
          </p:txBody>
        </p:sp>
      </p:grpSp>
      <p:grpSp>
        <p:nvGrpSpPr>
          <p:cNvPr id="10252" name="グループ化 556"/>
          <p:cNvGrpSpPr>
            <a:grpSpLocks/>
          </p:cNvGrpSpPr>
          <p:nvPr/>
        </p:nvGrpSpPr>
        <p:grpSpPr bwMode="auto">
          <a:xfrm>
            <a:off x="3571875" y="1928813"/>
            <a:ext cx="928688" cy="785812"/>
            <a:chOff x="3571868" y="2143116"/>
            <a:chExt cx="928694" cy="785818"/>
          </a:xfrm>
        </p:grpSpPr>
        <p:sp>
          <p:nvSpPr>
            <p:cNvPr id="76" name="正方形/長方形 75"/>
            <p:cNvSpPr/>
            <p:nvPr/>
          </p:nvSpPr>
          <p:spPr>
            <a:xfrm>
              <a:off x="3571868" y="2143116"/>
              <a:ext cx="928694" cy="642942"/>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ja-JP" altLang="en-US">
                <a:solidFill>
                  <a:prstClr val="black"/>
                </a:solidFill>
              </a:endParaRPr>
            </a:p>
          </p:txBody>
        </p:sp>
        <p:sp>
          <p:nvSpPr>
            <p:cNvPr id="77" name="フローチャート : 磁気ディスク 76"/>
            <p:cNvSpPr/>
            <p:nvPr/>
          </p:nvSpPr>
          <p:spPr>
            <a:xfrm>
              <a:off x="3857620" y="2214554"/>
              <a:ext cx="357190" cy="285752"/>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cxnSp>
          <p:nvCxnSpPr>
            <p:cNvPr id="78" name="直線コネクタ 77"/>
            <p:cNvCxnSpPr>
              <a:stCxn id="77" idx="3"/>
            </p:cNvCxnSpPr>
            <p:nvPr/>
          </p:nvCxnSpPr>
          <p:spPr>
            <a:xfrm rot="5400000">
              <a:off x="3965570" y="2571744"/>
              <a:ext cx="142876" cy="0"/>
            </a:xfrm>
            <a:prstGeom prst="line">
              <a:avLst/>
            </a:prstGeom>
            <a:ln/>
          </p:spPr>
          <p:style>
            <a:lnRef idx="2">
              <a:schemeClr val="accent4">
                <a:shade val="50000"/>
              </a:schemeClr>
            </a:lnRef>
            <a:fillRef idx="1">
              <a:schemeClr val="accent4"/>
            </a:fillRef>
            <a:effectRef idx="0">
              <a:schemeClr val="accent4"/>
            </a:effectRef>
            <a:fontRef idx="minor">
              <a:schemeClr val="lt1"/>
            </a:fontRef>
          </p:style>
        </p:cxnSp>
        <p:sp>
          <p:nvSpPr>
            <p:cNvPr id="79" name="平行四辺形 78"/>
            <p:cNvSpPr/>
            <p:nvPr/>
          </p:nvSpPr>
          <p:spPr>
            <a:xfrm>
              <a:off x="3929058" y="2357430"/>
              <a:ext cx="214313" cy="71439"/>
            </a:xfrm>
            <a:prstGeom prst="parallelogram">
              <a:avLst>
                <a:gd name="adj" fmla="val 82778"/>
              </a:avLst>
            </a:prstGeom>
            <a:ln w="12700"/>
          </p:spPr>
          <p:style>
            <a:lnRef idx="3">
              <a:schemeClr val="lt1"/>
            </a:lnRef>
            <a:fillRef idx="1">
              <a:schemeClr val="accent4"/>
            </a:fillRef>
            <a:effectRef idx="1">
              <a:schemeClr val="accent4"/>
            </a:effectRef>
            <a:fontRef idx="minor">
              <a:schemeClr val="lt1"/>
            </a:fontRef>
          </p:style>
          <p:txBody>
            <a:bodyPr anchor="ctr"/>
            <a:lstStyle/>
            <a:p>
              <a:pPr algn="ctr">
                <a:defRPr/>
              </a:pPr>
              <a:endParaRPr lang="ja-JP" altLang="en-US">
                <a:solidFill>
                  <a:prstClr val="white"/>
                </a:solidFill>
              </a:endParaRPr>
            </a:p>
          </p:txBody>
        </p:sp>
        <p:sp>
          <p:nvSpPr>
            <p:cNvPr id="80" name="フローチャート : 順次アクセス記憶 79"/>
            <p:cNvSpPr/>
            <p:nvPr/>
          </p:nvSpPr>
          <p:spPr>
            <a:xfrm>
              <a:off x="3929058" y="2643182"/>
              <a:ext cx="214313" cy="285752"/>
            </a:xfrm>
            <a:prstGeom prst="flowChartMagneticTape">
              <a:avLst/>
            </a:prstGeom>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ja-JP" altLang="en-US">
                <a:solidFill>
                  <a:prstClr val="white"/>
                </a:solidFill>
              </a:endParaRPr>
            </a:p>
          </p:txBody>
        </p:sp>
      </p:grpSp>
      <p:grpSp>
        <p:nvGrpSpPr>
          <p:cNvPr id="10253" name="グループ化 557"/>
          <p:cNvGrpSpPr>
            <a:grpSpLocks/>
          </p:cNvGrpSpPr>
          <p:nvPr/>
        </p:nvGrpSpPr>
        <p:grpSpPr bwMode="auto">
          <a:xfrm>
            <a:off x="2286000" y="1928813"/>
            <a:ext cx="928688" cy="785812"/>
            <a:chOff x="2285984" y="2143116"/>
            <a:chExt cx="928694" cy="785818"/>
          </a:xfrm>
        </p:grpSpPr>
        <p:sp>
          <p:nvSpPr>
            <p:cNvPr id="82" name="正方形/長方形 81"/>
            <p:cNvSpPr/>
            <p:nvPr/>
          </p:nvSpPr>
          <p:spPr>
            <a:xfrm>
              <a:off x="2285984" y="2143116"/>
              <a:ext cx="928694" cy="642942"/>
            </a:xfrm>
            <a:prstGeom prst="rec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sp>
          <p:nvSpPr>
            <p:cNvPr id="83" name="フローチャート : 磁気ディスク 82"/>
            <p:cNvSpPr/>
            <p:nvPr/>
          </p:nvSpPr>
          <p:spPr>
            <a:xfrm>
              <a:off x="2571736" y="2214554"/>
              <a:ext cx="357190" cy="285752"/>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cxnSp>
          <p:nvCxnSpPr>
            <p:cNvPr id="84" name="直線コネクタ 83"/>
            <p:cNvCxnSpPr>
              <a:stCxn id="83" idx="3"/>
            </p:cNvCxnSpPr>
            <p:nvPr/>
          </p:nvCxnSpPr>
          <p:spPr>
            <a:xfrm rot="5400000">
              <a:off x="2679686" y="2571744"/>
              <a:ext cx="142876" cy="0"/>
            </a:xfrm>
            <a:prstGeom prst="line">
              <a:avLst/>
            </a:prstGeom>
            <a:ln/>
          </p:spPr>
          <p:style>
            <a:lnRef idx="2">
              <a:schemeClr val="accent5">
                <a:shade val="50000"/>
              </a:schemeClr>
            </a:lnRef>
            <a:fillRef idx="1">
              <a:schemeClr val="accent5"/>
            </a:fillRef>
            <a:effectRef idx="0">
              <a:schemeClr val="accent5"/>
            </a:effectRef>
            <a:fontRef idx="minor">
              <a:schemeClr val="lt1"/>
            </a:fontRef>
          </p:style>
        </p:cxnSp>
        <p:sp>
          <p:nvSpPr>
            <p:cNvPr id="85" name="平行四辺形 84"/>
            <p:cNvSpPr/>
            <p:nvPr/>
          </p:nvSpPr>
          <p:spPr>
            <a:xfrm>
              <a:off x="2643174" y="2357430"/>
              <a:ext cx="214313" cy="71439"/>
            </a:xfrm>
            <a:prstGeom prst="parallelogram">
              <a:avLst>
                <a:gd name="adj" fmla="val 82778"/>
              </a:avLst>
            </a:prstGeom>
            <a:ln w="12700"/>
          </p:spPr>
          <p:style>
            <a:lnRef idx="3">
              <a:schemeClr val="lt1"/>
            </a:lnRef>
            <a:fillRef idx="1">
              <a:schemeClr val="accent5"/>
            </a:fillRef>
            <a:effectRef idx="1">
              <a:schemeClr val="accent5"/>
            </a:effectRef>
            <a:fontRef idx="minor">
              <a:schemeClr val="lt1"/>
            </a:fontRef>
          </p:style>
          <p:txBody>
            <a:bodyPr anchor="ctr"/>
            <a:lstStyle/>
            <a:p>
              <a:pPr algn="ctr">
                <a:defRPr/>
              </a:pPr>
              <a:endParaRPr lang="ja-JP" altLang="en-US">
                <a:solidFill>
                  <a:prstClr val="white"/>
                </a:solidFill>
              </a:endParaRPr>
            </a:p>
          </p:txBody>
        </p:sp>
        <p:sp>
          <p:nvSpPr>
            <p:cNvPr id="86" name="五角形 85"/>
            <p:cNvSpPr/>
            <p:nvPr/>
          </p:nvSpPr>
          <p:spPr>
            <a:xfrm>
              <a:off x="2643174" y="2643182"/>
              <a:ext cx="214313" cy="285752"/>
            </a:xfrm>
            <a:prstGeom prst="pentagon">
              <a:avLst/>
            </a:prstGeom>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ja-JP" altLang="en-US">
                <a:solidFill>
                  <a:prstClr val="white"/>
                </a:solidFill>
              </a:endParaRPr>
            </a:p>
          </p:txBody>
        </p:sp>
      </p:grpSp>
      <p:sp>
        <p:nvSpPr>
          <p:cNvPr id="87" name="フローチャート : 定義済み処理 86"/>
          <p:cNvSpPr/>
          <p:nvPr/>
        </p:nvSpPr>
        <p:spPr>
          <a:xfrm>
            <a:off x="6858000" y="3714750"/>
            <a:ext cx="357188" cy="285750"/>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cxnSp>
        <p:nvCxnSpPr>
          <p:cNvPr id="88" name="カギ線コネクタ 87"/>
          <p:cNvCxnSpPr/>
          <p:nvPr/>
        </p:nvCxnSpPr>
        <p:spPr>
          <a:xfrm rot="5400000" flipH="1" flipV="1">
            <a:off x="6946900" y="3625850"/>
            <a:ext cx="179388" cy="1588"/>
          </a:xfrm>
          <a:prstGeom prst="bentConnector3">
            <a:avLst>
              <a:gd name="adj1" fmla="val 50000"/>
            </a:avLst>
          </a:prstGeom>
          <a:ln/>
        </p:spPr>
        <p:style>
          <a:lnRef idx="2">
            <a:schemeClr val="accent3">
              <a:shade val="50000"/>
            </a:schemeClr>
          </a:lnRef>
          <a:fillRef idx="1">
            <a:schemeClr val="accent3"/>
          </a:fillRef>
          <a:effectRef idx="0">
            <a:schemeClr val="accent3"/>
          </a:effectRef>
          <a:fontRef idx="minor">
            <a:schemeClr val="lt1"/>
          </a:fontRef>
        </p:style>
      </p:cxnSp>
      <p:cxnSp>
        <p:nvCxnSpPr>
          <p:cNvPr id="89" name="カギ線コネクタ 88"/>
          <p:cNvCxnSpPr/>
          <p:nvPr/>
        </p:nvCxnSpPr>
        <p:spPr>
          <a:xfrm rot="5400000" flipH="1" flipV="1">
            <a:off x="7090569" y="3482182"/>
            <a:ext cx="179387" cy="285750"/>
          </a:xfrm>
          <a:prstGeom prst="bentConnector3">
            <a:avLst>
              <a:gd name="adj1" fmla="val 50000"/>
            </a:avLst>
          </a:prstGeom>
          <a:ln/>
        </p:spPr>
        <p:style>
          <a:lnRef idx="2">
            <a:schemeClr val="accent3">
              <a:shade val="50000"/>
            </a:schemeClr>
          </a:lnRef>
          <a:fillRef idx="1">
            <a:schemeClr val="accent3"/>
          </a:fillRef>
          <a:effectRef idx="0">
            <a:schemeClr val="accent3"/>
          </a:effectRef>
          <a:fontRef idx="minor">
            <a:schemeClr val="lt1"/>
          </a:fontRef>
        </p:style>
      </p:cxnSp>
      <p:cxnSp>
        <p:nvCxnSpPr>
          <p:cNvPr id="90" name="カギ線コネクタ 89"/>
          <p:cNvCxnSpPr/>
          <p:nvPr/>
        </p:nvCxnSpPr>
        <p:spPr>
          <a:xfrm rot="16200000" flipV="1">
            <a:off x="6804819" y="3482182"/>
            <a:ext cx="179387" cy="285750"/>
          </a:xfrm>
          <a:prstGeom prst="bentConnector3">
            <a:avLst>
              <a:gd name="adj1" fmla="val 50000"/>
            </a:avLst>
          </a:prstGeom>
          <a:ln/>
        </p:spPr>
        <p:style>
          <a:lnRef idx="2">
            <a:schemeClr val="accent3">
              <a:shade val="50000"/>
            </a:schemeClr>
          </a:lnRef>
          <a:fillRef idx="1">
            <a:schemeClr val="accent3"/>
          </a:fillRef>
          <a:effectRef idx="0">
            <a:schemeClr val="accent3"/>
          </a:effectRef>
          <a:fontRef idx="minor">
            <a:schemeClr val="lt1"/>
          </a:fontRef>
        </p:style>
      </p:cxnSp>
      <p:grpSp>
        <p:nvGrpSpPr>
          <p:cNvPr id="10258" name="グループ化 464"/>
          <p:cNvGrpSpPr>
            <a:grpSpLocks/>
          </p:cNvGrpSpPr>
          <p:nvPr/>
        </p:nvGrpSpPr>
        <p:grpSpPr bwMode="auto">
          <a:xfrm>
            <a:off x="6929438" y="3786188"/>
            <a:ext cx="214312" cy="150812"/>
            <a:chOff x="7572396" y="4714884"/>
            <a:chExt cx="214314" cy="151250"/>
          </a:xfrm>
        </p:grpSpPr>
        <p:sp>
          <p:nvSpPr>
            <p:cNvPr id="92" name="平行四辺形 91"/>
            <p:cNvSpPr/>
            <p:nvPr/>
          </p:nvSpPr>
          <p:spPr>
            <a:xfrm>
              <a:off x="7572396" y="4794490"/>
              <a:ext cx="214314" cy="71644"/>
            </a:xfrm>
            <a:prstGeom prst="parallelogram">
              <a:avLst>
                <a:gd name="adj" fmla="val 82778"/>
              </a:avLst>
            </a:prstGeom>
            <a:ln w="12700"/>
          </p:spPr>
          <p:style>
            <a:lnRef idx="3">
              <a:schemeClr val="lt1"/>
            </a:lnRef>
            <a:fillRef idx="1">
              <a:schemeClr val="accent4"/>
            </a:fillRef>
            <a:effectRef idx="1">
              <a:schemeClr val="accent4"/>
            </a:effectRef>
            <a:fontRef idx="minor">
              <a:schemeClr val="lt1"/>
            </a:fontRef>
          </p:style>
          <p:txBody>
            <a:bodyPr anchor="ctr"/>
            <a:lstStyle/>
            <a:p>
              <a:pPr algn="ctr">
                <a:defRPr/>
              </a:pPr>
              <a:endParaRPr lang="ja-JP" altLang="en-US">
                <a:solidFill>
                  <a:prstClr val="white"/>
                </a:solidFill>
              </a:endParaRPr>
            </a:p>
          </p:txBody>
        </p:sp>
        <p:sp>
          <p:nvSpPr>
            <p:cNvPr id="93" name="平行四辺形 92"/>
            <p:cNvSpPr/>
            <p:nvPr/>
          </p:nvSpPr>
          <p:spPr>
            <a:xfrm>
              <a:off x="7572396" y="4754686"/>
              <a:ext cx="214314" cy="71645"/>
            </a:xfrm>
            <a:prstGeom prst="parallelogram">
              <a:avLst>
                <a:gd name="adj" fmla="val 82778"/>
              </a:avLst>
            </a:prstGeom>
            <a:ln w="12700"/>
          </p:spPr>
          <p:style>
            <a:lnRef idx="3">
              <a:schemeClr val="lt1"/>
            </a:lnRef>
            <a:fillRef idx="1">
              <a:schemeClr val="accent5"/>
            </a:fillRef>
            <a:effectRef idx="1">
              <a:schemeClr val="accent5"/>
            </a:effectRef>
            <a:fontRef idx="minor">
              <a:schemeClr val="lt1"/>
            </a:fontRef>
          </p:style>
          <p:txBody>
            <a:bodyPr anchor="ctr"/>
            <a:lstStyle/>
            <a:p>
              <a:pPr algn="ctr">
                <a:defRPr/>
              </a:pPr>
              <a:endParaRPr lang="ja-JP" altLang="en-US">
                <a:solidFill>
                  <a:prstClr val="white"/>
                </a:solidFill>
              </a:endParaRPr>
            </a:p>
          </p:txBody>
        </p:sp>
        <p:sp>
          <p:nvSpPr>
            <p:cNvPr id="94" name="平行四辺形 93"/>
            <p:cNvSpPr/>
            <p:nvPr/>
          </p:nvSpPr>
          <p:spPr>
            <a:xfrm>
              <a:off x="7572396" y="4714884"/>
              <a:ext cx="214314" cy="71644"/>
            </a:xfrm>
            <a:prstGeom prst="parallelogram">
              <a:avLst>
                <a:gd name="adj" fmla="val 82778"/>
              </a:avLst>
            </a:prstGeom>
            <a:ln w="12700"/>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a:solidFill>
                  <a:prstClr val="white"/>
                </a:solidFill>
              </a:endParaRPr>
            </a:p>
          </p:txBody>
        </p:sp>
      </p:grpSp>
      <p:cxnSp>
        <p:nvCxnSpPr>
          <p:cNvPr id="95" name="カギ線コネクタ 94"/>
          <p:cNvCxnSpPr/>
          <p:nvPr/>
        </p:nvCxnSpPr>
        <p:spPr>
          <a:xfrm rot="16200000" flipH="1">
            <a:off x="5868194" y="2340769"/>
            <a:ext cx="481013" cy="1285875"/>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線矢印コネクタ 95"/>
          <p:cNvCxnSpPr/>
          <p:nvPr/>
        </p:nvCxnSpPr>
        <p:spPr>
          <a:xfrm rot="5400000">
            <a:off x="6801644" y="2982119"/>
            <a:ext cx="469900" cy="158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線矢印コネクタ 96"/>
          <p:cNvCxnSpPr/>
          <p:nvPr/>
        </p:nvCxnSpPr>
        <p:spPr>
          <a:xfrm rot="5400000">
            <a:off x="7088188" y="2981325"/>
            <a:ext cx="468312" cy="1588"/>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カギ線コネクタ 97"/>
          <p:cNvCxnSpPr/>
          <p:nvPr/>
        </p:nvCxnSpPr>
        <p:spPr>
          <a:xfrm rot="5400000">
            <a:off x="7732713" y="2338388"/>
            <a:ext cx="466725" cy="1285875"/>
          </a:xfrm>
          <a:prstGeom prst="bentConnector3">
            <a:avLst>
              <a:gd name="adj1"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63" name="グループ化 567"/>
          <p:cNvGrpSpPr>
            <a:grpSpLocks/>
          </p:cNvGrpSpPr>
          <p:nvPr/>
        </p:nvGrpSpPr>
        <p:grpSpPr bwMode="auto">
          <a:xfrm>
            <a:off x="5964238" y="4962233"/>
            <a:ext cx="2501900" cy="1616075"/>
            <a:chOff x="5786446" y="5242172"/>
            <a:chExt cx="2501662" cy="1615827"/>
          </a:xfrm>
        </p:grpSpPr>
        <p:grpSp>
          <p:nvGrpSpPr>
            <p:cNvPr id="10310" name="グループ化 499"/>
            <p:cNvGrpSpPr>
              <a:grpSpLocks/>
            </p:cNvGrpSpPr>
            <p:nvPr/>
          </p:nvGrpSpPr>
          <p:grpSpPr bwMode="auto">
            <a:xfrm>
              <a:off x="5786446" y="5318360"/>
              <a:ext cx="214293" cy="315865"/>
              <a:chOff x="4714876" y="3971175"/>
              <a:chExt cx="214293" cy="315865"/>
            </a:xfrm>
          </p:grpSpPr>
          <p:sp>
            <p:nvSpPr>
              <p:cNvPr id="108" name="正方形/長方形 107"/>
              <p:cNvSpPr/>
              <p:nvPr/>
            </p:nvSpPr>
            <p:spPr>
              <a:xfrm>
                <a:off x="4714876" y="3971175"/>
                <a:ext cx="214293" cy="21586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sp>
            <p:nvSpPr>
              <p:cNvPr id="109" name="円/楕円 108"/>
              <p:cNvSpPr/>
              <p:nvPr/>
            </p:nvSpPr>
            <p:spPr>
              <a:xfrm>
                <a:off x="4714876" y="4071173"/>
                <a:ext cx="214293" cy="21586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grpSp>
        <p:grpSp>
          <p:nvGrpSpPr>
            <p:cNvPr id="10311" name="グループ化 500"/>
            <p:cNvGrpSpPr>
              <a:grpSpLocks/>
            </p:cNvGrpSpPr>
            <p:nvPr/>
          </p:nvGrpSpPr>
          <p:grpSpPr bwMode="auto">
            <a:xfrm>
              <a:off x="5786446" y="5786601"/>
              <a:ext cx="214293" cy="319038"/>
              <a:chOff x="4714876" y="4357865"/>
              <a:chExt cx="214293" cy="319038"/>
            </a:xfrm>
          </p:grpSpPr>
          <p:sp>
            <p:nvSpPr>
              <p:cNvPr id="106" name="正方形/長方形 105"/>
              <p:cNvSpPr/>
              <p:nvPr/>
            </p:nvSpPr>
            <p:spPr>
              <a:xfrm>
                <a:off x="4714876" y="4357865"/>
                <a:ext cx="214293" cy="21427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sp>
            <p:nvSpPr>
              <p:cNvPr id="107" name="正方形/長方形 106"/>
              <p:cNvSpPr/>
              <p:nvPr/>
            </p:nvSpPr>
            <p:spPr>
              <a:xfrm>
                <a:off x="4786307" y="4462624"/>
                <a:ext cx="71430" cy="21427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grpSp>
        <p:grpSp>
          <p:nvGrpSpPr>
            <p:cNvPr id="10312" name="グループ化 501"/>
            <p:cNvGrpSpPr>
              <a:grpSpLocks/>
            </p:cNvGrpSpPr>
            <p:nvPr/>
          </p:nvGrpSpPr>
          <p:grpSpPr bwMode="auto">
            <a:xfrm>
              <a:off x="5786446" y="6215161"/>
              <a:ext cx="214293" cy="319038"/>
              <a:chOff x="4714876" y="4753091"/>
              <a:chExt cx="214293" cy="319038"/>
            </a:xfrm>
          </p:grpSpPr>
          <p:sp>
            <p:nvSpPr>
              <p:cNvPr id="104" name="正方形/長方形 103"/>
              <p:cNvSpPr/>
              <p:nvPr/>
            </p:nvSpPr>
            <p:spPr>
              <a:xfrm>
                <a:off x="4714876" y="4753091"/>
                <a:ext cx="214293" cy="21427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sp>
            <p:nvSpPr>
              <p:cNvPr id="105" name="二等辺三角形 104"/>
              <p:cNvSpPr/>
              <p:nvPr/>
            </p:nvSpPr>
            <p:spPr>
              <a:xfrm flipV="1">
                <a:off x="4714876" y="4857850"/>
                <a:ext cx="214293" cy="214279"/>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prstClr val="black"/>
                  </a:solidFill>
                </a:endParaRPr>
              </a:p>
            </p:txBody>
          </p:sp>
        </p:grpSp>
        <p:sp>
          <p:nvSpPr>
            <p:cNvPr id="10313" name="テキスト ボックス 498"/>
            <p:cNvSpPr txBox="1">
              <a:spLocks noChangeArrowheads="1"/>
            </p:cNvSpPr>
            <p:nvPr/>
          </p:nvSpPr>
          <p:spPr bwMode="auto">
            <a:xfrm>
              <a:off x="5929322" y="5242172"/>
              <a:ext cx="2358786"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r>
                <a:rPr lang="en-US" altLang="ja-JP" sz="1200" dirty="0">
                  <a:solidFill>
                    <a:srgbClr val="000000"/>
                  </a:solidFill>
                </a:rPr>
                <a:t>…WMS: Web Mapping Service</a:t>
              </a:r>
            </a:p>
            <a:p>
              <a:pPr algn="r" eaLnBrk="1" hangingPunct="1"/>
              <a:r>
                <a:rPr lang="en-US" altLang="ja-JP" sz="1200" dirty="0">
                  <a:solidFill>
                    <a:srgbClr val="000000"/>
                  </a:solidFill>
                </a:rPr>
                <a:t>              (ISO-19128)</a:t>
              </a:r>
            </a:p>
            <a:p>
              <a:pPr algn="r" eaLnBrk="1" hangingPunct="1">
                <a:spcBef>
                  <a:spcPts val="600"/>
                </a:spcBef>
              </a:pPr>
              <a:r>
                <a:rPr lang="en-US" altLang="ja-JP" sz="1200" dirty="0">
                  <a:solidFill>
                    <a:srgbClr val="000000"/>
                  </a:solidFill>
                </a:rPr>
                <a:t>…WFS: Web Feature Service</a:t>
              </a:r>
            </a:p>
            <a:p>
              <a:pPr algn="r" eaLnBrk="1" hangingPunct="1"/>
              <a:r>
                <a:rPr lang="en-US" altLang="ja-JP" sz="1200" dirty="0">
                  <a:solidFill>
                    <a:srgbClr val="000000"/>
                  </a:solidFill>
                </a:rPr>
                <a:t>              (ISO-19142)</a:t>
              </a:r>
            </a:p>
            <a:p>
              <a:pPr algn="r" eaLnBrk="1" hangingPunct="1">
                <a:spcBef>
                  <a:spcPts val="600"/>
                </a:spcBef>
              </a:pPr>
              <a:r>
                <a:rPr lang="en-US" altLang="ja-JP" sz="1200" dirty="0">
                  <a:solidFill>
                    <a:srgbClr val="000000"/>
                  </a:solidFill>
                </a:rPr>
                <a:t>…WCS: Web Coverage Service</a:t>
              </a:r>
            </a:p>
            <a:p>
              <a:pPr algn="r" eaLnBrk="1" hangingPunct="1"/>
              <a:r>
                <a:rPr lang="en-US" altLang="ja-JP" sz="1200" dirty="0">
                  <a:solidFill>
                    <a:srgbClr val="000000"/>
                  </a:solidFill>
                </a:rPr>
                <a:t>              (ISO-191xx)</a:t>
              </a:r>
            </a:p>
            <a:p>
              <a:pPr algn="r" eaLnBrk="1" hangingPunct="1">
                <a:spcBef>
                  <a:spcPts val="600"/>
                </a:spcBef>
              </a:pPr>
              <a:r>
                <a:rPr lang="en-US" altLang="ja-JP" sz="1200" dirty="0">
                  <a:solidFill>
                    <a:srgbClr val="000000"/>
                  </a:solidFill>
                </a:rPr>
                <a:t>else: WPS, SOS, OLS, etc.</a:t>
              </a:r>
            </a:p>
          </p:txBody>
        </p:sp>
      </p:grpSp>
      <p:sp>
        <p:nvSpPr>
          <p:cNvPr id="10264" name="テキスト ボックス 507"/>
          <p:cNvSpPr txBox="1">
            <a:spLocks noChangeArrowheads="1"/>
          </p:cNvSpPr>
          <p:nvPr/>
        </p:nvSpPr>
        <p:spPr bwMode="auto">
          <a:xfrm>
            <a:off x="7382378" y="3362672"/>
            <a:ext cx="18573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600" b="1" dirty="0" smtClean="0">
                <a:solidFill>
                  <a:srgbClr val="000000"/>
                </a:solidFill>
              </a:rPr>
              <a:t>Shared information operation system</a:t>
            </a:r>
            <a:endParaRPr lang="en-US" altLang="ja-JP" sz="1600" b="1" dirty="0">
              <a:solidFill>
                <a:srgbClr val="000000"/>
              </a:solidFill>
            </a:endParaRPr>
          </a:p>
        </p:txBody>
      </p:sp>
      <p:sp>
        <p:nvSpPr>
          <p:cNvPr id="10265" name="テキスト ボックス 508"/>
          <p:cNvSpPr txBox="1">
            <a:spLocks noChangeArrowheads="1"/>
          </p:cNvSpPr>
          <p:nvPr/>
        </p:nvSpPr>
        <p:spPr bwMode="auto">
          <a:xfrm>
            <a:off x="1184767" y="552983"/>
            <a:ext cx="381585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smtClean="0">
                <a:solidFill>
                  <a:srgbClr val="000000"/>
                </a:solidFill>
              </a:rPr>
              <a:t>Isolated operation of </a:t>
            </a:r>
          </a:p>
          <a:p>
            <a:pPr eaLnBrk="1" hangingPunct="1"/>
            <a:r>
              <a:rPr lang="en-US" altLang="ja-JP" sz="2400" b="1" dirty="0" smtClean="0">
                <a:solidFill>
                  <a:srgbClr val="000000"/>
                </a:solidFill>
              </a:rPr>
              <a:t>disaster information</a:t>
            </a:r>
            <a:endParaRPr lang="ja-JP" altLang="en-US" sz="2400" b="1" dirty="0">
              <a:solidFill>
                <a:srgbClr val="000000"/>
              </a:solidFill>
            </a:endParaRPr>
          </a:p>
        </p:txBody>
      </p:sp>
      <p:sp>
        <p:nvSpPr>
          <p:cNvPr id="10266" name="テキスト ボックス 509"/>
          <p:cNvSpPr txBox="1">
            <a:spLocks noChangeArrowheads="1"/>
          </p:cNvSpPr>
          <p:nvPr/>
        </p:nvSpPr>
        <p:spPr bwMode="auto">
          <a:xfrm>
            <a:off x="5357812" y="530512"/>
            <a:ext cx="35346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400" b="1" dirty="0" smtClean="0">
                <a:solidFill>
                  <a:srgbClr val="000000"/>
                </a:solidFill>
              </a:rPr>
              <a:t>Shared operation of </a:t>
            </a:r>
          </a:p>
          <a:p>
            <a:pPr eaLnBrk="1" hangingPunct="1"/>
            <a:r>
              <a:rPr lang="en-US" altLang="ja-JP" sz="2400" b="1" dirty="0" smtClean="0">
                <a:solidFill>
                  <a:srgbClr val="000000"/>
                </a:solidFill>
              </a:rPr>
              <a:t>disaster information</a:t>
            </a:r>
            <a:endParaRPr lang="ja-JP" altLang="en-US" sz="2400" b="1" dirty="0">
              <a:solidFill>
                <a:srgbClr val="000000"/>
              </a:solidFill>
            </a:endParaRPr>
          </a:p>
        </p:txBody>
      </p:sp>
      <p:sp>
        <p:nvSpPr>
          <p:cNvPr id="10267" name="テキスト ボックス 510"/>
          <p:cNvSpPr txBox="1">
            <a:spLocks noChangeArrowheads="1"/>
          </p:cNvSpPr>
          <p:nvPr/>
        </p:nvSpPr>
        <p:spPr bwMode="auto">
          <a:xfrm>
            <a:off x="3532188" y="2714625"/>
            <a:ext cx="10271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200" dirty="0">
                <a:solidFill>
                  <a:srgbClr val="000000"/>
                </a:solidFill>
              </a:rPr>
              <a:t>Stand-Alone</a:t>
            </a:r>
          </a:p>
          <a:p>
            <a:pPr algn="ctr" eaLnBrk="1" hangingPunct="1"/>
            <a:r>
              <a:rPr lang="en-US" altLang="ja-JP" sz="1200" dirty="0" err="1">
                <a:solidFill>
                  <a:srgbClr val="000000"/>
                </a:solidFill>
              </a:rPr>
              <a:t>WebGIS</a:t>
            </a:r>
            <a:endParaRPr lang="ja-JP" altLang="en-US" sz="1200" dirty="0">
              <a:solidFill>
                <a:srgbClr val="000000"/>
              </a:solidFill>
            </a:endParaRPr>
          </a:p>
        </p:txBody>
      </p:sp>
      <p:sp>
        <p:nvSpPr>
          <p:cNvPr id="10268" name="テキスト ボックス 511"/>
          <p:cNvSpPr txBox="1">
            <a:spLocks noChangeArrowheads="1"/>
          </p:cNvSpPr>
          <p:nvPr/>
        </p:nvSpPr>
        <p:spPr bwMode="auto">
          <a:xfrm>
            <a:off x="2525713" y="2786063"/>
            <a:ext cx="4921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200">
                <a:solidFill>
                  <a:srgbClr val="000000"/>
                </a:solidFill>
              </a:rPr>
              <a:t>PDF</a:t>
            </a:r>
            <a:endParaRPr lang="ja-JP" altLang="en-US" sz="1200">
              <a:solidFill>
                <a:srgbClr val="000000"/>
              </a:solidFill>
            </a:endParaRPr>
          </a:p>
        </p:txBody>
      </p:sp>
      <p:sp>
        <p:nvSpPr>
          <p:cNvPr id="10269" name="テキスト ボックス 512"/>
          <p:cNvSpPr txBox="1">
            <a:spLocks noChangeArrowheads="1"/>
          </p:cNvSpPr>
          <p:nvPr/>
        </p:nvSpPr>
        <p:spPr bwMode="auto">
          <a:xfrm>
            <a:off x="800100" y="2786063"/>
            <a:ext cx="1371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200">
                <a:solidFill>
                  <a:srgbClr val="000000"/>
                </a:solidFill>
              </a:rPr>
              <a:t>Image</a:t>
            </a:r>
          </a:p>
          <a:p>
            <a:pPr algn="ctr" eaLnBrk="1" hangingPunct="1"/>
            <a:r>
              <a:rPr lang="en-US" altLang="ja-JP" sz="1200">
                <a:solidFill>
                  <a:srgbClr val="000000"/>
                </a:solidFill>
              </a:rPr>
              <a:t>(jpg, png, gif, etc)</a:t>
            </a:r>
            <a:endParaRPr lang="ja-JP" altLang="en-US" sz="1200">
              <a:solidFill>
                <a:srgbClr val="000000"/>
              </a:solidFill>
            </a:endParaRPr>
          </a:p>
        </p:txBody>
      </p:sp>
      <p:grpSp>
        <p:nvGrpSpPr>
          <p:cNvPr id="91" name="Group 43"/>
          <p:cNvGrpSpPr>
            <a:grpSpLocks/>
          </p:cNvGrpSpPr>
          <p:nvPr/>
        </p:nvGrpSpPr>
        <p:grpSpPr bwMode="auto">
          <a:xfrm>
            <a:off x="6679406" y="3901281"/>
            <a:ext cx="142875" cy="431800"/>
            <a:chOff x="4967" y="3838"/>
            <a:chExt cx="90" cy="272"/>
          </a:xfrm>
          <a:solidFill>
            <a:schemeClr val="accent4">
              <a:lumMod val="75000"/>
            </a:schemeClr>
          </a:solidFill>
        </p:grpSpPr>
        <p:sp>
          <p:nvSpPr>
            <p:cNvPr id="117" name="Oval 44"/>
            <p:cNvSpPr>
              <a:spLocks noChangeArrowheads="1"/>
            </p:cNvSpPr>
            <p:nvPr/>
          </p:nvSpPr>
          <p:spPr bwMode="auto">
            <a:xfrm>
              <a:off x="4967" y="3838"/>
              <a:ext cx="90" cy="91"/>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ja-JP" altLang="en-US">
                <a:solidFill>
                  <a:prstClr val="white"/>
                </a:solidFill>
              </a:endParaRPr>
            </a:p>
          </p:txBody>
        </p:sp>
        <p:sp>
          <p:nvSpPr>
            <p:cNvPr id="118" name="Oval 45"/>
            <p:cNvSpPr>
              <a:spLocks noChangeArrowheads="1"/>
            </p:cNvSpPr>
            <p:nvPr/>
          </p:nvSpPr>
          <p:spPr bwMode="auto">
            <a:xfrm>
              <a:off x="4967" y="3929"/>
              <a:ext cx="90" cy="181"/>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ja-JP" altLang="en-US">
                <a:solidFill>
                  <a:prstClr val="white"/>
                </a:solidFill>
              </a:endParaRPr>
            </a:p>
          </p:txBody>
        </p:sp>
      </p:grpSp>
      <p:grpSp>
        <p:nvGrpSpPr>
          <p:cNvPr id="99" name="Group 43"/>
          <p:cNvGrpSpPr>
            <a:grpSpLocks/>
          </p:cNvGrpSpPr>
          <p:nvPr/>
        </p:nvGrpSpPr>
        <p:grpSpPr bwMode="auto">
          <a:xfrm>
            <a:off x="2643206" y="4429115"/>
            <a:ext cx="142875" cy="431800"/>
            <a:chOff x="4967" y="3838"/>
            <a:chExt cx="90" cy="272"/>
          </a:xfrm>
          <a:solidFill>
            <a:schemeClr val="accent4">
              <a:lumMod val="75000"/>
            </a:schemeClr>
          </a:solidFill>
        </p:grpSpPr>
        <p:sp>
          <p:nvSpPr>
            <p:cNvPr id="120" name="Oval 44"/>
            <p:cNvSpPr>
              <a:spLocks noChangeArrowheads="1"/>
            </p:cNvSpPr>
            <p:nvPr/>
          </p:nvSpPr>
          <p:spPr bwMode="auto">
            <a:xfrm>
              <a:off x="4967" y="3838"/>
              <a:ext cx="90" cy="91"/>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ja-JP" altLang="en-US">
                <a:solidFill>
                  <a:prstClr val="white"/>
                </a:solidFill>
              </a:endParaRPr>
            </a:p>
          </p:txBody>
        </p:sp>
        <p:sp>
          <p:nvSpPr>
            <p:cNvPr id="121" name="Oval 45"/>
            <p:cNvSpPr>
              <a:spLocks noChangeArrowheads="1"/>
            </p:cNvSpPr>
            <p:nvPr/>
          </p:nvSpPr>
          <p:spPr bwMode="auto">
            <a:xfrm>
              <a:off x="4967" y="3929"/>
              <a:ext cx="90" cy="181"/>
            </a:xfrm>
            <a:prstGeom prst="ellipse">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ja-JP" altLang="en-US">
                <a:solidFill>
                  <a:prstClr val="white"/>
                </a:solidFill>
              </a:endParaRPr>
            </a:p>
          </p:txBody>
        </p:sp>
      </p:grpSp>
      <p:cxnSp>
        <p:nvCxnSpPr>
          <p:cNvPr id="122" name="直線矢印コネクタ 121"/>
          <p:cNvCxnSpPr/>
          <p:nvPr/>
        </p:nvCxnSpPr>
        <p:spPr>
          <a:xfrm rot="5400000" flipH="1" flipV="1">
            <a:off x="2105819" y="3750469"/>
            <a:ext cx="1216025" cy="1587"/>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直線矢印コネクタ 122"/>
          <p:cNvCxnSpPr>
            <a:endCxn id="10269" idx="2"/>
          </p:cNvCxnSpPr>
          <p:nvPr/>
        </p:nvCxnSpPr>
        <p:spPr>
          <a:xfrm rot="10800000">
            <a:off x="1485900" y="3248025"/>
            <a:ext cx="1157288" cy="1109663"/>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endCxn id="10267" idx="2"/>
          </p:cNvCxnSpPr>
          <p:nvPr/>
        </p:nvCxnSpPr>
        <p:spPr>
          <a:xfrm flipV="1">
            <a:off x="2786063" y="3176588"/>
            <a:ext cx="1258887" cy="118110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27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6375" y="1404938"/>
            <a:ext cx="4079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0738" y="1285875"/>
            <a:ext cx="4079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5100" y="1285875"/>
            <a:ext cx="4079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9463" y="1285875"/>
            <a:ext cx="4079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3825" y="1285875"/>
            <a:ext cx="407988"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8188" y="1404938"/>
            <a:ext cx="407987"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2838" y="1404938"/>
            <a:ext cx="3159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27200" y="1285875"/>
            <a:ext cx="3159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41563" y="1285875"/>
            <a:ext cx="3159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5925" y="1285875"/>
            <a:ext cx="3159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5"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0288" y="1285875"/>
            <a:ext cx="3159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6"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41775" y="1404938"/>
            <a:ext cx="3159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テキスト ボックス 136"/>
          <p:cNvSpPr txBox="1"/>
          <p:nvPr/>
        </p:nvSpPr>
        <p:spPr>
          <a:xfrm>
            <a:off x="2286000" y="1571625"/>
            <a:ext cx="966788" cy="369888"/>
          </a:xfrm>
          <a:prstGeom prst="rect">
            <a:avLst/>
          </a:prstGeom>
          <a:noFill/>
        </p:spPr>
        <p:txBody>
          <a:bodyPr wrap="none">
            <a:spAutoFit/>
          </a:bodyPr>
          <a:lstStyle/>
          <a:p>
            <a:pPr>
              <a:defRPr/>
            </a:pPr>
            <a:r>
              <a:rPr lang="en-US" altLang="ja-JP" i="1" dirty="0">
                <a:effectLst>
                  <a:outerShdw blurRad="50800" dist="38100" dir="5400000" algn="t" rotWithShape="0">
                    <a:prstClr val="black">
                      <a:alpha val="40000"/>
                    </a:prstClr>
                  </a:outerShdw>
                </a:effectLst>
                <a:ea typeface="ＭＳ Ｐゴシック" pitchFamily="50" charset="-128"/>
              </a:rPr>
              <a:t>Internet</a:t>
            </a:r>
            <a:endParaRPr lang="ja-JP" altLang="en-US" i="1" dirty="0">
              <a:effectLst>
                <a:outerShdw blurRad="50800" dist="38100" dir="5400000" algn="t" rotWithShape="0">
                  <a:prstClr val="black">
                    <a:alpha val="40000"/>
                  </a:prstClr>
                </a:outerShdw>
              </a:effectLst>
              <a:ea typeface="ＭＳ Ｐゴシック" pitchFamily="50" charset="-128"/>
            </a:endParaRPr>
          </a:p>
        </p:txBody>
      </p:sp>
      <p:sp>
        <p:nvSpPr>
          <p:cNvPr id="138" name="テキスト ボックス 137"/>
          <p:cNvSpPr txBox="1"/>
          <p:nvPr/>
        </p:nvSpPr>
        <p:spPr>
          <a:xfrm>
            <a:off x="6534150" y="1571625"/>
            <a:ext cx="966788" cy="369888"/>
          </a:xfrm>
          <a:prstGeom prst="rect">
            <a:avLst/>
          </a:prstGeom>
          <a:noFill/>
        </p:spPr>
        <p:txBody>
          <a:bodyPr wrap="none">
            <a:spAutoFit/>
          </a:bodyPr>
          <a:lstStyle/>
          <a:p>
            <a:pPr>
              <a:defRPr/>
            </a:pPr>
            <a:r>
              <a:rPr lang="en-US" altLang="ja-JP" i="1" dirty="0">
                <a:effectLst>
                  <a:outerShdw blurRad="50800" dist="38100" dir="5400000" algn="t" rotWithShape="0">
                    <a:prstClr val="black">
                      <a:alpha val="40000"/>
                    </a:prstClr>
                  </a:outerShdw>
                </a:effectLst>
                <a:ea typeface="ＭＳ Ｐゴシック" pitchFamily="50" charset="-128"/>
              </a:rPr>
              <a:t>Internet</a:t>
            </a:r>
            <a:endParaRPr lang="ja-JP" altLang="en-US" i="1" dirty="0">
              <a:effectLst>
                <a:outerShdw blurRad="50800" dist="38100" dir="5400000" algn="t" rotWithShape="0">
                  <a:prstClr val="black">
                    <a:alpha val="40000"/>
                  </a:prstClr>
                </a:outerShdw>
              </a:effectLst>
              <a:ea typeface="ＭＳ Ｐゴシック" pitchFamily="50" charset="-128"/>
            </a:endParaRPr>
          </a:p>
        </p:txBody>
      </p:sp>
      <p:pic>
        <p:nvPicPr>
          <p:cNvPr id="10290" name="Picture 1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9144" y="6149683"/>
            <a:ext cx="13001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1" name="Picture 13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37076" y="5677557"/>
            <a:ext cx="128587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2" name="Picture 13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14875" y="5235283"/>
            <a:ext cx="128587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3" name="テキスト ボックス 211"/>
          <p:cNvSpPr txBox="1">
            <a:spLocks noChangeArrowheads="1"/>
          </p:cNvSpPr>
          <p:nvPr/>
        </p:nvSpPr>
        <p:spPr bwMode="auto">
          <a:xfrm>
            <a:off x="3970919" y="4962233"/>
            <a:ext cx="108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200" dirty="0">
                <a:solidFill>
                  <a:srgbClr val="000000"/>
                </a:solidFill>
              </a:rPr>
              <a:t>Image data</a:t>
            </a:r>
          </a:p>
          <a:p>
            <a:pPr eaLnBrk="1" hangingPunct="1"/>
            <a:r>
              <a:rPr lang="en-US" altLang="ja-JP" sz="1200" dirty="0">
                <a:solidFill>
                  <a:srgbClr val="000000"/>
                </a:solidFill>
              </a:rPr>
              <a:t>(jpg, </a:t>
            </a:r>
            <a:r>
              <a:rPr lang="en-US" altLang="ja-JP" sz="1200" dirty="0" err="1">
                <a:solidFill>
                  <a:srgbClr val="000000"/>
                </a:solidFill>
              </a:rPr>
              <a:t>png</a:t>
            </a:r>
            <a:r>
              <a:rPr lang="en-US" altLang="ja-JP" sz="1200" dirty="0">
                <a:solidFill>
                  <a:srgbClr val="000000"/>
                </a:solidFill>
              </a:rPr>
              <a:t>, gif)</a:t>
            </a:r>
            <a:endParaRPr lang="ja-JP" altLang="en-US" sz="1200" dirty="0">
              <a:solidFill>
                <a:srgbClr val="000000"/>
              </a:solidFill>
            </a:endParaRPr>
          </a:p>
        </p:txBody>
      </p:sp>
      <p:sp>
        <p:nvSpPr>
          <p:cNvPr id="10294" name="テキスト ボックス 212"/>
          <p:cNvSpPr txBox="1">
            <a:spLocks noChangeArrowheads="1"/>
          </p:cNvSpPr>
          <p:nvPr/>
        </p:nvSpPr>
        <p:spPr bwMode="auto">
          <a:xfrm>
            <a:off x="3932200" y="5539288"/>
            <a:ext cx="1309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200" dirty="0">
                <a:solidFill>
                  <a:srgbClr val="000000"/>
                </a:solidFill>
              </a:rPr>
              <a:t>Vector data</a:t>
            </a:r>
          </a:p>
          <a:p>
            <a:pPr eaLnBrk="1" hangingPunct="1"/>
            <a:r>
              <a:rPr lang="en-US" altLang="ja-JP" sz="1200" dirty="0">
                <a:solidFill>
                  <a:srgbClr val="000000"/>
                </a:solidFill>
              </a:rPr>
              <a:t>(point, line, poly)</a:t>
            </a:r>
            <a:endParaRPr lang="ja-JP" altLang="en-US" sz="1200" dirty="0">
              <a:solidFill>
                <a:srgbClr val="000000"/>
              </a:solidFill>
            </a:endParaRPr>
          </a:p>
        </p:txBody>
      </p:sp>
      <p:sp>
        <p:nvSpPr>
          <p:cNvPr id="10295" name="テキスト ボックス 213"/>
          <p:cNvSpPr txBox="1">
            <a:spLocks noChangeArrowheads="1"/>
          </p:cNvSpPr>
          <p:nvPr/>
        </p:nvSpPr>
        <p:spPr bwMode="auto">
          <a:xfrm>
            <a:off x="3970919" y="5947046"/>
            <a:ext cx="901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1200" dirty="0">
                <a:solidFill>
                  <a:srgbClr val="000000"/>
                </a:solidFill>
              </a:rPr>
              <a:t>Mesh data</a:t>
            </a:r>
          </a:p>
        </p:txBody>
      </p:sp>
      <p:sp>
        <p:nvSpPr>
          <p:cNvPr id="10296" name="テキスト ボックス 143"/>
          <p:cNvSpPr txBox="1">
            <a:spLocks noChangeArrowheads="1"/>
          </p:cNvSpPr>
          <p:nvPr/>
        </p:nvSpPr>
        <p:spPr bwMode="auto">
          <a:xfrm>
            <a:off x="5822951" y="4452432"/>
            <a:ext cx="25003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600" dirty="0" smtClean="0">
                <a:solidFill>
                  <a:srgbClr val="000000"/>
                </a:solidFill>
              </a:rPr>
              <a:t>Globally standardized interface of GIS</a:t>
            </a:r>
            <a:endParaRPr lang="ja-JP" altLang="en-US" sz="1600" dirty="0">
              <a:solidFill>
                <a:srgbClr val="000000"/>
              </a:solidFill>
            </a:endParaRPr>
          </a:p>
        </p:txBody>
      </p:sp>
      <p:sp>
        <p:nvSpPr>
          <p:cNvPr id="147" name="左中かっこ 146"/>
          <p:cNvSpPr/>
          <p:nvPr/>
        </p:nvSpPr>
        <p:spPr>
          <a:xfrm rot="5400000">
            <a:off x="6950869" y="3189733"/>
            <a:ext cx="357187" cy="2500313"/>
          </a:xfrm>
          <a:prstGeom prst="lef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solidFill>
                <a:prstClr val="black"/>
              </a:solidFill>
            </a:endParaRPr>
          </a:p>
        </p:txBody>
      </p:sp>
      <p:sp>
        <p:nvSpPr>
          <p:cNvPr id="10298" name="テキスト ボックス 146"/>
          <p:cNvSpPr txBox="1">
            <a:spLocks noChangeArrowheads="1"/>
          </p:cNvSpPr>
          <p:nvPr/>
        </p:nvSpPr>
        <p:spPr bwMode="auto">
          <a:xfrm>
            <a:off x="641350" y="5037207"/>
            <a:ext cx="2890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en-US" altLang="ja-JP" sz="2800" b="1" dirty="0" smtClean="0"/>
              <a:t>No integration, no synergy…</a:t>
            </a:r>
            <a:endParaRPr lang="en-US" altLang="ja-JP" sz="2800" b="1" dirty="0"/>
          </a:p>
        </p:txBody>
      </p:sp>
      <p:sp>
        <p:nvSpPr>
          <p:cNvPr id="152" name="正方形/長方形 151"/>
          <p:cNvSpPr/>
          <p:nvPr/>
        </p:nvSpPr>
        <p:spPr>
          <a:xfrm>
            <a:off x="785813" y="4143375"/>
            <a:ext cx="928687" cy="642938"/>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ja-JP" altLang="en-US">
              <a:solidFill>
                <a:prstClr val="black"/>
              </a:solidFill>
            </a:endParaRPr>
          </a:p>
        </p:txBody>
      </p:sp>
      <p:sp>
        <p:nvSpPr>
          <p:cNvPr id="153" name="フローチャート : 定義済み処理 152"/>
          <p:cNvSpPr/>
          <p:nvPr/>
        </p:nvSpPr>
        <p:spPr>
          <a:xfrm>
            <a:off x="1071563" y="4357688"/>
            <a:ext cx="357187" cy="285750"/>
          </a:xfrm>
          <a:prstGeom prst="flowChartPredefinedProcess">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ja-JP" altLang="en-US">
              <a:solidFill>
                <a:prstClr val="white"/>
              </a:solidFill>
            </a:endParaRPr>
          </a:p>
        </p:txBody>
      </p:sp>
      <p:grpSp>
        <p:nvGrpSpPr>
          <p:cNvPr id="10304" name="グループ化 464"/>
          <p:cNvGrpSpPr>
            <a:grpSpLocks/>
          </p:cNvGrpSpPr>
          <p:nvPr/>
        </p:nvGrpSpPr>
        <p:grpSpPr bwMode="auto">
          <a:xfrm>
            <a:off x="1143000" y="4429125"/>
            <a:ext cx="214313" cy="150813"/>
            <a:chOff x="7572396" y="4714884"/>
            <a:chExt cx="214314" cy="151250"/>
          </a:xfrm>
        </p:grpSpPr>
        <p:sp>
          <p:nvSpPr>
            <p:cNvPr id="155" name="平行四辺形 154"/>
            <p:cNvSpPr/>
            <p:nvPr/>
          </p:nvSpPr>
          <p:spPr>
            <a:xfrm>
              <a:off x="7572396" y="4794489"/>
              <a:ext cx="214314" cy="71645"/>
            </a:xfrm>
            <a:prstGeom prst="parallelogram">
              <a:avLst>
                <a:gd name="adj" fmla="val 82778"/>
              </a:avLst>
            </a:prstGeom>
            <a:ln w="12700"/>
          </p:spPr>
          <p:style>
            <a:lnRef idx="3">
              <a:schemeClr val="lt1"/>
            </a:lnRef>
            <a:fillRef idx="1">
              <a:schemeClr val="accent4"/>
            </a:fillRef>
            <a:effectRef idx="1">
              <a:schemeClr val="accent4"/>
            </a:effectRef>
            <a:fontRef idx="minor">
              <a:schemeClr val="lt1"/>
            </a:fontRef>
          </p:style>
          <p:txBody>
            <a:bodyPr anchor="ctr"/>
            <a:lstStyle/>
            <a:p>
              <a:pPr algn="ctr">
                <a:defRPr/>
              </a:pPr>
              <a:endParaRPr lang="ja-JP" altLang="en-US">
                <a:solidFill>
                  <a:prstClr val="white"/>
                </a:solidFill>
              </a:endParaRPr>
            </a:p>
          </p:txBody>
        </p:sp>
        <p:sp>
          <p:nvSpPr>
            <p:cNvPr id="156" name="平行四辺形 155"/>
            <p:cNvSpPr/>
            <p:nvPr/>
          </p:nvSpPr>
          <p:spPr>
            <a:xfrm>
              <a:off x="7572396" y="4754687"/>
              <a:ext cx="214314" cy="71644"/>
            </a:xfrm>
            <a:prstGeom prst="parallelogram">
              <a:avLst>
                <a:gd name="adj" fmla="val 82778"/>
              </a:avLst>
            </a:prstGeom>
            <a:ln w="12700"/>
          </p:spPr>
          <p:style>
            <a:lnRef idx="3">
              <a:schemeClr val="lt1"/>
            </a:lnRef>
            <a:fillRef idx="1">
              <a:schemeClr val="accent5"/>
            </a:fillRef>
            <a:effectRef idx="1">
              <a:schemeClr val="accent5"/>
            </a:effectRef>
            <a:fontRef idx="minor">
              <a:schemeClr val="lt1"/>
            </a:fontRef>
          </p:style>
          <p:txBody>
            <a:bodyPr anchor="ctr"/>
            <a:lstStyle/>
            <a:p>
              <a:pPr algn="ctr">
                <a:defRPr/>
              </a:pPr>
              <a:endParaRPr lang="ja-JP" altLang="en-US">
                <a:solidFill>
                  <a:prstClr val="white"/>
                </a:solidFill>
              </a:endParaRPr>
            </a:p>
          </p:txBody>
        </p:sp>
        <p:sp>
          <p:nvSpPr>
            <p:cNvPr id="157" name="平行四辺形 156"/>
            <p:cNvSpPr/>
            <p:nvPr/>
          </p:nvSpPr>
          <p:spPr>
            <a:xfrm>
              <a:off x="7572396" y="4714884"/>
              <a:ext cx="214314" cy="71645"/>
            </a:xfrm>
            <a:prstGeom prst="parallelogram">
              <a:avLst>
                <a:gd name="adj" fmla="val 82778"/>
              </a:avLst>
            </a:prstGeom>
            <a:ln w="12700"/>
          </p:spPr>
          <p:style>
            <a:lnRef idx="3">
              <a:schemeClr val="lt1"/>
            </a:lnRef>
            <a:fillRef idx="1">
              <a:schemeClr val="accent1"/>
            </a:fillRef>
            <a:effectRef idx="1">
              <a:schemeClr val="accent1"/>
            </a:effectRef>
            <a:fontRef idx="minor">
              <a:schemeClr val="lt1"/>
            </a:fontRef>
          </p:style>
          <p:txBody>
            <a:bodyPr anchor="ctr"/>
            <a:lstStyle/>
            <a:p>
              <a:pPr algn="ctr">
                <a:defRPr/>
              </a:pPr>
              <a:endParaRPr lang="ja-JP" altLang="en-US">
                <a:solidFill>
                  <a:prstClr val="white"/>
                </a:solidFill>
              </a:endParaRPr>
            </a:p>
          </p:txBody>
        </p:sp>
      </p:grpSp>
      <p:sp>
        <p:nvSpPr>
          <p:cNvPr id="10305" name="テキスト ボックス 507"/>
          <p:cNvSpPr txBox="1">
            <a:spLocks noChangeArrowheads="1"/>
          </p:cNvSpPr>
          <p:nvPr/>
        </p:nvSpPr>
        <p:spPr bwMode="auto">
          <a:xfrm>
            <a:off x="179513" y="3534666"/>
            <a:ext cx="24779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en-US" altLang="ja-JP" sz="1600" b="1" dirty="0" smtClean="0">
                <a:solidFill>
                  <a:srgbClr val="000000"/>
                </a:solidFill>
              </a:rPr>
              <a:t>Isolated information operation system</a:t>
            </a:r>
            <a:endParaRPr lang="en-US" altLang="ja-JP" sz="1600" b="1" dirty="0">
              <a:solidFill>
                <a:srgbClr val="000000"/>
              </a:solidFill>
            </a:endParaRPr>
          </a:p>
        </p:txBody>
      </p:sp>
      <p:cxnSp>
        <p:nvCxnSpPr>
          <p:cNvPr id="159" name="直線矢印コネクタ 158"/>
          <p:cNvCxnSpPr/>
          <p:nvPr/>
        </p:nvCxnSpPr>
        <p:spPr>
          <a:xfrm rot="10800000">
            <a:off x="1785938" y="4572000"/>
            <a:ext cx="714375" cy="1588"/>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テキスト ボックス 1"/>
          <p:cNvSpPr txBox="1"/>
          <p:nvPr/>
        </p:nvSpPr>
        <p:spPr>
          <a:xfrm>
            <a:off x="92994" y="583760"/>
            <a:ext cx="1177800" cy="584775"/>
          </a:xfrm>
          <a:prstGeom prst="rect">
            <a:avLst/>
          </a:prstGeom>
          <a:noFill/>
        </p:spPr>
        <p:txBody>
          <a:bodyPr wrap="square" rtlCol="0">
            <a:spAutoFit/>
          </a:bodyPr>
          <a:lstStyle/>
          <a:p>
            <a:r>
              <a:rPr kumimoji="1" lang="en-US" altLang="ja-JP" sz="3200" b="1" dirty="0" smtClean="0">
                <a:solidFill>
                  <a:srgbClr val="FF0000"/>
                </a:solidFill>
              </a:rPr>
              <a:t>From:</a:t>
            </a:r>
            <a:endParaRPr kumimoji="1" lang="ja-JP" altLang="en-US" sz="3200" b="1" dirty="0">
              <a:solidFill>
                <a:srgbClr val="FF0000"/>
              </a:solidFill>
            </a:endParaRPr>
          </a:p>
        </p:txBody>
      </p:sp>
      <p:sp>
        <p:nvSpPr>
          <p:cNvPr id="158" name="テキスト ボックス 157"/>
          <p:cNvSpPr txBox="1"/>
          <p:nvPr/>
        </p:nvSpPr>
        <p:spPr>
          <a:xfrm>
            <a:off x="4697475" y="602548"/>
            <a:ext cx="767494" cy="584775"/>
          </a:xfrm>
          <a:prstGeom prst="rect">
            <a:avLst/>
          </a:prstGeom>
          <a:noFill/>
        </p:spPr>
        <p:txBody>
          <a:bodyPr wrap="square" rtlCol="0">
            <a:spAutoFit/>
          </a:bodyPr>
          <a:lstStyle/>
          <a:p>
            <a:r>
              <a:rPr kumimoji="1" lang="en-US" altLang="ja-JP" sz="3200" b="1" dirty="0" smtClean="0">
                <a:solidFill>
                  <a:srgbClr val="FF0000"/>
                </a:solidFill>
              </a:rPr>
              <a:t>To:</a:t>
            </a:r>
            <a:endParaRPr kumimoji="1" lang="ja-JP" altLang="en-US" sz="3200" b="1" dirty="0">
              <a:solidFill>
                <a:srgbClr val="FF0000"/>
              </a:solidFill>
            </a:endParaRPr>
          </a:p>
        </p:txBody>
      </p:sp>
      <p:sp>
        <p:nvSpPr>
          <p:cNvPr id="160" name="ストライプ矢印 159"/>
          <p:cNvSpPr/>
          <p:nvPr/>
        </p:nvSpPr>
        <p:spPr>
          <a:xfrm>
            <a:off x="4515916" y="2300288"/>
            <a:ext cx="642937" cy="2025358"/>
          </a:xfrm>
          <a:prstGeom prst="stripedRightArrow">
            <a:avLst>
              <a:gd name="adj1" fmla="val 50000"/>
              <a:gd name="adj2" fmla="val 50000"/>
            </a:avLst>
          </a:prstGeom>
          <a:solidFill>
            <a:srgbClr val="FF0000"/>
          </a:solidFill>
        </p:spPr>
        <p:style>
          <a:lnRef idx="3">
            <a:schemeClr val="lt1"/>
          </a:lnRef>
          <a:fillRef idx="1">
            <a:schemeClr val="accent6"/>
          </a:fillRef>
          <a:effectRef idx="1">
            <a:schemeClr val="accent6"/>
          </a:effectRef>
          <a:fontRef idx="minor">
            <a:schemeClr val="lt1"/>
          </a:fontRef>
        </p:style>
        <p:txBody>
          <a:bodyPr anchor="ctr"/>
          <a:lstStyle/>
          <a:p>
            <a:pPr algn="ctr">
              <a:defRPr/>
            </a:pPr>
            <a:endParaRPr lang="ja-JP" altLang="en-US">
              <a:solidFill>
                <a:prstClr val="white"/>
              </a:solidFill>
            </a:endParaRPr>
          </a:p>
        </p:txBody>
      </p:sp>
    </p:spTree>
    <p:extLst>
      <p:ext uri="{BB962C8B-B14F-4D97-AF65-F5344CB8AC3E}">
        <p14:creationId xmlns:p14="http://schemas.microsoft.com/office/powerpoint/2010/main" val="8333467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
          <p:cNvSpPr>
            <a:spLocks noChangeArrowheads="1"/>
          </p:cNvSpPr>
          <p:nvPr/>
        </p:nvSpPr>
        <p:spPr bwMode="auto">
          <a:xfrm>
            <a:off x="0" y="198438"/>
            <a:ext cx="9144000" cy="604837"/>
          </a:xfrm>
          <a:prstGeom prst="rect">
            <a:avLst/>
          </a:prstGeom>
          <a:solidFill>
            <a:srgbClr val="FFFFCC"/>
          </a:solidFill>
          <a:ln w="28575">
            <a:solidFill>
              <a:srgbClr val="FF9900"/>
            </a:solidFill>
            <a:miter lim="800000"/>
            <a:headEnd/>
            <a:tailEnd/>
          </a:ln>
        </p:spPr>
        <p:txBody>
          <a:bodyPr lIns="36000" tIns="45675" rIns="36000" bIns="45675" anchor="ctr"/>
          <a:lstStyle/>
          <a:p>
            <a:pPr>
              <a:lnSpc>
                <a:spcPct val="75000"/>
              </a:lnSpc>
            </a:pPr>
            <a:r>
              <a:rPr lang="en-US" altLang="ja-JP" sz="2400">
                <a:latin typeface="Arial" charset="0"/>
              </a:rPr>
              <a:t>Provision of Evacuation Information using Mobile Phone</a:t>
            </a:r>
          </a:p>
          <a:p>
            <a:pPr>
              <a:lnSpc>
                <a:spcPct val="75000"/>
              </a:lnSpc>
            </a:pPr>
            <a:r>
              <a:rPr lang="en-US" altLang="ja-JP" sz="2400">
                <a:latin typeface="Arial" charset="0"/>
              </a:rPr>
              <a:t> “Area Mail”</a:t>
            </a:r>
            <a:endParaRPr lang="ja-JP" altLang="en-US" sz="2400">
              <a:solidFill>
                <a:srgbClr val="000000"/>
              </a:solidFill>
              <a:latin typeface="Arial" charset="0"/>
            </a:endParaRPr>
          </a:p>
        </p:txBody>
      </p:sp>
      <p:sp>
        <p:nvSpPr>
          <p:cNvPr id="12" name="Text Box 6"/>
          <p:cNvSpPr txBox="1">
            <a:spLocks noChangeArrowheads="1"/>
          </p:cNvSpPr>
          <p:nvPr/>
        </p:nvSpPr>
        <p:spPr bwMode="auto">
          <a:xfrm>
            <a:off x="214313" y="884238"/>
            <a:ext cx="8694737" cy="172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294" tIns="32648" rIns="65294" bIns="32648" anchor="ctr"/>
          <a:lstStyle>
            <a:lvl1pPr algn="l" eaLnBrk="0" hangingPunct="0">
              <a:defRPr kumimoji="1" sz="1900">
                <a:solidFill>
                  <a:schemeClr val="tx1"/>
                </a:solidFill>
                <a:latin typeface="Arial" charset="0"/>
                <a:ea typeface="HG創英角ｺﾞｼｯｸUB" pitchFamily="49" charset="-128"/>
              </a:defRPr>
            </a:lvl1pPr>
            <a:lvl2pPr marL="357188" indent="-177800" algn="l" eaLnBrk="0" hangingPunct="0">
              <a:defRPr kumimoji="1" sz="1900">
                <a:solidFill>
                  <a:schemeClr val="tx1"/>
                </a:solidFill>
                <a:latin typeface="Arial" charset="0"/>
                <a:ea typeface="HG創英角ｺﾞｼｯｸUB" pitchFamily="49" charset="-128"/>
              </a:defRPr>
            </a:lvl2pPr>
            <a:lvl3pPr marL="1143000" indent="-228600" algn="l" eaLnBrk="0" hangingPunct="0">
              <a:defRPr kumimoji="1" sz="1900">
                <a:solidFill>
                  <a:schemeClr val="tx1"/>
                </a:solidFill>
                <a:latin typeface="Arial" charset="0"/>
                <a:ea typeface="HG創英角ｺﾞｼｯｸUB" pitchFamily="49" charset="-128"/>
              </a:defRPr>
            </a:lvl3pPr>
            <a:lvl4pPr marL="1600200" indent="-228600" algn="l" eaLnBrk="0" hangingPunct="0">
              <a:defRPr kumimoji="1" sz="1900">
                <a:solidFill>
                  <a:schemeClr val="tx1"/>
                </a:solidFill>
                <a:latin typeface="Arial" charset="0"/>
                <a:ea typeface="HG創英角ｺﾞｼｯｸUB" pitchFamily="49" charset="-128"/>
              </a:defRPr>
            </a:lvl4pPr>
            <a:lvl5pPr marL="2057400" indent="-228600" algn="l" eaLnBrk="0" hangingPunct="0">
              <a:defRPr kumimoji="1" sz="1900">
                <a:solidFill>
                  <a:schemeClr val="tx1"/>
                </a:solidFill>
                <a:latin typeface="Arial" charset="0"/>
                <a:ea typeface="HG創英角ｺﾞｼｯｸUB" pitchFamily="49" charset="-128"/>
              </a:defRPr>
            </a:lvl5pPr>
            <a:lvl6pPr marL="25146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6pPr>
            <a:lvl7pPr marL="29718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7pPr>
            <a:lvl8pPr marL="34290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8pPr>
            <a:lvl9pPr marL="38862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9pPr>
          </a:lstStyle>
          <a:p>
            <a:pPr eaLnBrk="1" hangingPunct="1">
              <a:lnSpc>
                <a:spcPct val="75000"/>
              </a:lnSpc>
              <a:defRPr/>
            </a:pPr>
            <a:r>
              <a:rPr lang="en-US" altLang="ja-JP" sz="2400" b="1" dirty="0" smtClean="0">
                <a:solidFill>
                  <a:srgbClr val="0070C0"/>
                </a:solidFill>
                <a:ea typeface="ＭＳ Ｐゴシック" pitchFamily="50" charset="-128"/>
              </a:rPr>
              <a:t>Area Mail</a:t>
            </a:r>
          </a:p>
          <a:p>
            <a:pPr eaLnBrk="1" hangingPunct="1">
              <a:lnSpc>
                <a:spcPct val="75000"/>
              </a:lnSpc>
              <a:defRPr/>
            </a:pPr>
            <a:r>
              <a:rPr lang="en-US" altLang="ja-JP" sz="1800" dirty="0" smtClean="0">
                <a:ea typeface="ＭＳ Ｐゴシック" pitchFamily="50" charset="-128"/>
              </a:rPr>
              <a:t>Provides disaster information such as  Earthquake Early Warnings issued by the Japan Meteorological Agency and disaster and evacuation information issued by national and regional public institutions to subscribers in afflicted areas. </a:t>
            </a:r>
          </a:p>
          <a:p>
            <a:pPr lvl="1" eaLnBrk="1" hangingPunct="1">
              <a:lnSpc>
                <a:spcPct val="75000"/>
              </a:lnSpc>
              <a:buFont typeface="Wingdings" pitchFamily="2" charset="2"/>
              <a:buChar char="l"/>
              <a:defRPr/>
            </a:pPr>
            <a:r>
              <a:rPr lang="en-US" altLang="ja-JP" sz="1800" dirty="0" smtClean="0">
                <a:ea typeface="ＭＳ Ｐゴシック" pitchFamily="50" charset="-128"/>
              </a:rPr>
              <a:t>Each base station simultaneously transmit mail to all users in the coverage area. </a:t>
            </a:r>
          </a:p>
          <a:p>
            <a:pPr lvl="1" eaLnBrk="1" hangingPunct="1">
              <a:lnSpc>
                <a:spcPct val="75000"/>
              </a:lnSpc>
              <a:buFont typeface="Wingdings" pitchFamily="2" charset="2"/>
              <a:buChar char="l"/>
              <a:defRPr/>
            </a:pPr>
            <a:r>
              <a:rPr lang="en-US" altLang="ja-JP" sz="1800" dirty="0" smtClean="0">
                <a:ea typeface="ＭＳ Ｐゴシック" pitchFamily="50" charset="-128"/>
              </a:rPr>
              <a:t>Information can be received without the impact of line congestion as it uses cell  broadcast service (CBS).</a:t>
            </a:r>
          </a:p>
        </p:txBody>
      </p:sp>
      <p:sp>
        <p:nvSpPr>
          <p:cNvPr id="37892" name="テキスト ボックス 160"/>
          <p:cNvSpPr txBox="1">
            <a:spLocks noChangeArrowheads="1"/>
          </p:cNvSpPr>
          <p:nvPr/>
        </p:nvSpPr>
        <p:spPr bwMode="auto">
          <a:xfrm>
            <a:off x="6308725" y="6550025"/>
            <a:ext cx="266700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306" tIns="32653" rIns="65306" bIns="32653">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l" eaLnBrk="1" hangingPunct="1"/>
            <a:r>
              <a:rPr lang="en-US" altLang="ja-JP" sz="1400">
                <a:latin typeface="Arial" charset="0"/>
                <a:ea typeface="HG創英角ｺﾞｼｯｸUB" pitchFamily="49" charset="-128"/>
              </a:rPr>
              <a:t>NTTdocomo HP</a:t>
            </a:r>
          </a:p>
        </p:txBody>
      </p:sp>
      <p:pic>
        <p:nvPicPr>
          <p:cNvPr id="37893" name="Picture 11"/>
          <p:cNvPicPr>
            <a:picLocks noChangeAspect="1" noChangeArrowheads="1"/>
          </p:cNvPicPr>
          <p:nvPr/>
        </p:nvPicPr>
        <p:blipFill>
          <a:blip r:embed="rId2">
            <a:extLst>
              <a:ext uri="{28A0092B-C50C-407E-A947-70E740481C1C}">
                <a14:useLocalDpi xmlns:a14="http://schemas.microsoft.com/office/drawing/2010/main" val="0"/>
              </a:ext>
            </a:extLst>
          </a:blip>
          <a:srcRect l="2992" t="18854" r="20154" b="17561"/>
          <a:stretch>
            <a:fillRect/>
          </a:stretch>
        </p:blipFill>
        <p:spPr bwMode="auto">
          <a:xfrm>
            <a:off x="633413" y="2492375"/>
            <a:ext cx="7802562"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lgn="ctr">
                <a:solidFill>
                  <a:srgbClr val="000000"/>
                </a:solidFill>
                <a:miter lim="800000"/>
                <a:headEnd/>
                <a:tailEnd/>
              </a14:hiddenLine>
            </a:ext>
          </a:extLst>
        </p:spPr>
      </p:pic>
      <p:sp>
        <p:nvSpPr>
          <p:cNvPr id="8" name="テキスト ボックス 18"/>
          <p:cNvSpPr txBox="1">
            <a:spLocks noChangeArrowheads="1"/>
          </p:cNvSpPr>
          <p:nvPr/>
        </p:nvSpPr>
        <p:spPr bwMode="auto">
          <a:xfrm>
            <a:off x="5345113" y="-26988"/>
            <a:ext cx="3768725" cy="280988"/>
          </a:xfrm>
          <a:prstGeom prst="rect">
            <a:avLst/>
          </a:prstGeom>
          <a:noFill/>
          <a:ln w="9525">
            <a:noFill/>
            <a:miter lim="800000"/>
            <a:headEnd/>
            <a:tailEnd/>
          </a:ln>
        </p:spPr>
        <p:txBody>
          <a:bodyPr wrap="none" lIns="65306" tIns="32653" rIns="65306" bIns="32653">
            <a:spAutoFit/>
          </a:bodyPr>
          <a:lstStyle/>
          <a:p>
            <a:pPr algn="l">
              <a:defRPr/>
            </a:pPr>
            <a:r>
              <a:rPr lang="en-US" altLang="ja-JP" sz="1400" dirty="0">
                <a:solidFill>
                  <a:srgbClr val="000000"/>
                </a:solidFill>
                <a:latin typeface="+mn-lt"/>
                <a:ea typeface="ＭＳ Ｐゴシック" charset="-128"/>
              </a:rPr>
              <a:t>Measures in consideration of 2004 torrential rain</a:t>
            </a:r>
            <a:endParaRPr lang="ja-JP" altLang="en-US" sz="1400" dirty="0">
              <a:latin typeface="+mn-lt"/>
              <a:ea typeface="HG創英角ｺﾞｼｯｸUB" pitchFamily="49" charset="-128"/>
            </a:endParaRPr>
          </a:p>
        </p:txBody>
      </p:sp>
      <p:sp>
        <p:nvSpPr>
          <p:cNvPr id="37895" name="テキスト ボックス 8"/>
          <p:cNvSpPr txBox="1">
            <a:spLocks noChangeArrowheads="1"/>
          </p:cNvSpPr>
          <p:nvPr/>
        </p:nvSpPr>
        <p:spPr bwMode="auto">
          <a:xfrm>
            <a:off x="241300" y="6078538"/>
            <a:ext cx="3273425" cy="5222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l" eaLnBrk="1" hangingPunct="1"/>
            <a:r>
              <a:rPr lang="en-US" altLang="ja-JP" sz="1400">
                <a:latin typeface="Arial" charset="0"/>
                <a:ea typeface="HG創英角ｺﾞｼｯｸUB" pitchFamily="49" charset="-128"/>
                <a:cs typeface="Arial" charset="0"/>
              </a:rPr>
              <a:t>National and regional public institutions</a:t>
            </a:r>
          </a:p>
          <a:p>
            <a:pPr algn="l" eaLnBrk="1" hangingPunct="1"/>
            <a:r>
              <a:rPr lang="en-US" altLang="ja-JP" sz="1400" b="1">
                <a:solidFill>
                  <a:srgbClr val="0070C0"/>
                </a:solidFill>
                <a:latin typeface="Arial" charset="0"/>
                <a:ea typeface="HG創英角ｺﾞｼｯｸUB" pitchFamily="49" charset="-128"/>
                <a:cs typeface="Arial" charset="0"/>
              </a:rPr>
              <a:t>Disaster and evacuation information </a:t>
            </a:r>
            <a:endParaRPr lang="ja-JP" altLang="en-US" sz="1400" b="1">
              <a:solidFill>
                <a:srgbClr val="0070C0"/>
              </a:solidFill>
              <a:latin typeface="Arial" charset="0"/>
              <a:ea typeface="HG創英角ｺﾞｼｯｸUB" pitchFamily="49" charset="-128"/>
              <a:cs typeface="Arial" charset="0"/>
            </a:endParaRPr>
          </a:p>
        </p:txBody>
      </p:sp>
      <p:sp>
        <p:nvSpPr>
          <p:cNvPr id="37896" name="テキスト ボックス 9"/>
          <p:cNvSpPr txBox="1">
            <a:spLocks noChangeArrowheads="1"/>
          </p:cNvSpPr>
          <p:nvPr/>
        </p:nvSpPr>
        <p:spPr bwMode="auto">
          <a:xfrm>
            <a:off x="469900" y="3765550"/>
            <a:ext cx="2632075" cy="523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l" eaLnBrk="1" hangingPunct="1"/>
            <a:r>
              <a:rPr lang="en-US" altLang="ja-JP" sz="1400">
                <a:latin typeface="Arial" charset="0"/>
                <a:ea typeface="HG創英角ｺﾞｼｯｸUB" pitchFamily="49" charset="-128"/>
                <a:cs typeface="Arial" charset="0"/>
              </a:rPr>
              <a:t>Japan Meteorological Agency</a:t>
            </a:r>
          </a:p>
          <a:p>
            <a:pPr algn="l" eaLnBrk="1" hangingPunct="1"/>
            <a:r>
              <a:rPr lang="en-US" altLang="ja-JP" sz="1400" b="1">
                <a:solidFill>
                  <a:srgbClr val="C00000"/>
                </a:solidFill>
                <a:latin typeface="Arial" charset="0"/>
                <a:ea typeface="HG創英角ｺﾞｼｯｸUB" pitchFamily="49" charset="-128"/>
                <a:cs typeface="Arial" charset="0"/>
              </a:rPr>
              <a:t>Earthquake Early Warnings</a:t>
            </a:r>
            <a:endParaRPr lang="ja-JP" altLang="en-US" sz="1400" b="1">
              <a:solidFill>
                <a:srgbClr val="C00000"/>
              </a:solidFill>
              <a:latin typeface="Arial" charset="0"/>
              <a:ea typeface="HG創英角ｺﾞｼｯｸUB" pitchFamily="49" charset="-128"/>
              <a:cs typeface="Arial" charset="0"/>
            </a:endParaRPr>
          </a:p>
        </p:txBody>
      </p:sp>
      <p:sp>
        <p:nvSpPr>
          <p:cNvPr id="13" name="テキスト ボックス 12"/>
          <p:cNvSpPr txBox="1"/>
          <p:nvPr/>
        </p:nvSpPr>
        <p:spPr>
          <a:xfrm>
            <a:off x="2990850" y="5245100"/>
            <a:ext cx="1352550" cy="276225"/>
          </a:xfrm>
          <a:prstGeom prst="rect">
            <a:avLst/>
          </a:prstGeom>
          <a:solidFill>
            <a:schemeClr val="accent5"/>
          </a:solidFill>
        </p:spPr>
        <p:txBody>
          <a:bodyPr lIns="36000" rIns="36000">
            <a:spAutoFit/>
          </a:bodyPr>
          <a:lstStyle/>
          <a:p>
            <a:pPr algn="l">
              <a:defRPr/>
            </a:pPr>
            <a:r>
              <a:rPr lang="en-US" altLang="ja-JP" sz="1200" dirty="0">
                <a:latin typeface="Arial" pitchFamily="34" charset="0"/>
                <a:ea typeface="HG創英角ｺﾞｼｯｸUB" pitchFamily="49" charset="-128"/>
                <a:cs typeface="Arial" pitchFamily="34" charset="0"/>
              </a:rPr>
              <a:t>Area Mail Center</a:t>
            </a:r>
            <a:endParaRPr lang="ja-JP" altLang="en-US" sz="1200" b="1" dirty="0">
              <a:solidFill>
                <a:srgbClr val="0070C0"/>
              </a:solidFill>
              <a:latin typeface="Arial" pitchFamily="34" charset="0"/>
              <a:ea typeface="HG創英角ｺﾞｼｯｸUB" pitchFamily="49" charset="-128"/>
              <a:cs typeface="Arial" pitchFamily="34" charset="0"/>
            </a:endParaRPr>
          </a:p>
        </p:txBody>
      </p:sp>
      <p:sp>
        <p:nvSpPr>
          <p:cNvPr id="14" name="テキスト ボックス 13"/>
          <p:cNvSpPr txBox="1"/>
          <p:nvPr/>
        </p:nvSpPr>
        <p:spPr>
          <a:xfrm>
            <a:off x="4598988" y="2600325"/>
            <a:ext cx="3783012" cy="257175"/>
          </a:xfrm>
          <a:prstGeom prst="rect">
            <a:avLst/>
          </a:prstGeom>
          <a:solidFill>
            <a:schemeClr val="bg1"/>
          </a:solidFill>
        </p:spPr>
        <p:txBody>
          <a:bodyPr lIns="36000" tIns="36000" rIns="36000" bIns="36000">
            <a:spAutoFit/>
          </a:bodyPr>
          <a:lstStyle/>
          <a:p>
            <a:pPr algn="l">
              <a:defRPr/>
            </a:pPr>
            <a:r>
              <a:rPr lang="en-US" altLang="ja-JP" sz="1200" dirty="0">
                <a:latin typeface="+mn-lt"/>
                <a:ea typeface="HG創英角ｺﾞｼｯｸUB" pitchFamily="49" charset="-128"/>
              </a:rPr>
              <a:t>Simultaneously sent to areas with potential risk of disasters</a:t>
            </a:r>
            <a:endParaRPr lang="ja-JP" altLang="en-US" sz="1200" b="1" dirty="0">
              <a:solidFill>
                <a:srgbClr val="0070C0"/>
              </a:solidFill>
              <a:latin typeface="+mn-lt"/>
              <a:ea typeface="HG創英角ｺﾞｼｯｸUB" pitchFamily="49" charset="-128"/>
            </a:endParaRPr>
          </a:p>
        </p:txBody>
      </p:sp>
      <p:sp>
        <p:nvSpPr>
          <p:cNvPr id="37899" name="テキスト ボックス 14"/>
          <p:cNvSpPr txBox="1">
            <a:spLocks noChangeArrowheads="1"/>
          </p:cNvSpPr>
          <p:nvPr/>
        </p:nvSpPr>
        <p:spPr bwMode="auto">
          <a:xfrm>
            <a:off x="4572000" y="2913063"/>
            <a:ext cx="1900238" cy="1735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marL="88900" indent="-88900"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l" eaLnBrk="1" hangingPunct="1">
              <a:buFont typeface="Arial" charset="0"/>
              <a:buChar char="•"/>
            </a:pPr>
            <a:r>
              <a:rPr lang="en-US" altLang="ja-JP" sz="1200">
                <a:latin typeface="Arial" charset="0"/>
                <a:ea typeface="HG創英角ｺﾞｼｯｸUB" pitchFamily="49" charset="-128"/>
                <a:cs typeface="Arial" charset="0"/>
              </a:rPr>
              <a:t>A pop-up window appear on the screen.</a:t>
            </a:r>
          </a:p>
          <a:p>
            <a:pPr algn="l" eaLnBrk="1" hangingPunct="1">
              <a:buFont typeface="Arial" charset="0"/>
              <a:buChar char="•"/>
            </a:pPr>
            <a:r>
              <a:rPr lang="en-US" altLang="ja-JP" sz="1200">
                <a:latin typeface="Arial" charset="0"/>
                <a:ea typeface="HG創英角ｺﾞｼｯｸUB" pitchFamily="49" charset="-128"/>
                <a:cs typeface="Arial" charset="0"/>
              </a:rPr>
              <a:t>Earthquake Early Warnings and Disaster/Evacuation Information are informed by different ringing tone. </a:t>
            </a:r>
          </a:p>
          <a:p>
            <a:pPr algn="l" eaLnBrk="1" hangingPunct="1">
              <a:buFont typeface="Arial" charset="0"/>
              <a:buChar char="•"/>
            </a:pPr>
            <a:r>
              <a:rPr lang="en-US" altLang="ja-JP" sz="1200">
                <a:latin typeface="Arial" charset="0"/>
                <a:ea typeface="HG創英角ｺﾞｼｯｸUB" pitchFamily="49" charset="-128"/>
                <a:cs typeface="Arial" charset="0"/>
              </a:rPr>
              <a:t>Saved in the receive mail box with a special icon. </a:t>
            </a:r>
            <a:endParaRPr lang="ja-JP" altLang="en-US" sz="1200">
              <a:latin typeface="Arial" charset="0"/>
              <a:ea typeface="HG創英角ｺﾞｼｯｸUB" pitchFamily="49" charset="-128"/>
              <a:cs typeface="Arial" charset="0"/>
            </a:endParaRPr>
          </a:p>
        </p:txBody>
      </p:sp>
      <p:sp>
        <p:nvSpPr>
          <p:cNvPr id="37900" name="スライド番号プレースホルダ 5"/>
          <p:cNvSpPr txBox="1">
            <a:spLocks noGrp="1"/>
          </p:cNvSpPr>
          <p:nvPr/>
        </p:nvSpPr>
        <p:spPr bwMode="auto">
          <a:xfrm>
            <a:off x="8674100" y="6442075"/>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r" eaLnBrk="1" hangingPunct="1"/>
            <a:fld id="{D4533D55-B00D-4EA9-BBC6-B5C122385340}" type="slidenum">
              <a:rPr lang="en-US" altLang="ja-JP" sz="2400">
                <a:latin typeface="Arial" charset="0"/>
                <a:ea typeface="HG創英角ｺﾞｼｯｸUB" pitchFamily="49" charset="-128"/>
              </a:rPr>
              <a:pPr algn="r" eaLnBrk="1" hangingPunct="1"/>
              <a:t>41</a:t>
            </a:fld>
            <a:endParaRPr lang="en-US" altLang="ja-JP" sz="2400">
              <a:latin typeface="Arial" charset="0"/>
              <a:ea typeface="HG創英角ｺﾞｼｯｸUB" pitchFamily="49" charset="-128"/>
            </a:endParaRPr>
          </a:p>
        </p:txBody>
      </p:sp>
    </p:spTree>
    <p:extLst>
      <p:ext uri="{BB962C8B-B14F-4D97-AF65-F5344CB8AC3E}">
        <p14:creationId xmlns:p14="http://schemas.microsoft.com/office/powerpoint/2010/main" val="17089645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0" y="2781300"/>
            <a:ext cx="498475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10"/>
          <p:cNvSpPr>
            <a:spLocks noChangeArrowheads="1"/>
          </p:cNvSpPr>
          <p:nvPr/>
        </p:nvSpPr>
        <p:spPr bwMode="auto">
          <a:xfrm>
            <a:off x="0" y="198438"/>
            <a:ext cx="9144000" cy="525462"/>
          </a:xfrm>
          <a:prstGeom prst="rect">
            <a:avLst/>
          </a:prstGeom>
          <a:solidFill>
            <a:srgbClr val="FFFFCC"/>
          </a:solidFill>
          <a:ln w="28575">
            <a:solidFill>
              <a:srgbClr val="FF9900"/>
            </a:solidFill>
            <a:miter lim="800000"/>
            <a:headEnd/>
            <a:tailEnd/>
          </a:ln>
        </p:spPr>
        <p:txBody>
          <a:bodyPr lIns="91346" tIns="45675" rIns="91346" bIns="45675" anchor="ctr"/>
          <a:lstStyle/>
          <a:p>
            <a:pPr algn="ctr">
              <a:spcBef>
                <a:spcPct val="50000"/>
              </a:spcBef>
            </a:pPr>
            <a:r>
              <a:rPr lang="en-US" altLang="ja-JP" sz="3600" b="1" dirty="0">
                <a:solidFill>
                  <a:srgbClr val="000000"/>
                </a:solidFill>
                <a:latin typeface="Arial" charset="0"/>
              </a:rPr>
              <a:t>Distribution of </a:t>
            </a:r>
            <a:r>
              <a:rPr lang="en-US" altLang="ja-JP" sz="3600" b="1" dirty="0" smtClean="0">
                <a:solidFill>
                  <a:srgbClr val="000000"/>
                </a:solidFill>
                <a:latin typeface="Arial" charset="0"/>
              </a:rPr>
              <a:t>Warning by </a:t>
            </a:r>
            <a:r>
              <a:rPr lang="en-US" altLang="ja-JP" sz="3600" b="1" dirty="0">
                <a:solidFill>
                  <a:srgbClr val="000000"/>
                </a:solidFill>
                <a:latin typeface="Arial" charset="0"/>
              </a:rPr>
              <a:t>FM </a:t>
            </a:r>
            <a:r>
              <a:rPr lang="en-US" altLang="ja-JP" sz="3600" b="1" dirty="0" smtClean="0">
                <a:solidFill>
                  <a:srgbClr val="000000"/>
                </a:solidFill>
                <a:latin typeface="Arial" charset="0"/>
              </a:rPr>
              <a:t>Radio</a:t>
            </a:r>
            <a:endParaRPr lang="ja-JP" altLang="en-US" sz="3600" b="1" dirty="0">
              <a:solidFill>
                <a:srgbClr val="000000"/>
              </a:solidFill>
              <a:latin typeface="Arial" charset="0"/>
            </a:endParaRPr>
          </a:p>
        </p:txBody>
      </p:sp>
      <p:sp>
        <p:nvSpPr>
          <p:cNvPr id="13" name="Text Box 6"/>
          <p:cNvSpPr txBox="1">
            <a:spLocks noChangeArrowheads="1"/>
          </p:cNvSpPr>
          <p:nvPr/>
        </p:nvSpPr>
        <p:spPr bwMode="auto">
          <a:xfrm>
            <a:off x="327025" y="1176338"/>
            <a:ext cx="8624888" cy="1404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5294" tIns="32648" rIns="65294" bIns="32648" anchor="ctr"/>
          <a:lstStyle>
            <a:lvl1pPr marL="127000" indent="-325438" algn="l" eaLnBrk="0" hangingPunct="0">
              <a:defRPr kumimoji="1" sz="1900">
                <a:solidFill>
                  <a:schemeClr val="tx1"/>
                </a:solidFill>
                <a:latin typeface="Arial" charset="0"/>
                <a:ea typeface="HG創英角ｺﾞｼｯｸUB" pitchFamily="49" charset="-128"/>
              </a:defRPr>
            </a:lvl1pPr>
            <a:lvl2pPr marL="742950" indent="-285750" algn="l" eaLnBrk="0" hangingPunct="0">
              <a:defRPr kumimoji="1" sz="1900">
                <a:solidFill>
                  <a:schemeClr val="tx1"/>
                </a:solidFill>
                <a:latin typeface="Arial" charset="0"/>
                <a:ea typeface="HG創英角ｺﾞｼｯｸUB" pitchFamily="49" charset="-128"/>
              </a:defRPr>
            </a:lvl2pPr>
            <a:lvl3pPr marL="1143000" indent="-228600" algn="l" eaLnBrk="0" hangingPunct="0">
              <a:defRPr kumimoji="1" sz="1900">
                <a:solidFill>
                  <a:schemeClr val="tx1"/>
                </a:solidFill>
                <a:latin typeface="Arial" charset="0"/>
                <a:ea typeface="HG創英角ｺﾞｼｯｸUB" pitchFamily="49" charset="-128"/>
              </a:defRPr>
            </a:lvl3pPr>
            <a:lvl4pPr marL="1600200" indent="-228600" algn="l" eaLnBrk="0" hangingPunct="0">
              <a:defRPr kumimoji="1" sz="1900">
                <a:solidFill>
                  <a:schemeClr val="tx1"/>
                </a:solidFill>
                <a:latin typeface="Arial" charset="0"/>
                <a:ea typeface="HG創英角ｺﾞｼｯｸUB" pitchFamily="49" charset="-128"/>
              </a:defRPr>
            </a:lvl4pPr>
            <a:lvl5pPr marL="2057400" indent="-228600" algn="l" eaLnBrk="0" hangingPunct="0">
              <a:defRPr kumimoji="1" sz="1900">
                <a:solidFill>
                  <a:schemeClr val="tx1"/>
                </a:solidFill>
                <a:latin typeface="Arial" charset="0"/>
                <a:ea typeface="HG創英角ｺﾞｼｯｸUB" pitchFamily="49" charset="-128"/>
              </a:defRPr>
            </a:lvl5pPr>
            <a:lvl6pPr marL="25146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6pPr>
            <a:lvl7pPr marL="29718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7pPr>
            <a:lvl8pPr marL="34290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8pPr>
            <a:lvl9pPr marL="3886200" indent="-228600" eaLnBrk="0" fontAlgn="base" hangingPunct="0">
              <a:spcBef>
                <a:spcPct val="0"/>
              </a:spcBef>
              <a:spcAft>
                <a:spcPct val="0"/>
              </a:spcAft>
              <a:defRPr kumimoji="1" sz="1900">
                <a:solidFill>
                  <a:schemeClr val="tx1"/>
                </a:solidFill>
                <a:latin typeface="Arial" charset="0"/>
                <a:ea typeface="HG創英角ｺﾞｼｯｸUB" pitchFamily="49" charset="-128"/>
              </a:defRPr>
            </a:lvl9pPr>
          </a:lstStyle>
          <a:p>
            <a:pPr eaLnBrk="1" hangingPunct="1">
              <a:lnSpc>
                <a:spcPct val="80000"/>
              </a:lnSpc>
              <a:defRPr/>
            </a:pPr>
            <a:r>
              <a:rPr lang="en-US" altLang="ja-JP" sz="2400" b="1" dirty="0" smtClean="0">
                <a:solidFill>
                  <a:srgbClr val="0070C0"/>
                </a:solidFill>
                <a:ea typeface="ＭＳ Ｐゴシック" pitchFamily="50" charset="-128"/>
              </a:rPr>
              <a:t>Emergency Announcement FM Radio</a:t>
            </a:r>
          </a:p>
          <a:p>
            <a:pPr eaLnBrk="1" hangingPunct="1">
              <a:lnSpc>
                <a:spcPct val="80000"/>
              </a:lnSpc>
              <a:defRPr/>
            </a:pPr>
            <a:r>
              <a:rPr lang="en-US" altLang="ja-JP" sz="2000" dirty="0" smtClean="0">
                <a:latin typeface="Calibri" pitchFamily="34" charset="0"/>
                <a:ea typeface="ＭＳ Ｐゴシック" pitchFamily="50" charset="-128"/>
              </a:rPr>
              <a:t>	</a:t>
            </a:r>
            <a:r>
              <a:rPr lang="en-US" altLang="ja-JP" sz="2000" dirty="0" smtClean="0">
                <a:ea typeface="ＭＳ Ｐゴシック" pitchFamily="50" charset="-128"/>
              </a:rPr>
              <a:t>It can be automatically switched on/off by central control (community broadcast or public administration) and can make announcements with high volume. </a:t>
            </a:r>
          </a:p>
          <a:p>
            <a:pPr eaLnBrk="1" hangingPunct="1">
              <a:lnSpc>
                <a:spcPct val="80000"/>
              </a:lnSpc>
              <a:defRPr/>
            </a:pPr>
            <a:r>
              <a:rPr lang="en-US" altLang="ja-JP" sz="2000" dirty="0" smtClean="0">
                <a:ea typeface="ＭＳ Ｐゴシック" pitchFamily="50" charset="-128"/>
              </a:rPr>
              <a:t>	It is equipped with rechargeable batteries, and receive broadcasts even during power-outage.</a:t>
            </a:r>
          </a:p>
          <a:p>
            <a:pPr eaLnBrk="1" hangingPunct="1">
              <a:lnSpc>
                <a:spcPct val="80000"/>
              </a:lnSpc>
              <a:defRPr/>
            </a:pPr>
            <a:endParaRPr lang="en-US" altLang="ja-JP" sz="2000" dirty="0" smtClean="0">
              <a:ea typeface="ＭＳ Ｐゴシック" pitchFamily="50" charset="-128"/>
            </a:endParaRPr>
          </a:p>
        </p:txBody>
      </p:sp>
      <p:sp>
        <p:nvSpPr>
          <p:cNvPr id="7" name="テキスト ボックス 18"/>
          <p:cNvSpPr txBox="1">
            <a:spLocks noChangeArrowheads="1"/>
          </p:cNvSpPr>
          <p:nvPr/>
        </p:nvSpPr>
        <p:spPr bwMode="auto">
          <a:xfrm>
            <a:off x="5345113" y="-26988"/>
            <a:ext cx="3768725" cy="280988"/>
          </a:xfrm>
          <a:prstGeom prst="rect">
            <a:avLst/>
          </a:prstGeom>
          <a:noFill/>
          <a:ln w="9525">
            <a:noFill/>
            <a:miter lim="800000"/>
            <a:headEnd/>
            <a:tailEnd/>
          </a:ln>
        </p:spPr>
        <p:txBody>
          <a:bodyPr wrap="none" lIns="65306" tIns="32653" rIns="65306" bIns="32653">
            <a:spAutoFit/>
          </a:bodyPr>
          <a:lstStyle/>
          <a:p>
            <a:pPr algn="l">
              <a:defRPr/>
            </a:pPr>
            <a:r>
              <a:rPr lang="en-US" altLang="ja-JP" sz="1400" dirty="0">
                <a:solidFill>
                  <a:srgbClr val="000000"/>
                </a:solidFill>
                <a:latin typeface="+mn-lt"/>
                <a:ea typeface="ＭＳ Ｐゴシック" charset="-128"/>
              </a:rPr>
              <a:t>Measures in consideration of 2004 torrential rain</a:t>
            </a:r>
            <a:endParaRPr lang="ja-JP" altLang="en-US" sz="1400" dirty="0">
              <a:latin typeface="+mn-lt"/>
              <a:ea typeface="HG創英角ｺﾞｼｯｸUB" pitchFamily="49" charset="-128"/>
            </a:endParaRPr>
          </a:p>
        </p:txBody>
      </p:sp>
      <p:sp>
        <p:nvSpPr>
          <p:cNvPr id="38918" name="スライド番号プレースホルダ 5"/>
          <p:cNvSpPr txBox="1">
            <a:spLocks noGrp="1"/>
          </p:cNvSpPr>
          <p:nvPr/>
        </p:nvSpPr>
        <p:spPr bwMode="auto">
          <a:xfrm>
            <a:off x="8674100" y="6442075"/>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r" eaLnBrk="1" hangingPunct="1"/>
            <a:fld id="{2ECE3EC4-AA35-433D-8D82-500550A8A487}" type="slidenum">
              <a:rPr lang="en-US" altLang="ja-JP" sz="2400">
                <a:latin typeface="Arial" charset="0"/>
                <a:ea typeface="HG創英角ｺﾞｼｯｸUB" pitchFamily="49" charset="-128"/>
              </a:rPr>
              <a:pPr algn="r" eaLnBrk="1" hangingPunct="1"/>
              <a:t>42</a:t>
            </a:fld>
            <a:endParaRPr lang="en-US" altLang="ja-JP" sz="2400">
              <a:latin typeface="Arial" charset="0"/>
              <a:ea typeface="HG創英角ｺﾞｼｯｸUB" pitchFamily="49" charset="-128"/>
            </a:endParaRPr>
          </a:p>
        </p:txBody>
      </p:sp>
    </p:spTree>
    <p:extLst>
      <p:ext uri="{BB962C8B-B14F-4D97-AF65-F5344CB8AC3E}">
        <p14:creationId xmlns:p14="http://schemas.microsoft.com/office/powerpoint/2010/main" val="3427216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2" descr="IMGA0494"/>
          <p:cNvPicPr>
            <a:picLocks noChangeAspect="1" noChangeArrowheads="1"/>
          </p:cNvPicPr>
          <p:nvPr/>
        </p:nvPicPr>
        <p:blipFill>
          <a:blip r:embed="rId3">
            <a:extLst>
              <a:ext uri="{28A0092B-C50C-407E-A947-70E740481C1C}">
                <a14:useLocalDpi xmlns:a14="http://schemas.microsoft.com/office/drawing/2010/main" val="0"/>
              </a:ext>
            </a:extLst>
          </a:blip>
          <a:srcRect l="19112" t="26152" r="26164" b="19141"/>
          <a:stretch>
            <a:fillRect/>
          </a:stretch>
        </p:blipFill>
        <p:spPr bwMode="auto">
          <a:xfrm>
            <a:off x="22225" y="928688"/>
            <a:ext cx="4308475" cy="58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10"/>
          <p:cNvSpPr>
            <a:spLocks noChangeArrowheads="1"/>
          </p:cNvSpPr>
          <p:nvPr/>
        </p:nvSpPr>
        <p:spPr bwMode="auto">
          <a:xfrm>
            <a:off x="0" y="198438"/>
            <a:ext cx="9144000" cy="752475"/>
          </a:xfrm>
          <a:prstGeom prst="rect">
            <a:avLst/>
          </a:prstGeom>
          <a:solidFill>
            <a:srgbClr val="FFFFCC"/>
          </a:solidFill>
          <a:ln w="28575">
            <a:solidFill>
              <a:srgbClr val="FF9900"/>
            </a:solidFill>
            <a:miter lim="800000"/>
            <a:headEnd/>
            <a:tailEnd/>
          </a:ln>
        </p:spPr>
        <p:txBody>
          <a:bodyPr lIns="91346" tIns="45675" rIns="91346" bIns="45675" anchor="ctr"/>
          <a:lstStyle/>
          <a:p>
            <a:pPr algn="ctr">
              <a:lnSpc>
                <a:spcPts val="2800"/>
              </a:lnSpc>
              <a:spcBef>
                <a:spcPct val="50000"/>
              </a:spcBef>
            </a:pPr>
            <a:r>
              <a:rPr lang="en-US" altLang="ja-JP" sz="3200" b="1" dirty="0" smtClean="0">
                <a:solidFill>
                  <a:srgbClr val="000000"/>
                </a:solidFill>
                <a:latin typeface="Arial" charset="0"/>
              </a:rPr>
              <a:t>Street </a:t>
            </a:r>
            <a:r>
              <a:rPr lang="en-US" altLang="ja-JP" sz="3200" b="1" dirty="0">
                <a:solidFill>
                  <a:srgbClr val="000000"/>
                </a:solidFill>
                <a:latin typeface="Arial" charset="0"/>
              </a:rPr>
              <a:t>Display of Past Inundation </a:t>
            </a:r>
            <a:r>
              <a:rPr lang="en-US" altLang="ja-JP" sz="3200" b="1" dirty="0" smtClean="0">
                <a:solidFill>
                  <a:srgbClr val="000000"/>
                </a:solidFill>
                <a:latin typeface="Arial" charset="0"/>
              </a:rPr>
              <a:t>Levels</a:t>
            </a:r>
            <a:endParaRPr lang="ja-JP" altLang="en-US" sz="2600" dirty="0">
              <a:solidFill>
                <a:srgbClr val="000000"/>
              </a:solidFill>
              <a:latin typeface="Arial" charset="0"/>
            </a:endParaRPr>
          </a:p>
        </p:txBody>
      </p:sp>
      <p:cxnSp>
        <p:nvCxnSpPr>
          <p:cNvPr id="7" name="直線コネクタ 6"/>
          <p:cNvCxnSpPr/>
          <p:nvPr/>
        </p:nvCxnSpPr>
        <p:spPr>
          <a:xfrm flipV="1">
            <a:off x="1936750" y="1195388"/>
            <a:ext cx="2728913" cy="1422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1944688" y="3962400"/>
            <a:ext cx="2720975" cy="21669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184275"/>
            <a:ext cx="2392363" cy="492283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6871" name="四角形吹き出し 9"/>
          <p:cNvSpPr>
            <a:spLocks noChangeArrowheads="1"/>
          </p:cNvSpPr>
          <p:nvPr/>
        </p:nvSpPr>
        <p:spPr bwMode="auto">
          <a:xfrm>
            <a:off x="7388225" y="1565275"/>
            <a:ext cx="1595438" cy="881063"/>
          </a:xfrm>
          <a:prstGeom prst="wedgeRectCallout">
            <a:avLst>
              <a:gd name="adj1" fmla="val -84926"/>
              <a:gd name="adj2" fmla="val -42792"/>
            </a:avLst>
          </a:prstGeom>
          <a:solidFill>
            <a:schemeClr val="accent1"/>
          </a:solidFill>
          <a:ln w="25400" algn="ctr">
            <a:solidFill>
              <a:srgbClr val="89A4A7"/>
            </a:solidFill>
            <a:miter lim="800000"/>
            <a:headEnd/>
            <a:tailEnd/>
          </a:ln>
        </p:spPr>
        <p:txBody>
          <a:bodyPr lIns="28800" tIns="32653" rIns="28800" bIns="32653" anchor="ctr"/>
          <a:lstStyle/>
          <a:p>
            <a:pPr algn="l">
              <a:lnSpc>
                <a:spcPct val="75000"/>
              </a:lnSpc>
            </a:pPr>
            <a:r>
              <a:rPr lang="en-US" altLang="ja-JP" sz="2400">
                <a:latin typeface="Arial" charset="0"/>
              </a:rPr>
              <a:t>Closest evacuation shelter</a:t>
            </a:r>
            <a:endParaRPr lang="ja-JP" altLang="en-US" sz="2400">
              <a:latin typeface="Arial" charset="0"/>
            </a:endParaRPr>
          </a:p>
        </p:txBody>
      </p:sp>
      <p:sp>
        <p:nvSpPr>
          <p:cNvPr id="36872" name="四角形吹き出し 10"/>
          <p:cNvSpPr>
            <a:spLocks noChangeArrowheads="1"/>
          </p:cNvSpPr>
          <p:nvPr/>
        </p:nvSpPr>
        <p:spPr bwMode="auto">
          <a:xfrm>
            <a:off x="7200900" y="3486150"/>
            <a:ext cx="1879600" cy="1423988"/>
          </a:xfrm>
          <a:prstGeom prst="wedgeRectCallout">
            <a:avLst>
              <a:gd name="adj1" fmla="val -77282"/>
              <a:gd name="adj2" fmla="val -46769"/>
            </a:avLst>
          </a:prstGeom>
          <a:solidFill>
            <a:schemeClr val="accent1"/>
          </a:solidFill>
          <a:ln w="25400" algn="ctr">
            <a:solidFill>
              <a:srgbClr val="89A4A7"/>
            </a:solidFill>
            <a:miter lim="800000"/>
            <a:headEnd/>
            <a:tailEnd/>
          </a:ln>
        </p:spPr>
        <p:txBody>
          <a:bodyPr lIns="65306" tIns="32653" rIns="65306" bIns="32653" anchor="ctr"/>
          <a:lstStyle/>
          <a:p>
            <a:pPr algn="l">
              <a:lnSpc>
                <a:spcPct val="75000"/>
              </a:lnSpc>
            </a:pPr>
            <a:r>
              <a:rPr lang="en-US" altLang="ja-JP" sz="2400">
                <a:latin typeface="Arial" charset="0"/>
              </a:rPr>
              <a:t>Maximum inundation depth expected at the location</a:t>
            </a:r>
            <a:endParaRPr lang="ja-JP" altLang="en-US" sz="2400">
              <a:latin typeface="Arial" charset="0"/>
            </a:endParaRPr>
          </a:p>
        </p:txBody>
      </p:sp>
      <p:sp>
        <p:nvSpPr>
          <p:cNvPr id="12" name="テキスト ボックス 18"/>
          <p:cNvSpPr txBox="1">
            <a:spLocks noChangeArrowheads="1"/>
          </p:cNvSpPr>
          <p:nvPr/>
        </p:nvSpPr>
        <p:spPr bwMode="auto">
          <a:xfrm>
            <a:off x="5345113" y="-26988"/>
            <a:ext cx="3768725" cy="280988"/>
          </a:xfrm>
          <a:prstGeom prst="rect">
            <a:avLst/>
          </a:prstGeom>
          <a:noFill/>
          <a:ln w="9525">
            <a:noFill/>
            <a:miter lim="800000"/>
            <a:headEnd/>
            <a:tailEnd/>
          </a:ln>
        </p:spPr>
        <p:txBody>
          <a:bodyPr wrap="none" lIns="65306" tIns="32653" rIns="65306" bIns="32653">
            <a:spAutoFit/>
          </a:bodyPr>
          <a:lstStyle/>
          <a:p>
            <a:pPr algn="l">
              <a:defRPr/>
            </a:pPr>
            <a:r>
              <a:rPr lang="en-US" altLang="ja-JP" sz="1400" dirty="0">
                <a:solidFill>
                  <a:srgbClr val="000000"/>
                </a:solidFill>
                <a:latin typeface="+mn-lt"/>
                <a:ea typeface="ＭＳ Ｐゴシック" charset="-128"/>
              </a:rPr>
              <a:t>Measures in consideration of 2004 torrential rain</a:t>
            </a:r>
            <a:endParaRPr lang="ja-JP" altLang="en-US" sz="1400" dirty="0">
              <a:latin typeface="+mn-lt"/>
              <a:ea typeface="HG創英角ｺﾞｼｯｸUB" pitchFamily="49" charset="-128"/>
            </a:endParaRPr>
          </a:p>
        </p:txBody>
      </p:sp>
      <p:sp>
        <p:nvSpPr>
          <p:cNvPr id="36874" name="スライド番号プレースホルダ 5"/>
          <p:cNvSpPr txBox="1">
            <a:spLocks noGrp="1"/>
          </p:cNvSpPr>
          <p:nvPr/>
        </p:nvSpPr>
        <p:spPr bwMode="auto">
          <a:xfrm>
            <a:off x="8674100" y="6442075"/>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r" eaLnBrk="1" hangingPunct="1"/>
            <a:fld id="{CC0A7061-EAFA-4E82-87A8-85A5F7CC80F4}" type="slidenum">
              <a:rPr lang="en-US" altLang="ja-JP" sz="2400">
                <a:latin typeface="Arial" charset="0"/>
                <a:ea typeface="HG創英角ｺﾞｼｯｸUB" pitchFamily="49" charset="-128"/>
              </a:rPr>
              <a:pPr algn="r" eaLnBrk="1" hangingPunct="1"/>
              <a:t>43</a:t>
            </a:fld>
            <a:endParaRPr lang="en-US" altLang="ja-JP" sz="2400">
              <a:latin typeface="Arial" charset="0"/>
              <a:ea typeface="HG創英角ｺﾞｼｯｸUB" pitchFamily="49" charset="-128"/>
            </a:endParaRPr>
          </a:p>
        </p:txBody>
      </p:sp>
    </p:spTree>
    <p:extLst>
      <p:ext uri="{BB962C8B-B14F-4D97-AF65-F5344CB8AC3E}">
        <p14:creationId xmlns:p14="http://schemas.microsoft.com/office/powerpoint/2010/main" val="15347253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4"/>
          <p:cNvSpPr>
            <a:spLocks noChangeArrowheads="1"/>
          </p:cNvSpPr>
          <p:nvPr/>
        </p:nvSpPr>
        <p:spPr bwMode="auto">
          <a:xfrm>
            <a:off x="60325" y="116632"/>
            <a:ext cx="9070975" cy="631825"/>
          </a:xfrm>
          <a:prstGeom prst="rect">
            <a:avLst/>
          </a:prstGeom>
          <a:solidFill>
            <a:srgbClr val="FFFFCC"/>
          </a:solidFill>
          <a:ln w="28575">
            <a:solidFill>
              <a:srgbClr val="FF9900"/>
            </a:solidFill>
            <a:miter lim="800000"/>
            <a:headEnd/>
            <a:tailEnd/>
          </a:ln>
        </p:spPr>
        <p:txBody>
          <a:bodyPr lIns="91340" tIns="45671" rIns="91340" bIns="45671" anchor="ctr"/>
          <a:lstStyle/>
          <a:p>
            <a:pPr algn="ctr">
              <a:lnSpc>
                <a:spcPct val="80000"/>
              </a:lnSpc>
              <a:spcBef>
                <a:spcPct val="50000"/>
              </a:spcBef>
            </a:pPr>
            <a:r>
              <a:rPr lang="en-US" altLang="ja-JP" sz="4000" b="1" dirty="0" smtClean="0">
                <a:latin typeface="Arial" charset="0"/>
              </a:rPr>
              <a:t>Preparedness works</a:t>
            </a:r>
            <a:endParaRPr lang="ja-JP" altLang="en-US" sz="4000" b="1" dirty="0">
              <a:latin typeface="Arial" charset="0"/>
            </a:endParaRPr>
          </a:p>
        </p:txBody>
      </p:sp>
      <p:sp>
        <p:nvSpPr>
          <p:cNvPr id="44035" name="テキスト ボックス 15"/>
          <p:cNvSpPr txBox="1">
            <a:spLocks noChangeArrowheads="1"/>
          </p:cNvSpPr>
          <p:nvPr/>
        </p:nvSpPr>
        <p:spPr bwMode="auto">
          <a:xfrm>
            <a:off x="20638" y="894792"/>
            <a:ext cx="9029700" cy="461655"/>
          </a:xfrm>
          <a:prstGeom prst="rect">
            <a:avLst/>
          </a:prstGeom>
          <a:solidFill>
            <a:schemeClr val="bg1"/>
          </a:solidFill>
          <a:ln w="9525">
            <a:solidFill>
              <a:schemeClr val="tx1"/>
            </a:solidFill>
            <a:miter lim="800000"/>
            <a:headEnd/>
            <a:tailEnd/>
          </a:ln>
        </p:spPr>
        <p:txBody>
          <a:bodyPr wrap="square" lIns="91429" tIns="45715" rIns="91429" bIns="45715">
            <a:spAutoFit/>
          </a:bodyPr>
          <a:lstStyle>
            <a:lvl1pPr marL="287338" indent="-287338"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ctr" eaLnBrk="1" hangingPunct="1">
              <a:lnSpc>
                <a:spcPct val="75000"/>
              </a:lnSpc>
            </a:pPr>
            <a:r>
              <a:rPr lang="en-US" altLang="ja-JP" sz="3200" b="1" dirty="0" smtClean="0"/>
              <a:t>Comparison of damage by floods in 2004 and 2011</a:t>
            </a:r>
            <a:endParaRPr lang="en-US" altLang="ja-JP" sz="3200" b="1" dirty="0">
              <a:latin typeface="Arial" charset="0"/>
            </a:endParaRPr>
          </a:p>
        </p:txBody>
      </p:sp>
      <p:sp>
        <p:nvSpPr>
          <p:cNvPr id="44036" name="スライド番号プレースホルダ 5"/>
          <p:cNvSpPr txBox="1">
            <a:spLocks noGrp="1"/>
          </p:cNvSpPr>
          <p:nvPr/>
        </p:nvSpPr>
        <p:spPr bwMode="auto">
          <a:xfrm>
            <a:off x="8674100" y="6442075"/>
            <a:ext cx="3762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algn="r" eaLnBrk="1" hangingPunct="1"/>
            <a:fld id="{C2909A35-352F-46FA-9E91-C3D5A659E1C2}" type="slidenum">
              <a:rPr lang="en-US" altLang="ja-JP" sz="2400">
                <a:latin typeface="Arial" charset="0"/>
                <a:ea typeface="HG創英角ｺﾞｼｯｸUB" pitchFamily="49" charset="-128"/>
              </a:rPr>
              <a:pPr algn="r" eaLnBrk="1" hangingPunct="1"/>
              <a:t>44</a:t>
            </a:fld>
            <a:endParaRPr lang="en-US" altLang="ja-JP" sz="2400">
              <a:latin typeface="Arial" charset="0"/>
              <a:ea typeface="HG創英角ｺﾞｼｯｸUB" pitchFamily="49" charset="-128"/>
            </a:endParaRPr>
          </a:p>
        </p:txBody>
      </p:sp>
      <p:sp>
        <p:nvSpPr>
          <p:cNvPr id="44037" name="Text Box 22"/>
          <p:cNvSpPr txBox="1">
            <a:spLocks noChangeArrowheads="1"/>
          </p:cNvSpPr>
          <p:nvPr/>
        </p:nvSpPr>
        <p:spPr bwMode="auto">
          <a:xfrm>
            <a:off x="201613" y="1739900"/>
            <a:ext cx="2566987" cy="334963"/>
          </a:xfrm>
          <a:prstGeom prst="rect">
            <a:avLst/>
          </a:prstGeom>
          <a:solidFill>
            <a:srgbClr val="FFFF99"/>
          </a:solidFill>
          <a:ln w="12700" algn="ctr">
            <a:solidFill>
              <a:schemeClr val="tx1"/>
            </a:solidFill>
            <a:miter lim="800000"/>
            <a:headEnd/>
            <a:tailEnd/>
          </a:ln>
        </p:spPr>
        <p:txBody>
          <a:bodyPr lIns="34340" tIns="34340" rIns="34340" bIns="34340" anchor="ct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2000" b="1">
                <a:solidFill>
                  <a:srgbClr val="000000"/>
                </a:solidFill>
                <a:latin typeface="Arial" charset="0"/>
              </a:rPr>
              <a:t>Total Rainfall</a:t>
            </a:r>
            <a:r>
              <a:rPr lang="en-US" altLang="ja-JP" sz="2000" b="1">
                <a:solidFill>
                  <a:srgbClr val="000000"/>
                </a:solidFill>
              </a:rPr>
              <a:t> </a:t>
            </a:r>
            <a:r>
              <a:rPr lang="en-US" altLang="ja-JP" sz="2000" b="1" baseline="30000">
                <a:solidFill>
                  <a:srgbClr val="000000"/>
                </a:solidFill>
              </a:rPr>
              <a:t>1)</a:t>
            </a:r>
            <a:endParaRPr lang="ja-JP" altLang="en-US" sz="2000" baseline="30000">
              <a:solidFill>
                <a:srgbClr val="000000"/>
              </a:solidFill>
            </a:endParaRPr>
          </a:p>
        </p:txBody>
      </p:sp>
      <p:sp>
        <p:nvSpPr>
          <p:cNvPr id="44038" name="Text Box 29"/>
          <p:cNvSpPr txBox="1">
            <a:spLocks noChangeArrowheads="1"/>
          </p:cNvSpPr>
          <p:nvPr/>
        </p:nvSpPr>
        <p:spPr bwMode="auto">
          <a:xfrm>
            <a:off x="490538" y="5983288"/>
            <a:ext cx="769937" cy="276225"/>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2004.7</a:t>
            </a:r>
          </a:p>
        </p:txBody>
      </p:sp>
      <p:sp>
        <p:nvSpPr>
          <p:cNvPr id="44039" name="Line 30"/>
          <p:cNvSpPr>
            <a:spLocks noChangeAspect="1" noChangeShapeType="1"/>
          </p:cNvSpPr>
          <p:nvPr/>
        </p:nvSpPr>
        <p:spPr bwMode="auto">
          <a:xfrm>
            <a:off x="190500" y="5951538"/>
            <a:ext cx="2570163"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87227" tIns="43614" rIns="87227" bIns="43614"/>
          <a:lstStyle/>
          <a:p>
            <a:endParaRPr lang="ja-JP" altLang="en-US"/>
          </a:p>
        </p:txBody>
      </p:sp>
      <p:grpSp>
        <p:nvGrpSpPr>
          <p:cNvPr id="2" name="Group 24"/>
          <p:cNvGrpSpPr>
            <a:grpSpLocks noChangeAspect="1"/>
          </p:cNvGrpSpPr>
          <p:nvPr/>
        </p:nvGrpSpPr>
        <p:grpSpPr bwMode="auto">
          <a:xfrm>
            <a:off x="1428183" y="2285474"/>
            <a:ext cx="1073500" cy="3646669"/>
            <a:chOff x="2364" y="1759"/>
            <a:chExt cx="1269" cy="2408"/>
          </a:xfrm>
          <a:solidFill>
            <a:schemeClr val="accent1"/>
          </a:solidFill>
        </p:grpSpPr>
        <p:sp>
          <p:nvSpPr>
            <p:cNvPr id="49" name="Rectangle 25"/>
            <p:cNvSpPr>
              <a:spLocks noChangeAspect="1" noChangeArrowheads="1"/>
            </p:cNvSpPr>
            <p:nvPr/>
          </p:nvSpPr>
          <p:spPr bwMode="auto">
            <a:xfrm>
              <a:off x="2662" y="1759"/>
              <a:ext cx="745" cy="2408"/>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50" name="AutoShape 26"/>
            <p:cNvSpPr>
              <a:spLocks noChangeAspect="1" noChangeArrowheads="1"/>
            </p:cNvSpPr>
            <p:nvPr/>
          </p:nvSpPr>
          <p:spPr bwMode="auto">
            <a:xfrm>
              <a:off x="2364" y="2683"/>
              <a:ext cx="1269" cy="607"/>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Total</a:t>
              </a:r>
            </a:p>
            <a:p>
              <a:pPr>
                <a:defRPr/>
              </a:pPr>
              <a:r>
                <a:rPr lang="en-US" altLang="ja-JP" sz="1800" b="1" dirty="0">
                  <a:solidFill>
                    <a:srgbClr val="0000FF"/>
                  </a:solidFill>
                  <a:latin typeface="Arial" pitchFamily="34" charset="0"/>
                  <a:cs typeface="Arial" pitchFamily="34" charset="0"/>
                </a:rPr>
                <a:t>rainfall</a:t>
              </a:r>
            </a:p>
            <a:p>
              <a:pPr>
                <a:defRPr/>
              </a:pPr>
              <a:r>
                <a:rPr lang="en-US" altLang="ja-JP" sz="1800" b="1" dirty="0">
                  <a:solidFill>
                    <a:srgbClr val="0000FF"/>
                  </a:solidFill>
                  <a:latin typeface="Arial" pitchFamily="34" charset="0"/>
                  <a:cs typeface="Arial" pitchFamily="34" charset="0"/>
                </a:rPr>
                <a:t>1,006mm</a:t>
              </a:r>
              <a:endParaRPr lang="ja-JP" altLang="en-US" sz="1800" b="1" dirty="0">
                <a:solidFill>
                  <a:srgbClr val="0000FF"/>
                </a:solidFill>
                <a:latin typeface="Arial" pitchFamily="34" charset="0"/>
                <a:cs typeface="Arial" pitchFamily="34" charset="0"/>
              </a:endParaRPr>
            </a:p>
          </p:txBody>
        </p:sp>
      </p:grpSp>
      <p:sp>
        <p:nvSpPr>
          <p:cNvPr id="44041" name="Text Box 29"/>
          <p:cNvSpPr txBox="1">
            <a:spLocks noChangeArrowheads="1"/>
          </p:cNvSpPr>
          <p:nvPr/>
        </p:nvSpPr>
        <p:spPr bwMode="auto">
          <a:xfrm>
            <a:off x="1601788" y="5988050"/>
            <a:ext cx="771525" cy="277813"/>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2011.7</a:t>
            </a:r>
          </a:p>
        </p:txBody>
      </p:sp>
      <p:sp>
        <p:nvSpPr>
          <p:cNvPr id="44042" name="Text Box 22"/>
          <p:cNvSpPr txBox="1">
            <a:spLocks noChangeArrowheads="1"/>
          </p:cNvSpPr>
          <p:nvPr/>
        </p:nvSpPr>
        <p:spPr bwMode="auto">
          <a:xfrm>
            <a:off x="3249613" y="1741488"/>
            <a:ext cx="2566987" cy="334962"/>
          </a:xfrm>
          <a:prstGeom prst="rect">
            <a:avLst/>
          </a:prstGeom>
          <a:solidFill>
            <a:srgbClr val="FFFF99"/>
          </a:solidFill>
          <a:ln w="12700" algn="ctr">
            <a:solidFill>
              <a:schemeClr val="tx1"/>
            </a:solidFill>
            <a:miter lim="800000"/>
            <a:headEnd/>
            <a:tailEnd/>
          </a:ln>
        </p:spPr>
        <p:txBody>
          <a:bodyPr lIns="34340" tIns="34340" rIns="34340" bIns="34340" anchor="ct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2000" b="1">
                <a:solidFill>
                  <a:srgbClr val="000000"/>
                </a:solidFill>
                <a:latin typeface="Arial" charset="0"/>
              </a:rPr>
              <a:t>Building Damages</a:t>
            </a:r>
            <a:r>
              <a:rPr lang="en-US" altLang="ja-JP" sz="2000" b="1">
                <a:solidFill>
                  <a:srgbClr val="000000"/>
                </a:solidFill>
              </a:rPr>
              <a:t> </a:t>
            </a:r>
            <a:r>
              <a:rPr lang="en-US" altLang="ja-JP" sz="2000" b="1" baseline="30000">
                <a:solidFill>
                  <a:srgbClr val="000000"/>
                </a:solidFill>
              </a:rPr>
              <a:t>2)</a:t>
            </a:r>
            <a:endParaRPr lang="en-US" altLang="ja-JP" sz="2000" baseline="30000">
              <a:solidFill>
                <a:srgbClr val="000000"/>
              </a:solidFill>
            </a:endParaRPr>
          </a:p>
        </p:txBody>
      </p:sp>
      <p:grpSp>
        <p:nvGrpSpPr>
          <p:cNvPr id="3" name="Group 24"/>
          <p:cNvGrpSpPr>
            <a:grpSpLocks noChangeAspect="1"/>
          </p:cNvGrpSpPr>
          <p:nvPr/>
        </p:nvGrpSpPr>
        <p:grpSpPr bwMode="auto">
          <a:xfrm>
            <a:off x="3407548" y="2182540"/>
            <a:ext cx="1075617" cy="3762273"/>
            <a:chOff x="2395" y="1759"/>
            <a:chExt cx="1304" cy="2408"/>
          </a:xfrm>
          <a:solidFill>
            <a:srgbClr val="FF99FF"/>
          </a:solidFill>
        </p:grpSpPr>
        <p:sp>
          <p:nvSpPr>
            <p:cNvPr id="54" name="Rectangle 25"/>
            <p:cNvSpPr>
              <a:spLocks noChangeAspect="1" noChangeArrowheads="1"/>
            </p:cNvSpPr>
            <p:nvPr/>
          </p:nvSpPr>
          <p:spPr bwMode="auto">
            <a:xfrm>
              <a:off x="2662" y="1759"/>
              <a:ext cx="745" cy="2408"/>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55" name="AutoShape 26"/>
            <p:cNvSpPr>
              <a:spLocks noChangeAspect="1" noChangeArrowheads="1"/>
            </p:cNvSpPr>
            <p:nvPr/>
          </p:nvSpPr>
          <p:spPr bwMode="auto">
            <a:xfrm>
              <a:off x="2395" y="2789"/>
              <a:ext cx="1304" cy="392"/>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9,778</a:t>
              </a:r>
            </a:p>
            <a:p>
              <a:pPr>
                <a:defRPr/>
              </a:pPr>
              <a:r>
                <a:rPr lang="en-US" altLang="ja-JP" sz="1800" b="1" dirty="0">
                  <a:solidFill>
                    <a:srgbClr val="0000FF"/>
                  </a:solidFill>
                  <a:latin typeface="Arial" pitchFamily="34" charset="0"/>
                  <a:cs typeface="Arial" pitchFamily="34" charset="0"/>
                </a:rPr>
                <a:t>buildings</a:t>
              </a:r>
              <a:endParaRPr lang="ja-JP" altLang="en-US" sz="1800" b="1" dirty="0">
                <a:solidFill>
                  <a:srgbClr val="0000FF"/>
                </a:solidFill>
                <a:latin typeface="Arial" pitchFamily="34" charset="0"/>
                <a:cs typeface="Arial" pitchFamily="34" charset="0"/>
              </a:endParaRPr>
            </a:p>
          </p:txBody>
        </p:sp>
      </p:grpSp>
      <p:sp>
        <p:nvSpPr>
          <p:cNvPr id="44044" name="Text Box 29"/>
          <p:cNvSpPr txBox="1">
            <a:spLocks noChangeArrowheads="1"/>
          </p:cNvSpPr>
          <p:nvPr/>
        </p:nvSpPr>
        <p:spPr bwMode="auto">
          <a:xfrm>
            <a:off x="3562350" y="5983288"/>
            <a:ext cx="771525" cy="276225"/>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2004.7</a:t>
            </a:r>
          </a:p>
        </p:txBody>
      </p:sp>
      <p:grpSp>
        <p:nvGrpSpPr>
          <p:cNvPr id="4" name="Group 24"/>
          <p:cNvGrpSpPr>
            <a:grpSpLocks noChangeAspect="1"/>
          </p:cNvGrpSpPr>
          <p:nvPr/>
        </p:nvGrpSpPr>
        <p:grpSpPr bwMode="auto">
          <a:xfrm>
            <a:off x="4702508" y="5703062"/>
            <a:ext cx="1502961" cy="306248"/>
            <a:chOff x="2436" y="3739"/>
            <a:chExt cx="1821" cy="572"/>
          </a:xfrm>
          <a:solidFill>
            <a:srgbClr val="FF99FF"/>
          </a:solidFill>
        </p:grpSpPr>
        <p:sp>
          <p:nvSpPr>
            <p:cNvPr id="58" name="Rectangle 25"/>
            <p:cNvSpPr>
              <a:spLocks noChangeArrowheads="1"/>
            </p:cNvSpPr>
            <p:nvPr/>
          </p:nvSpPr>
          <p:spPr bwMode="auto">
            <a:xfrm>
              <a:off x="2749" y="3890"/>
              <a:ext cx="746" cy="292"/>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61" name="AutoShape 26"/>
            <p:cNvSpPr>
              <a:spLocks noChangeAspect="1" noChangeArrowheads="1"/>
            </p:cNvSpPr>
            <p:nvPr/>
          </p:nvSpPr>
          <p:spPr bwMode="auto">
            <a:xfrm>
              <a:off x="2436" y="3739"/>
              <a:ext cx="1821" cy="572"/>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421 buildings</a:t>
              </a:r>
              <a:endParaRPr lang="ja-JP" altLang="en-US" sz="1800" b="1" dirty="0">
                <a:solidFill>
                  <a:srgbClr val="0000FF"/>
                </a:solidFill>
                <a:latin typeface="Arial" pitchFamily="34" charset="0"/>
                <a:cs typeface="Arial" pitchFamily="34" charset="0"/>
              </a:endParaRPr>
            </a:p>
          </p:txBody>
        </p:sp>
      </p:grpSp>
      <p:sp>
        <p:nvSpPr>
          <p:cNvPr id="44046" name="Text Box 29"/>
          <p:cNvSpPr txBox="1">
            <a:spLocks noChangeArrowheads="1"/>
          </p:cNvSpPr>
          <p:nvPr/>
        </p:nvSpPr>
        <p:spPr bwMode="auto">
          <a:xfrm>
            <a:off x="4802188" y="5988050"/>
            <a:ext cx="771525" cy="277813"/>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2011.7</a:t>
            </a:r>
          </a:p>
        </p:txBody>
      </p:sp>
      <p:cxnSp>
        <p:nvCxnSpPr>
          <p:cNvPr id="44047" name="直線矢印コネクタ 98"/>
          <p:cNvCxnSpPr>
            <a:cxnSpLocks noChangeShapeType="1"/>
          </p:cNvCxnSpPr>
          <p:nvPr/>
        </p:nvCxnSpPr>
        <p:spPr bwMode="auto">
          <a:xfrm flipV="1">
            <a:off x="871538" y="2286000"/>
            <a:ext cx="1123950" cy="1811338"/>
          </a:xfrm>
          <a:prstGeom prst="straightConnector1">
            <a:avLst/>
          </a:prstGeom>
          <a:noFill/>
          <a:ln w="73025" algn="ctr">
            <a:solidFill>
              <a:srgbClr val="FF0000"/>
            </a:solidFill>
            <a:round/>
            <a:headEnd/>
            <a:tailEnd type="stealth" w="med" len="med"/>
          </a:ln>
          <a:extLst>
            <a:ext uri="{909E8E84-426E-40DD-AFC4-6F175D3DCCD1}">
              <a14:hiddenFill xmlns:a14="http://schemas.microsoft.com/office/drawing/2010/main">
                <a:noFill/>
              </a14:hiddenFill>
            </a:ext>
          </a:extLst>
        </p:spPr>
      </p:cxnSp>
      <p:cxnSp>
        <p:nvCxnSpPr>
          <p:cNvPr id="44048" name="直線矢印コネクタ 100"/>
          <p:cNvCxnSpPr>
            <a:cxnSpLocks noChangeShapeType="1"/>
          </p:cNvCxnSpPr>
          <p:nvPr/>
        </p:nvCxnSpPr>
        <p:spPr bwMode="auto">
          <a:xfrm>
            <a:off x="3935413" y="2182813"/>
            <a:ext cx="1320800" cy="3582987"/>
          </a:xfrm>
          <a:prstGeom prst="straightConnector1">
            <a:avLst/>
          </a:prstGeom>
          <a:noFill/>
          <a:ln w="73025" algn="ctr">
            <a:solidFill>
              <a:srgbClr val="FF0000"/>
            </a:solidFill>
            <a:round/>
            <a:headEnd/>
            <a:tailEnd type="stealth" w="med" len="med"/>
          </a:ln>
          <a:extLst>
            <a:ext uri="{909E8E84-426E-40DD-AFC4-6F175D3DCCD1}">
              <a14:hiddenFill xmlns:a14="http://schemas.microsoft.com/office/drawing/2010/main">
                <a:noFill/>
              </a14:hiddenFill>
            </a:ext>
          </a:extLst>
        </p:spPr>
      </p:cxnSp>
      <p:sp>
        <p:nvSpPr>
          <p:cNvPr id="44049" name="AutoShape 21"/>
          <p:cNvSpPr>
            <a:spLocks noChangeAspect="1" noChangeArrowheads="1"/>
          </p:cNvSpPr>
          <p:nvPr/>
        </p:nvSpPr>
        <p:spPr bwMode="auto">
          <a:xfrm>
            <a:off x="4551363" y="3960813"/>
            <a:ext cx="1436687" cy="774700"/>
          </a:xfrm>
          <a:prstGeom prst="roundRect">
            <a:avLst>
              <a:gd name="adj" fmla="val 16667"/>
            </a:avLst>
          </a:prstGeom>
          <a:solidFill>
            <a:srgbClr val="FF0000"/>
          </a:solidFill>
          <a:ln w="28575">
            <a:solidFill>
              <a:srgbClr val="FF0000"/>
            </a:solidFill>
            <a:round/>
            <a:headEnd/>
            <a:tailEnd/>
          </a:ln>
        </p:spPr>
        <p:txBody>
          <a:bodyPr lIns="34340" tIns="34340" rIns="34340" bIns="34340" anchor="ctr">
            <a:spAutoFit/>
          </a:bodyPr>
          <a:lstStyle/>
          <a:p>
            <a:r>
              <a:rPr lang="en-US" altLang="ja-JP" sz="2000" b="1">
                <a:solidFill>
                  <a:srgbClr val="FFFFFF"/>
                </a:solidFill>
                <a:latin typeface="Arial" charset="0"/>
              </a:rPr>
              <a:t>90% reduction</a:t>
            </a:r>
            <a:endParaRPr lang="ja-JP" altLang="en-US" sz="2000" b="1">
              <a:solidFill>
                <a:srgbClr val="FFFFFF"/>
              </a:solidFill>
              <a:latin typeface="Arial" charset="0"/>
            </a:endParaRPr>
          </a:p>
        </p:txBody>
      </p:sp>
      <p:sp>
        <p:nvSpPr>
          <p:cNvPr id="44050" name="AutoShape 21"/>
          <p:cNvSpPr>
            <a:spLocks noChangeAspect="1" noChangeArrowheads="1"/>
          </p:cNvSpPr>
          <p:nvPr/>
        </p:nvSpPr>
        <p:spPr bwMode="auto">
          <a:xfrm>
            <a:off x="298450" y="3205163"/>
            <a:ext cx="1346200" cy="438150"/>
          </a:xfrm>
          <a:prstGeom prst="roundRect">
            <a:avLst>
              <a:gd name="adj" fmla="val 16667"/>
            </a:avLst>
          </a:prstGeom>
          <a:solidFill>
            <a:srgbClr val="FF0000"/>
          </a:solidFill>
          <a:ln w="28575">
            <a:solidFill>
              <a:srgbClr val="FF0000"/>
            </a:solidFill>
            <a:round/>
            <a:headEnd/>
            <a:tailEnd/>
          </a:ln>
        </p:spPr>
        <p:txBody>
          <a:bodyPr lIns="34340" tIns="34340" rIns="34340" bIns="34340" anchor="ctr">
            <a:spAutoFit/>
          </a:bodyPr>
          <a:lstStyle/>
          <a:p>
            <a:r>
              <a:rPr lang="en-US" altLang="ja-JP" sz="2000" b="1">
                <a:solidFill>
                  <a:srgbClr val="FFFFFF"/>
                </a:solidFill>
                <a:latin typeface="Arial" charset="0"/>
              </a:rPr>
              <a:t>1.6 times</a:t>
            </a:r>
            <a:endParaRPr lang="ja-JP" altLang="en-US" sz="2000" b="1">
              <a:solidFill>
                <a:srgbClr val="FFFFFF"/>
              </a:solidFill>
              <a:latin typeface="Arial" charset="0"/>
            </a:endParaRPr>
          </a:p>
        </p:txBody>
      </p:sp>
      <p:sp>
        <p:nvSpPr>
          <p:cNvPr id="44051" name="Text Box 22"/>
          <p:cNvSpPr txBox="1">
            <a:spLocks noChangeArrowheads="1"/>
          </p:cNvSpPr>
          <p:nvPr/>
        </p:nvSpPr>
        <p:spPr bwMode="auto">
          <a:xfrm>
            <a:off x="6210300" y="1754188"/>
            <a:ext cx="2566988" cy="550862"/>
          </a:xfrm>
          <a:prstGeom prst="rect">
            <a:avLst/>
          </a:prstGeom>
          <a:solidFill>
            <a:srgbClr val="FFFF99"/>
          </a:solidFill>
          <a:ln w="12700" algn="ctr">
            <a:solidFill>
              <a:schemeClr val="tx1"/>
            </a:solidFill>
            <a:miter lim="800000"/>
            <a:headEnd/>
            <a:tailEnd/>
          </a:ln>
        </p:spPr>
        <p:txBody>
          <a:bodyPr lIns="34340" tIns="34340" rIns="34340" bIns="34340" anchor="ct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lnSpc>
                <a:spcPts val="1700"/>
              </a:lnSpc>
            </a:pPr>
            <a:r>
              <a:rPr lang="en-US" altLang="ja-JP" sz="2000" b="1">
                <a:solidFill>
                  <a:srgbClr val="000000"/>
                </a:solidFill>
                <a:latin typeface="Arial" charset="0"/>
              </a:rPr>
              <a:t>Number of fatalities or missing</a:t>
            </a:r>
            <a:r>
              <a:rPr lang="en-US" altLang="ja-JP" sz="2000" b="1">
                <a:solidFill>
                  <a:srgbClr val="000000"/>
                </a:solidFill>
              </a:rPr>
              <a:t> </a:t>
            </a:r>
            <a:r>
              <a:rPr lang="en-US" altLang="ja-JP" sz="2000" b="1" baseline="30000">
                <a:solidFill>
                  <a:srgbClr val="000000"/>
                </a:solidFill>
              </a:rPr>
              <a:t>3)</a:t>
            </a:r>
            <a:endParaRPr lang="en-US" altLang="ja-JP" sz="2000" baseline="30000">
              <a:solidFill>
                <a:srgbClr val="000000"/>
              </a:solidFill>
            </a:endParaRPr>
          </a:p>
        </p:txBody>
      </p:sp>
      <p:grpSp>
        <p:nvGrpSpPr>
          <p:cNvPr id="5" name="Group 24"/>
          <p:cNvGrpSpPr>
            <a:grpSpLocks noChangeAspect="1"/>
          </p:cNvGrpSpPr>
          <p:nvPr/>
        </p:nvGrpSpPr>
        <p:grpSpPr bwMode="auto">
          <a:xfrm>
            <a:off x="6466841" y="3139751"/>
            <a:ext cx="949778" cy="2795769"/>
            <a:chOff x="2348" y="1759"/>
            <a:chExt cx="1144" cy="2408"/>
          </a:xfrm>
          <a:solidFill>
            <a:srgbClr val="FF99FF"/>
          </a:solidFill>
        </p:grpSpPr>
        <p:sp>
          <p:nvSpPr>
            <p:cNvPr id="73" name="Rectangle 25"/>
            <p:cNvSpPr>
              <a:spLocks noChangeAspect="1" noChangeArrowheads="1"/>
            </p:cNvSpPr>
            <p:nvPr/>
          </p:nvSpPr>
          <p:spPr bwMode="auto">
            <a:xfrm>
              <a:off x="2662" y="1759"/>
              <a:ext cx="745" cy="2408"/>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74" name="AutoShape 26"/>
            <p:cNvSpPr>
              <a:spLocks noChangeAspect="1" noChangeArrowheads="1"/>
            </p:cNvSpPr>
            <p:nvPr/>
          </p:nvSpPr>
          <p:spPr bwMode="auto">
            <a:xfrm>
              <a:off x="2348" y="2754"/>
              <a:ext cx="1144" cy="528"/>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12</a:t>
              </a:r>
            </a:p>
            <a:p>
              <a:pPr>
                <a:defRPr/>
              </a:pPr>
              <a:r>
                <a:rPr lang="en-US" altLang="ja-JP" sz="1800" b="1" dirty="0">
                  <a:solidFill>
                    <a:srgbClr val="0000FF"/>
                  </a:solidFill>
                  <a:latin typeface="Arial" pitchFamily="34" charset="0"/>
                  <a:cs typeface="Arial" pitchFamily="34" charset="0"/>
                </a:rPr>
                <a:t>persons</a:t>
              </a:r>
              <a:endParaRPr lang="ja-JP" altLang="en-US" sz="1800" b="1" dirty="0">
                <a:solidFill>
                  <a:srgbClr val="0000FF"/>
                </a:solidFill>
                <a:latin typeface="Arial" pitchFamily="34" charset="0"/>
                <a:cs typeface="Arial" pitchFamily="34" charset="0"/>
              </a:endParaRPr>
            </a:p>
          </p:txBody>
        </p:sp>
      </p:grpSp>
      <p:sp>
        <p:nvSpPr>
          <p:cNvPr id="44053" name="Text Box 29"/>
          <p:cNvSpPr txBox="1">
            <a:spLocks noChangeArrowheads="1"/>
          </p:cNvSpPr>
          <p:nvPr/>
        </p:nvSpPr>
        <p:spPr bwMode="auto">
          <a:xfrm>
            <a:off x="6661150" y="5984875"/>
            <a:ext cx="773113" cy="276225"/>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2004.7</a:t>
            </a:r>
          </a:p>
        </p:txBody>
      </p:sp>
      <p:grpSp>
        <p:nvGrpSpPr>
          <p:cNvPr id="6" name="Group 24"/>
          <p:cNvGrpSpPr>
            <a:grpSpLocks noChangeAspect="1"/>
          </p:cNvGrpSpPr>
          <p:nvPr/>
        </p:nvGrpSpPr>
        <p:grpSpPr bwMode="auto">
          <a:xfrm>
            <a:off x="7651549" y="5677184"/>
            <a:ext cx="989851" cy="306444"/>
            <a:chOff x="2482" y="-927"/>
            <a:chExt cx="1222" cy="5556"/>
          </a:xfrm>
          <a:solidFill>
            <a:srgbClr val="FF99FF"/>
          </a:solidFill>
        </p:grpSpPr>
        <p:sp>
          <p:nvSpPr>
            <p:cNvPr id="78" name="Rectangle 25"/>
            <p:cNvSpPr>
              <a:spLocks noChangeArrowheads="1"/>
            </p:cNvSpPr>
            <p:nvPr/>
          </p:nvSpPr>
          <p:spPr bwMode="auto">
            <a:xfrm>
              <a:off x="2662" y="-589"/>
              <a:ext cx="745" cy="4243"/>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79" name="AutoShape 26"/>
            <p:cNvSpPr>
              <a:spLocks noChangeAspect="1" noChangeArrowheads="1"/>
            </p:cNvSpPr>
            <p:nvPr/>
          </p:nvSpPr>
          <p:spPr bwMode="auto">
            <a:xfrm>
              <a:off x="2482" y="-927"/>
              <a:ext cx="1222" cy="5556"/>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1</a:t>
              </a:r>
              <a:r>
                <a:rPr lang="ja-JP" altLang="en-US" sz="1800" b="1" dirty="0">
                  <a:solidFill>
                    <a:srgbClr val="0000FF"/>
                  </a:solidFill>
                  <a:latin typeface="Arial" pitchFamily="34" charset="0"/>
                  <a:cs typeface="Arial" pitchFamily="34" charset="0"/>
                </a:rPr>
                <a:t> </a:t>
              </a:r>
              <a:r>
                <a:rPr lang="en-US" altLang="ja-JP" sz="1800" b="1" dirty="0">
                  <a:solidFill>
                    <a:srgbClr val="0000FF"/>
                  </a:solidFill>
                  <a:latin typeface="Arial" pitchFamily="34" charset="0"/>
                  <a:cs typeface="Arial" pitchFamily="34" charset="0"/>
                </a:rPr>
                <a:t>person</a:t>
              </a:r>
              <a:endParaRPr lang="ja-JP" altLang="en-US" sz="1800" b="1" dirty="0">
                <a:solidFill>
                  <a:srgbClr val="0000FF"/>
                </a:solidFill>
                <a:latin typeface="Arial" pitchFamily="34" charset="0"/>
                <a:cs typeface="Arial" pitchFamily="34" charset="0"/>
              </a:endParaRPr>
            </a:p>
          </p:txBody>
        </p:sp>
      </p:grpSp>
      <p:sp>
        <p:nvSpPr>
          <p:cNvPr id="44055" name="Text Box 29"/>
          <p:cNvSpPr txBox="1">
            <a:spLocks noChangeArrowheads="1"/>
          </p:cNvSpPr>
          <p:nvPr/>
        </p:nvSpPr>
        <p:spPr bwMode="auto">
          <a:xfrm>
            <a:off x="7734300" y="5980113"/>
            <a:ext cx="771525" cy="276225"/>
          </a:xfrm>
          <a:prstGeom prst="rect">
            <a:avLst/>
          </a:prstGeom>
          <a:solidFill>
            <a:srgbClr val="C0C0C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lIns="0" tIns="0" rIns="0" bIns="0" anchor="ctr">
            <a:spAutoFit/>
          </a:bodyPr>
          <a:lstStyle>
            <a:lvl1pPr eaLnBrk="0" hangingPunct="0">
              <a:defRPr kumimoji="1" sz="2800">
                <a:solidFill>
                  <a:schemeClr val="tx1"/>
                </a:solidFill>
                <a:latin typeface="Calibri" pitchFamily="34" charset="0"/>
                <a:ea typeface="ＭＳ Ｐゴシック" pitchFamily="50" charset="-128"/>
              </a:defRPr>
            </a:lvl1pPr>
            <a:lvl2pPr marL="742950" indent="-285750" eaLnBrk="0" hangingPunct="0">
              <a:defRPr kumimoji="1" sz="2800">
                <a:solidFill>
                  <a:schemeClr val="tx1"/>
                </a:solidFill>
                <a:latin typeface="Calibri" pitchFamily="34" charset="0"/>
                <a:ea typeface="ＭＳ Ｐゴシック" pitchFamily="50" charset="-128"/>
              </a:defRPr>
            </a:lvl2pPr>
            <a:lvl3pPr marL="1143000" indent="-228600" eaLnBrk="0" hangingPunct="0">
              <a:defRPr kumimoji="1" sz="2800">
                <a:solidFill>
                  <a:schemeClr val="tx1"/>
                </a:solidFill>
                <a:latin typeface="Calibri" pitchFamily="34" charset="0"/>
                <a:ea typeface="ＭＳ Ｐゴシック" pitchFamily="50" charset="-128"/>
              </a:defRPr>
            </a:lvl3pPr>
            <a:lvl4pPr marL="1600200" indent="-228600" eaLnBrk="0" hangingPunct="0">
              <a:defRPr kumimoji="1" sz="2800">
                <a:solidFill>
                  <a:schemeClr val="tx1"/>
                </a:solidFill>
                <a:latin typeface="Calibri" pitchFamily="34" charset="0"/>
                <a:ea typeface="ＭＳ Ｐゴシック" pitchFamily="50" charset="-128"/>
              </a:defRPr>
            </a:lvl4pPr>
            <a:lvl5pPr marL="2057400" indent="-228600" eaLnBrk="0" hangingPunct="0">
              <a:defRPr kumimoji="1" sz="2800">
                <a:solidFill>
                  <a:schemeClr val="tx1"/>
                </a:solidFill>
                <a:latin typeface="Calibri" pitchFamily="34" charset="0"/>
                <a:ea typeface="ＭＳ Ｐゴシック" pitchFamily="50" charset="-128"/>
              </a:defRPr>
            </a:lvl5pPr>
            <a:lvl6pPr marL="25146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6pPr>
            <a:lvl7pPr marL="29718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7pPr>
            <a:lvl8pPr marL="34290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8pPr>
            <a:lvl9pPr marL="3886200" indent="-228600" algn="ctr" eaLnBrk="0" fontAlgn="base" hangingPunct="0">
              <a:spcBef>
                <a:spcPct val="0"/>
              </a:spcBef>
              <a:spcAft>
                <a:spcPct val="0"/>
              </a:spcAft>
              <a:defRPr kumimoji="1" sz="2800">
                <a:solidFill>
                  <a:schemeClr val="tx1"/>
                </a:solidFill>
                <a:latin typeface="Calibri" pitchFamily="34" charset="0"/>
                <a:ea typeface="ＭＳ Ｐゴシック" pitchFamily="50" charset="-128"/>
              </a:defRPr>
            </a:lvl9pPr>
          </a:lstStyle>
          <a:p>
            <a:pPr eaLnBrk="1" hangingPunct="1"/>
            <a:r>
              <a:rPr lang="en-US" altLang="ja-JP" sz="1800" b="1">
                <a:solidFill>
                  <a:srgbClr val="000000"/>
                </a:solidFill>
                <a:latin typeface="Arial" charset="0"/>
                <a:cs typeface="Arial" charset="0"/>
              </a:rPr>
              <a:t>2011.7</a:t>
            </a:r>
          </a:p>
        </p:txBody>
      </p:sp>
      <p:cxnSp>
        <p:nvCxnSpPr>
          <p:cNvPr id="44056" name="直線矢印コネクタ 150"/>
          <p:cNvCxnSpPr>
            <a:cxnSpLocks noChangeShapeType="1"/>
          </p:cNvCxnSpPr>
          <p:nvPr/>
        </p:nvCxnSpPr>
        <p:spPr bwMode="auto">
          <a:xfrm>
            <a:off x="7037388" y="3140075"/>
            <a:ext cx="1049337" cy="2435225"/>
          </a:xfrm>
          <a:prstGeom prst="straightConnector1">
            <a:avLst/>
          </a:prstGeom>
          <a:noFill/>
          <a:ln w="73025" algn="ctr">
            <a:solidFill>
              <a:srgbClr val="FF0000"/>
            </a:solidFill>
            <a:round/>
            <a:headEnd/>
            <a:tailEnd type="stealth" w="med" len="med"/>
          </a:ln>
          <a:extLst>
            <a:ext uri="{909E8E84-426E-40DD-AFC4-6F175D3DCCD1}">
              <a14:hiddenFill xmlns:a14="http://schemas.microsoft.com/office/drawing/2010/main">
                <a:noFill/>
              </a14:hiddenFill>
            </a:ext>
          </a:extLst>
        </p:spPr>
      </p:cxnSp>
      <p:sp>
        <p:nvSpPr>
          <p:cNvPr id="44057" name="AutoShape 21"/>
          <p:cNvSpPr>
            <a:spLocks noChangeAspect="1" noChangeArrowheads="1"/>
          </p:cNvSpPr>
          <p:nvPr/>
        </p:nvSpPr>
        <p:spPr bwMode="auto">
          <a:xfrm>
            <a:off x="7429500" y="4008438"/>
            <a:ext cx="1408113" cy="774700"/>
          </a:xfrm>
          <a:prstGeom prst="roundRect">
            <a:avLst>
              <a:gd name="adj" fmla="val 16667"/>
            </a:avLst>
          </a:prstGeom>
          <a:solidFill>
            <a:srgbClr val="FF0000"/>
          </a:solidFill>
          <a:ln w="28575">
            <a:solidFill>
              <a:srgbClr val="FF0000"/>
            </a:solidFill>
            <a:round/>
            <a:headEnd/>
            <a:tailEnd/>
          </a:ln>
        </p:spPr>
        <p:txBody>
          <a:bodyPr lIns="34340" tIns="34340" rIns="34340" bIns="34340" anchor="ctr">
            <a:spAutoFit/>
          </a:bodyPr>
          <a:lstStyle/>
          <a:p>
            <a:r>
              <a:rPr lang="en-US" altLang="ja-JP" sz="2000" b="1">
                <a:solidFill>
                  <a:srgbClr val="FFFFFF"/>
                </a:solidFill>
                <a:latin typeface="Arial" charset="0"/>
              </a:rPr>
              <a:t>90% reduction</a:t>
            </a:r>
            <a:endParaRPr lang="ja-JP" altLang="en-US" sz="2000" b="1">
              <a:solidFill>
                <a:srgbClr val="FFFFFF"/>
              </a:solidFill>
              <a:latin typeface="Arial" charset="0"/>
            </a:endParaRPr>
          </a:p>
        </p:txBody>
      </p:sp>
      <p:sp>
        <p:nvSpPr>
          <p:cNvPr id="44058" name="Rectangle 198"/>
          <p:cNvSpPr>
            <a:spLocks noChangeArrowheads="1"/>
          </p:cNvSpPr>
          <p:nvPr/>
        </p:nvSpPr>
        <p:spPr bwMode="auto">
          <a:xfrm>
            <a:off x="77788" y="1727200"/>
            <a:ext cx="2805112" cy="4591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7227" tIns="43614" rIns="87227" bIns="43614" anchor="ctr"/>
          <a:lstStyle/>
          <a:p>
            <a:pPr algn="l"/>
            <a:endParaRPr lang="ja-JP" altLang="en-US" sz="1700">
              <a:solidFill>
                <a:srgbClr val="000000"/>
              </a:solidFill>
              <a:latin typeface="Arial" charset="0"/>
            </a:endParaRPr>
          </a:p>
        </p:txBody>
      </p:sp>
      <p:sp>
        <p:nvSpPr>
          <p:cNvPr id="44059" name="Rectangle 198"/>
          <p:cNvSpPr>
            <a:spLocks noChangeArrowheads="1"/>
          </p:cNvSpPr>
          <p:nvPr/>
        </p:nvSpPr>
        <p:spPr bwMode="auto">
          <a:xfrm>
            <a:off x="2981325" y="1725613"/>
            <a:ext cx="6013450" cy="46259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87227" tIns="43614" rIns="87227" bIns="43614" anchor="ctr"/>
          <a:lstStyle/>
          <a:p>
            <a:pPr algn="l"/>
            <a:endParaRPr lang="ja-JP" altLang="en-US" sz="1700">
              <a:solidFill>
                <a:srgbClr val="000000"/>
              </a:solidFill>
              <a:latin typeface="Arial" charset="0"/>
            </a:endParaRPr>
          </a:p>
        </p:txBody>
      </p:sp>
      <p:sp>
        <p:nvSpPr>
          <p:cNvPr id="44060" name="Line 30"/>
          <p:cNvSpPr>
            <a:spLocks noChangeAspect="1" noChangeShapeType="1"/>
          </p:cNvSpPr>
          <p:nvPr/>
        </p:nvSpPr>
        <p:spPr bwMode="auto">
          <a:xfrm>
            <a:off x="3267075" y="5969000"/>
            <a:ext cx="2570163"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87227" tIns="43614" rIns="87227" bIns="43614"/>
          <a:lstStyle/>
          <a:p>
            <a:endParaRPr lang="ja-JP" altLang="en-US"/>
          </a:p>
        </p:txBody>
      </p:sp>
      <p:sp>
        <p:nvSpPr>
          <p:cNvPr id="44061" name="Line 30"/>
          <p:cNvSpPr>
            <a:spLocks noChangeAspect="1" noChangeShapeType="1"/>
          </p:cNvSpPr>
          <p:nvPr/>
        </p:nvSpPr>
        <p:spPr bwMode="auto">
          <a:xfrm>
            <a:off x="6338888" y="5951538"/>
            <a:ext cx="257175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87227" tIns="43614" rIns="87227" bIns="43614"/>
          <a:lstStyle/>
          <a:p>
            <a:endParaRPr lang="ja-JP" altLang="en-US"/>
          </a:p>
        </p:txBody>
      </p:sp>
      <p:grpSp>
        <p:nvGrpSpPr>
          <p:cNvPr id="7" name="Group 24"/>
          <p:cNvGrpSpPr>
            <a:grpSpLocks noChangeAspect="1"/>
          </p:cNvGrpSpPr>
          <p:nvPr/>
        </p:nvGrpSpPr>
        <p:grpSpPr bwMode="auto">
          <a:xfrm>
            <a:off x="332934" y="4090210"/>
            <a:ext cx="879449" cy="1837419"/>
            <a:chOff x="2390" y="1759"/>
            <a:chExt cx="1066" cy="2408"/>
          </a:xfrm>
          <a:solidFill>
            <a:schemeClr val="accent1"/>
          </a:solidFill>
        </p:grpSpPr>
        <p:sp>
          <p:nvSpPr>
            <p:cNvPr id="88" name="Rectangle 25"/>
            <p:cNvSpPr>
              <a:spLocks noChangeAspect="1" noChangeArrowheads="1"/>
            </p:cNvSpPr>
            <p:nvPr/>
          </p:nvSpPr>
          <p:spPr bwMode="auto">
            <a:xfrm>
              <a:off x="2662" y="1759"/>
              <a:ext cx="745" cy="2408"/>
            </a:xfrm>
            <a:prstGeom prst="rect">
              <a:avLst/>
            </a:prstGeom>
            <a:grpFill/>
            <a:ln w="9525" algn="ctr">
              <a:noFill/>
              <a:miter lim="800000"/>
              <a:headEnd/>
              <a:tailEnd/>
            </a:ln>
          </p:spPr>
          <p:txBody>
            <a:bodyPr/>
            <a:lstStyle/>
            <a:p>
              <a:pPr>
                <a:defRPr/>
              </a:pPr>
              <a:endParaRPr lang="ja-JP" altLang="en-US" sz="2600" dirty="0">
                <a:solidFill>
                  <a:srgbClr val="000000"/>
                </a:solidFill>
                <a:latin typeface="Arial" charset="0"/>
              </a:endParaRPr>
            </a:p>
          </p:txBody>
        </p:sp>
        <p:sp>
          <p:nvSpPr>
            <p:cNvPr id="89" name="AutoShape 26"/>
            <p:cNvSpPr>
              <a:spLocks noChangeAspect="1" noChangeArrowheads="1"/>
            </p:cNvSpPr>
            <p:nvPr/>
          </p:nvSpPr>
          <p:spPr bwMode="auto">
            <a:xfrm>
              <a:off x="2390" y="2479"/>
              <a:ext cx="1066" cy="1194"/>
            </a:xfrm>
            <a:prstGeom prst="roundRect">
              <a:avLst>
                <a:gd name="adj" fmla="val 16667"/>
              </a:avLst>
            </a:prstGeom>
            <a:noFill/>
            <a:ln w="9525">
              <a:noFill/>
              <a:round/>
              <a:headEnd/>
              <a:tailEnd/>
            </a:ln>
          </p:spPr>
          <p:txBody>
            <a:bodyPr wrap="none" lIns="0" tIns="0" rIns="0" bIns="0" anchor="ctr">
              <a:spAutoFit/>
            </a:bodyPr>
            <a:lstStyle/>
            <a:p>
              <a:pPr>
                <a:defRPr/>
              </a:pPr>
              <a:r>
                <a:rPr lang="en-US" altLang="ja-JP" sz="1800" b="1" dirty="0">
                  <a:solidFill>
                    <a:srgbClr val="0000FF"/>
                  </a:solidFill>
                  <a:latin typeface="Arial" pitchFamily="34" charset="0"/>
                  <a:cs typeface="Arial" pitchFamily="34" charset="0"/>
                </a:rPr>
                <a:t>Total </a:t>
              </a:r>
            </a:p>
            <a:p>
              <a:pPr>
                <a:defRPr/>
              </a:pPr>
              <a:r>
                <a:rPr lang="en-US" altLang="ja-JP" sz="1800" b="1" dirty="0">
                  <a:solidFill>
                    <a:srgbClr val="0000FF"/>
                  </a:solidFill>
                  <a:latin typeface="Arial" pitchFamily="34" charset="0"/>
                  <a:cs typeface="Arial" pitchFamily="34" charset="0"/>
                </a:rPr>
                <a:t>rainfall</a:t>
              </a:r>
            </a:p>
            <a:p>
              <a:pPr>
                <a:defRPr/>
              </a:pPr>
              <a:r>
                <a:rPr lang="en-US" altLang="ja-JP" sz="1800" b="1" dirty="0">
                  <a:solidFill>
                    <a:srgbClr val="0000FF"/>
                  </a:solidFill>
                  <a:latin typeface="Arial" pitchFamily="34" charset="0"/>
                  <a:cs typeface="Arial" pitchFamily="34" charset="0"/>
                </a:rPr>
                <a:t>647mm</a:t>
              </a:r>
              <a:endParaRPr lang="ja-JP" altLang="en-US" sz="1800" b="1" dirty="0">
                <a:solidFill>
                  <a:srgbClr val="0000FF"/>
                </a:solidFill>
                <a:latin typeface="Arial" pitchFamily="34" charset="0"/>
                <a:cs typeface="Arial" pitchFamily="34" charset="0"/>
              </a:endParaRPr>
            </a:p>
          </p:txBody>
        </p:sp>
      </p:grpSp>
      <p:sp>
        <p:nvSpPr>
          <p:cNvPr id="90" name="正方形/長方形 73"/>
          <p:cNvSpPr>
            <a:spLocks noChangeArrowheads="1"/>
          </p:cNvSpPr>
          <p:nvPr/>
        </p:nvSpPr>
        <p:spPr bwMode="auto">
          <a:xfrm>
            <a:off x="0" y="6291263"/>
            <a:ext cx="8578850" cy="619125"/>
          </a:xfrm>
          <a:prstGeom prst="rect">
            <a:avLst/>
          </a:prstGeom>
          <a:noFill/>
          <a:ln w="9525">
            <a:noFill/>
            <a:miter lim="800000"/>
            <a:headEnd/>
            <a:tailEnd/>
          </a:ln>
        </p:spPr>
        <p:txBody>
          <a:bodyPr lIns="65298" tIns="32649" rIns="65298" bIns="32649">
            <a:spAutoFit/>
          </a:bodyPr>
          <a:lstStyle/>
          <a:p>
            <a:pPr algn="l">
              <a:defRPr/>
            </a:pPr>
            <a:r>
              <a:rPr lang="en-US" altLang="ja-JP" sz="900" dirty="0">
                <a:solidFill>
                  <a:srgbClr val="000000"/>
                </a:solidFill>
                <a:latin typeface="+mn-lt"/>
                <a:ea typeface="ＭＳ Ｐゴシック" charset="-128"/>
              </a:rPr>
              <a:t>1</a:t>
            </a:r>
            <a:r>
              <a:rPr lang="ja-JP" altLang="en-US" sz="900" dirty="0">
                <a:solidFill>
                  <a:srgbClr val="000000"/>
                </a:solidFill>
                <a:latin typeface="+mn-lt"/>
                <a:ea typeface="ＭＳ Ｐゴシック" charset="-128"/>
              </a:rPr>
              <a:t>）</a:t>
            </a:r>
            <a:r>
              <a:rPr lang="en-US" altLang="ja-JP" sz="900" dirty="0" err="1">
                <a:solidFill>
                  <a:srgbClr val="000000"/>
                </a:solidFill>
                <a:latin typeface="+mn-lt"/>
                <a:ea typeface="ＭＳ Ｐゴシック" charset="-128"/>
              </a:rPr>
              <a:t>Kasabori</a:t>
            </a:r>
            <a:r>
              <a:rPr lang="en-US" altLang="ja-JP" sz="900" dirty="0">
                <a:solidFill>
                  <a:srgbClr val="000000"/>
                </a:solidFill>
                <a:latin typeface="+mn-lt"/>
                <a:ea typeface="ＭＳ Ｐゴシック" charset="-128"/>
              </a:rPr>
              <a:t> rain gauge station</a:t>
            </a:r>
          </a:p>
          <a:p>
            <a:pPr algn="l">
              <a:defRPr/>
            </a:pPr>
            <a:r>
              <a:rPr lang="en-US" altLang="ja-JP" sz="900" dirty="0">
                <a:solidFill>
                  <a:srgbClr val="000000"/>
                </a:solidFill>
                <a:latin typeface="+mn-lt"/>
                <a:ea typeface="ＭＳ Ｐゴシック" charset="-128"/>
              </a:rPr>
              <a:t>2</a:t>
            </a:r>
            <a:r>
              <a:rPr lang="ja-JP" altLang="en-US" sz="900" dirty="0">
                <a:solidFill>
                  <a:srgbClr val="000000"/>
                </a:solidFill>
                <a:latin typeface="+mn-lt"/>
                <a:ea typeface="ＭＳ Ｐゴシック" charset="-128"/>
              </a:rPr>
              <a:t>）</a:t>
            </a:r>
            <a:r>
              <a:rPr lang="en-US" altLang="ja-JP" sz="900" dirty="0">
                <a:solidFill>
                  <a:srgbClr val="000000"/>
                </a:solidFill>
                <a:latin typeface="+mn-lt"/>
                <a:ea typeface="ＭＳ Ｐゴシック" charset="-128"/>
              </a:rPr>
              <a:t>2004.7: </a:t>
            </a:r>
            <a:r>
              <a:rPr lang="ja-JP" altLang="en-US" sz="900" dirty="0">
                <a:solidFill>
                  <a:srgbClr val="000000"/>
                </a:solidFill>
                <a:latin typeface="+mn-lt"/>
                <a:ea typeface="ＭＳ Ｐゴシック" charset="-128"/>
              </a:rPr>
              <a:t>「</a:t>
            </a:r>
            <a:r>
              <a:rPr lang="en-US" altLang="ja-JP" sz="900" dirty="0">
                <a:solidFill>
                  <a:srgbClr val="000000"/>
                </a:solidFill>
                <a:latin typeface="+mn-lt"/>
                <a:ea typeface="ＭＳ Ｐゴシック" charset="-128"/>
              </a:rPr>
              <a:t>7.13</a:t>
            </a:r>
            <a:r>
              <a:rPr lang="ja-JP" altLang="en-US" sz="900" dirty="0">
                <a:solidFill>
                  <a:srgbClr val="000000"/>
                </a:solidFill>
                <a:latin typeface="+mn-lt"/>
                <a:ea typeface="ＭＳ Ｐゴシック" charset="-128"/>
              </a:rPr>
              <a:t>新潟豪雨 水害記録誌（</a:t>
            </a:r>
            <a:r>
              <a:rPr lang="en-US" altLang="ja-JP" sz="900" dirty="0">
                <a:solidFill>
                  <a:srgbClr val="000000"/>
                </a:solidFill>
                <a:latin typeface="+mn-lt"/>
                <a:ea typeface="ＭＳ Ｐゴシック" charset="-128"/>
              </a:rPr>
              <a:t>March 2006 Niigata Prefecture)</a:t>
            </a:r>
          </a:p>
          <a:p>
            <a:pPr marL="258505" indent="-258505" algn="l">
              <a:defRPr/>
            </a:pPr>
            <a:r>
              <a:rPr lang="ja-JP" altLang="en-US" sz="900" dirty="0">
                <a:solidFill>
                  <a:srgbClr val="000000"/>
                </a:solidFill>
                <a:latin typeface="+mn-lt"/>
                <a:ea typeface="ＭＳ Ｐゴシック" charset="-128"/>
              </a:rPr>
              <a:t>    </a:t>
            </a:r>
            <a:r>
              <a:rPr lang="en-US" altLang="ja-JP" sz="900" dirty="0">
                <a:solidFill>
                  <a:srgbClr val="000000"/>
                </a:solidFill>
                <a:latin typeface="+mn-lt"/>
                <a:ea typeface="ＭＳ Ｐゴシック" charset="-128"/>
              </a:rPr>
              <a:t>2011.7: Produced by Niigata Prefecture based on </a:t>
            </a:r>
            <a:r>
              <a:rPr lang="ja-JP" altLang="en-US" sz="900" dirty="0">
                <a:solidFill>
                  <a:srgbClr val="000000"/>
                </a:solidFill>
                <a:latin typeface="+mn-lt"/>
                <a:ea typeface="ＭＳ Ｐゴシック" charset="-128"/>
              </a:rPr>
              <a:t>「第</a:t>
            </a:r>
            <a:r>
              <a:rPr lang="en-US" altLang="ja-JP" sz="900" dirty="0">
                <a:solidFill>
                  <a:srgbClr val="000000"/>
                </a:solidFill>
                <a:latin typeface="+mn-lt"/>
                <a:ea typeface="ＭＳ Ｐゴシック" charset="-128"/>
              </a:rPr>
              <a:t>1</a:t>
            </a:r>
            <a:r>
              <a:rPr lang="ja-JP" altLang="en-US" sz="900" dirty="0">
                <a:solidFill>
                  <a:srgbClr val="000000"/>
                </a:solidFill>
                <a:latin typeface="+mn-lt"/>
                <a:ea typeface="ＭＳ Ｐゴシック" charset="-128"/>
              </a:rPr>
              <a:t>回平成</a:t>
            </a:r>
            <a:r>
              <a:rPr lang="en-US" altLang="ja-JP" sz="900" dirty="0">
                <a:solidFill>
                  <a:srgbClr val="000000"/>
                </a:solidFill>
                <a:latin typeface="+mn-lt"/>
                <a:ea typeface="ＭＳ Ｐゴシック" charset="-128"/>
              </a:rPr>
              <a:t>23</a:t>
            </a:r>
            <a:r>
              <a:rPr lang="ja-JP" altLang="en-US" sz="900" dirty="0">
                <a:solidFill>
                  <a:srgbClr val="000000"/>
                </a:solidFill>
                <a:latin typeface="+mn-lt"/>
                <a:ea typeface="ＭＳ Ｐゴシック" charset="-128"/>
              </a:rPr>
              <a:t>年</a:t>
            </a:r>
            <a:r>
              <a:rPr lang="en-US" altLang="ja-JP" sz="900" dirty="0">
                <a:solidFill>
                  <a:srgbClr val="000000"/>
                </a:solidFill>
                <a:latin typeface="+mn-lt"/>
                <a:ea typeface="ＭＳ Ｐゴシック" charset="-128"/>
              </a:rPr>
              <a:t>7</a:t>
            </a:r>
            <a:r>
              <a:rPr lang="ja-JP" altLang="en-US" sz="900" dirty="0">
                <a:solidFill>
                  <a:srgbClr val="000000"/>
                </a:solidFill>
                <a:latin typeface="+mn-lt"/>
                <a:ea typeface="ＭＳ Ｐゴシック" charset="-128"/>
              </a:rPr>
              <a:t>月新潟・福島豪雨対策検討委員会」</a:t>
            </a:r>
            <a:endParaRPr lang="en-US" altLang="ja-JP" sz="900" dirty="0">
              <a:solidFill>
                <a:srgbClr val="000000"/>
              </a:solidFill>
              <a:latin typeface="+mn-lt"/>
              <a:ea typeface="ＭＳ Ｐゴシック" charset="-128"/>
            </a:endParaRPr>
          </a:p>
          <a:p>
            <a:pPr marL="258505" indent="-258505" algn="l">
              <a:defRPr/>
            </a:pPr>
            <a:r>
              <a:rPr lang="en-US" altLang="ja-JP" sz="900" dirty="0">
                <a:solidFill>
                  <a:srgbClr val="000000"/>
                </a:solidFill>
                <a:latin typeface="+mn-lt"/>
                <a:ea typeface="ＭＳ Ｐゴシック" charset="-128"/>
              </a:rPr>
              <a:t>3</a:t>
            </a:r>
            <a:r>
              <a:rPr lang="ja-JP" altLang="en-US" sz="900" dirty="0">
                <a:solidFill>
                  <a:srgbClr val="000000"/>
                </a:solidFill>
                <a:latin typeface="+mn-lt"/>
                <a:ea typeface="ＭＳ Ｐゴシック" charset="-128"/>
              </a:rPr>
              <a:t>）</a:t>
            </a:r>
            <a:r>
              <a:rPr lang="en-US" altLang="ja-JP" sz="900" dirty="0" err="1">
                <a:solidFill>
                  <a:srgbClr val="000000"/>
                </a:solidFill>
                <a:latin typeface="+mn-lt"/>
                <a:ea typeface="ＭＳ Ｐゴシック" charset="-128"/>
              </a:rPr>
              <a:t>Shinano</a:t>
            </a:r>
            <a:r>
              <a:rPr lang="en-US" altLang="ja-JP" sz="900" dirty="0">
                <a:solidFill>
                  <a:srgbClr val="000000"/>
                </a:solidFill>
                <a:latin typeface="+mn-lt"/>
                <a:ea typeface="ＭＳ Ｐゴシック" charset="-128"/>
              </a:rPr>
              <a:t> River Downstream, Igarashi River, </a:t>
            </a:r>
            <a:r>
              <a:rPr lang="en-US" altLang="ja-JP" sz="900" dirty="0" err="1">
                <a:solidFill>
                  <a:srgbClr val="000000"/>
                </a:solidFill>
                <a:latin typeface="+mn-lt"/>
                <a:ea typeface="ＭＳ Ｐゴシック" charset="-128"/>
              </a:rPr>
              <a:t>Kariyata</a:t>
            </a:r>
            <a:r>
              <a:rPr lang="en-US" altLang="ja-JP" sz="900" dirty="0">
                <a:solidFill>
                  <a:srgbClr val="000000"/>
                </a:solidFill>
                <a:latin typeface="+mn-lt"/>
                <a:ea typeface="ＭＳ Ｐゴシック" charset="-128"/>
              </a:rPr>
              <a:t> River Disaster Rehabilitation Emergency Project Pamphlet (</a:t>
            </a:r>
            <a:r>
              <a:rPr lang="en-US" altLang="ja-JP" sz="900" dirty="0" err="1">
                <a:solidFill>
                  <a:srgbClr val="000000"/>
                </a:solidFill>
                <a:latin typeface="+mn-lt"/>
                <a:ea typeface="ＭＳ Ｐゴシック" charset="-128"/>
              </a:rPr>
              <a:t>Shinano</a:t>
            </a:r>
            <a:r>
              <a:rPr lang="en-US" altLang="ja-JP" sz="900" dirty="0">
                <a:solidFill>
                  <a:srgbClr val="000000"/>
                </a:solidFill>
                <a:latin typeface="+mn-lt"/>
                <a:ea typeface="ＭＳ Ｐゴシック" charset="-128"/>
              </a:rPr>
              <a:t> </a:t>
            </a:r>
            <a:r>
              <a:rPr lang="en-US" altLang="ja-JP" sz="900" dirty="0" err="1">
                <a:solidFill>
                  <a:srgbClr val="000000"/>
                </a:solidFill>
                <a:latin typeface="+mn-lt"/>
                <a:ea typeface="ＭＳ Ｐゴシック" charset="-128"/>
              </a:rPr>
              <a:t>Karyu</a:t>
            </a:r>
            <a:r>
              <a:rPr lang="en-US" altLang="ja-JP" sz="900" dirty="0">
                <a:solidFill>
                  <a:srgbClr val="000000"/>
                </a:solidFill>
                <a:latin typeface="+mn-lt"/>
                <a:ea typeface="ＭＳ Ｐゴシック" charset="-128"/>
              </a:rPr>
              <a:t> River Office, Niigata Prefecture)</a:t>
            </a:r>
          </a:p>
        </p:txBody>
      </p:sp>
    </p:spTree>
    <p:extLst>
      <p:ext uri="{BB962C8B-B14F-4D97-AF65-F5344CB8AC3E}">
        <p14:creationId xmlns:p14="http://schemas.microsoft.com/office/powerpoint/2010/main" val="40144533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80728"/>
            <a:ext cx="8229600" cy="1143000"/>
          </a:xfrm>
        </p:spPr>
        <p:txBody>
          <a:bodyPr/>
          <a:lstStyle/>
          <a:p>
            <a:r>
              <a:rPr kumimoji="1" lang="en-US" altLang="ja-JP" b="1" dirty="0" smtClean="0"/>
              <a:t>Challenge 4</a:t>
            </a:r>
            <a:endParaRPr kumimoji="1" lang="ja-JP" altLang="en-US" b="1" dirty="0"/>
          </a:p>
        </p:txBody>
      </p:sp>
      <p:sp>
        <p:nvSpPr>
          <p:cNvPr id="3" name="タイトル 1"/>
          <p:cNvSpPr txBox="1">
            <a:spLocks/>
          </p:cNvSpPr>
          <p:nvPr/>
        </p:nvSpPr>
        <p:spPr>
          <a:xfrm>
            <a:off x="107504" y="2132856"/>
            <a:ext cx="8928992" cy="208823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b="1" dirty="0"/>
              <a:t>Building a useful system responding to </a:t>
            </a:r>
            <a:r>
              <a:rPr lang="en-US" altLang="ja-JP" b="1" dirty="0" smtClean="0"/>
              <a:t>a new </a:t>
            </a:r>
            <a:r>
              <a:rPr lang="en-US" altLang="ja-JP" b="1" dirty="0"/>
              <a:t>technology</a:t>
            </a:r>
            <a:endParaRPr lang="ja-JP" altLang="en-US" b="1" dirty="0"/>
          </a:p>
        </p:txBody>
      </p:sp>
    </p:spTree>
    <p:extLst>
      <p:ext uri="{BB962C8B-B14F-4D97-AF65-F5344CB8AC3E}">
        <p14:creationId xmlns:p14="http://schemas.microsoft.com/office/powerpoint/2010/main" val="42688681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34434" y="116632"/>
            <a:ext cx="9108504" cy="1044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8748" tIns="29374" rIns="58748" bIns="29374">
            <a:spAutoFit/>
          </a:bodyPr>
          <a:lstStyle>
            <a:lvl1pPr defTabSz="1338263" eaLnBrk="0" hangingPunct="0">
              <a:defRPr kumimoji="1" sz="1300">
                <a:solidFill>
                  <a:schemeClr val="tx1"/>
                </a:solidFill>
                <a:latin typeface="Arial" charset="0"/>
                <a:ea typeface="ＭＳ Ｐゴシック" charset="-128"/>
              </a:defRPr>
            </a:lvl1pPr>
            <a:lvl2pPr marL="742950" indent="-285750" defTabSz="1338263" eaLnBrk="0" hangingPunct="0">
              <a:defRPr kumimoji="1" sz="1300">
                <a:solidFill>
                  <a:schemeClr val="tx1"/>
                </a:solidFill>
                <a:latin typeface="Arial" charset="0"/>
                <a:ea typeface="ＭＳ Ｐゴシック" charset="-128"/>
              </a:defRPr>
            </a:lvl2pPr>
            <a:lvl3pPr marL="1143000" indent="-228600" defTabSz="1338263" eaLnBrk="0" hangingPunct="0">
              <a:defRPr kumimoji="1" sz="1300">
                <a:solidFill>
                  <a:schemeClr val="tx1"/>
                </a:solidFill>
                <a:latin typeface="Arial" charset="0"/>
                <a:ea typeface="ＭＳ Ｐゴシック" charset="-128"/>
              </a:defRPr>
            </a:lvl3pPr>
            <a:lvl4pPr marL="1600200" indent="-228600" defTabSz="1338263" eaLnBrk="0" hangingPunct="0">
              <a:defRPr kumimoji="1" sz="1300">
                <a:solidFill>
                  <a:schemeClr val="tx1"/>
                </a:solidFill>
                <a:latin typeface="Arial" charset="0"/>
                <a:ea typeface="ＭＳ Ｐゴシック" charset="-128"/>
              </a:defRPr>
            </a:lvl4pPr>
            <a:lvl5pPr marL="2057400" indent="-228600" defTabSz="1338263" eaLnBrk="0" hangingPunct="0">
              <a:defRPr kumimoji="1" sz="1300">
                <a:solidFill>
                  <a:schemeClr val="tx1"/>
                </a:solidFill>
                <a:latin typeface="Arial" charset="0"/>
                <a:ea typeface="ＭＳ Ｐゴシック" charset="-128"/>
              </a:defRPr>
            </a:lvl5pPr>
            <a:lvl6pPr marL="2514600" indent="-228600" defTabSz="1338263" eaLnBrk="0" fontAlgn="base" hangingPunct="0">
              <a:spcBef>
                <a:spcPct val="0"/>
              </a:spcBef>
              <a:spcAft>
                <a:spcPct val="0"/>
              </a:spcAft>
              <a:defRPr kumimoji="1" sz="1300">
                <a:solidFill>
                  <a:schemeClr val="tx1"/>
                </a:solidFill>
                <a:latin typeface="Arial" charset="0"/>
                <a:ea typeface="ＭＳ Ｐゴシック" charset="-128"/>
              </a:defRPr>
            </a:lvl6pPr>
            <a:lvl7pPr marL="2971800" indent="-228600" defTabSz="1338263" eaLnBrk="0" fontAlgn="base" hangingPunct="0">
              <a:spcBef>
                <a:spcPct val="0"/>
              </a:spcBef>
              <a:spcAft>
                <a:spcPct val="0"/>
              </a:spcAft>
              <a:defRPr kumimoji="1" sz="1300">
                <a:solidFill>
                  <a:schemeClr val="tx1"/>
                </a:solidFill>
                <a:latin typeface="Arial" charset="0"/>
                <a:ea typeface="ＭＳ Ｐゴシック" charset="-128"/>
              </a:defRPr>
            </a:lvl7pPr>
            <a:lvl8pPr marL="3429000" indent="-228600" defTabSz="1338263" eaLnBrk="0" fontAlgn="base" hangingPunct="0">
              <a:spcBef>
                <a:spcPct val="0"/>
              </a:spcBef>
              <a:spcAft>
                <a:spcPct val="0"/>
              </a:spcAft>
              <a:defRPr kumimoji="1" sz="1300">
                <a:solidFill>
                  <a:schemeClr val="tx1"/>
                </a:solidFill>
                <a:latin typeface="Arial" charset="0"/>
                <a:ea typeface="ＭＳ Ｐゴシック" charset="-128"/>
              </a:defRPr>
            </a:lvl8pPr>
            <a:lvl9pPr marL="3886200" indent="-228600" defTabSz="1338263" eaLnBrk="0" fontAlgn="base" hangingPunct="0">
              <a:spcBef>
                <a:spcPct val="0"/>
              </a:spcBef>
              <a:spcAft>
                <a:spcPct val="0"/>
              </a:spcAft>
              <a:defRPr kumimoji="1" sz="1300">
                <a:solidFill>
                  <a:schemeClr val="tx1"/>
                </a:solidFill>
                <a:latin typeface="Arial" charset="0"/>
                <a:ea typeface="ＭＳ Ｐゴシック" charset="-128"/>
              </a:defRPr>
            </a:lvl9pPr>
          </a:lstStyle>
          <a:p>
            <a:pPr algn="ctr" eaLnBrk="1" hangingPunct="1"/>
            <a:r>
              <a:rPr lang="en-US" altLang="ja-JP" sz="3200" b="1" dirty="0" smtClean="0"/>
              <a:t>Emergency Earthquake Warning System (EEWS)</a:t>
            </a:r>
          </a:p>
        </p:txBody>
      </p:sp>
      <p:sp>
        <p:nvSpPr>
          <p:cNvPr id="6147" name="Rectangle 3"/>
          <p:cNvSpPr>
            <a:spLocks noGrp="1" noChangeArrowheads="1"/>
          </p:cNvSpPr>
          <p:nvPr>
            <p:ph type="title" idx="4294967295"/>
          </p:nvPr>
        </p:nvSpPr>
        <p:spPr bwMode="auto">
          <a:xfrm>
            <a:off x="14651" y="1412776"/>
            <a:ext cx="9121073" cy="254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34094" tIns="67047" rIns="134094" bIns="67047">
            <a:noAutofit/>
          </a:bodyPr>
          <a:lstStyle/>
          <a:p>
            <a:pPr algn="l" defTabSz="684213" eaLnBrk="1" hangingPunct="1"/>
            <a:r>
              <a:rPr lang="en-US" altLang="ja-JP" sz="2800" b="1" dirty="0" smtClean="0">
                <a:solidFill>
                  <a:schemeClr val="tx1"/>
                </a:solidFill>
                <a:ea typeface="Arial Unicode MS" pitchFamily="50" charset="-128"/>
                <a:cs typeface="Arial Unicode MS" pitchFamily="50" charset="-128"/>
              </a:rPr>
              <a:t>EEWS: A system to give emergency warning a few – ten seconds before Major Earthquake</a:t>
            </a:r>
            <a:endParaRPr lang="ja-JP" altLang="en-US" sz="2800" b="1" dirty="0" smtClean="0">
              <a:solidFill>
                <a:schemeClr val="tx1"/>
              </a:solidFill>
              <a:ea typeface="Arial Unicode MS" pitchFamily="50" charset="-128"/>
              <a:cs typeface="Arial Unicode MS" pitchFamily="50" charset="-128"/>
            </a:endParaRPr>
          </a:p>
        </p:txBody>
      </p:sp>
      <p:sp>
        <p:nvSpPr>
          <p:cNvPr id="6148" name="Rectangle 4"/>
          <p:cNvSpPr>
            <a:spLocks noGrp="1" noChangeArrowheads="1"/>
          </p:cNvSpPr>
          <p:nvPr>
            <p:ph type="body" idx="4294967295"/>
          </p:nvPr>
        </p:nvSpPr>
        <p:spPr bwMode="auto">
          <a:xfrm>
            <a:off x="23936" y="1988122"/>
            <a:ext cx="4062929" cy="7207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4094" tIns="67047" rIns="134094" bIns="67047">
            <a:normAutofit lnSpcReduction="10000"/>
          </a:bodyPr>
          <a:lstStyle/>
          <a:p>
            <a:pPr marL="257175" indent="-257175" defTabSz="684213" eaLnBrk="1" hangingPunct="1">
              <a:buFontTx/>
              <a:buNone/>
            </a:pPr>
            <a:r>
              <a:rPr lang="en-US" altLang="ja-JP" sz="1500" b="1" dirty="0" smtClean="0">
                <a:solidFill>
                  <a:srgbClr val="0000FF"/>
                </a:solidFill>
                <a:latin typeface="ＭＳ Ｐゴシック" charset="-128"/>
              </a:rPr>
              <a:t>■</a:t>
            </a:r>
            <a:r>
              <a:rPr lang="en-US" altLang="ja-JP" sz="1500" b="1" dirty="0">
                <a:solidFill>
                  <a:srgbClr val="CC0066"/>
                </a:solidFill>
                <a:latin typeface="ＭＳ Ｐゴシック" charset="-128"/>
              </a:rPr>
              <a:t> </a:t>
            </a:r>
            <a:r>
              <a:rPr lang="en-US" altLang="ja-JP" sz="1800" b="1" dirty="0" smtClean="0">
                <a:solidFill>
                  <a:srgbClr val="CC0066"/>
                </a:solidFill>
                <a:latin typeface="ＭＳ Ｐゴシック" charset="-128"/>
              </a:rPr>
              <a:t>Primary Wave (P-Wave)</a:t>
            </a:r>
            <a:r>
              <a:rPr lang="ja-JP" altLang="en-US" sz="1800" b="1" dirty="0" smtClean="0">
                <a:latin typeface="ＭＳ Ｐゴシック" charset="-128"/>
              </a:rPr>
              <a:t>：</a:t>
            </a:r>
            <a:r>
              <a:rPr lang="en-US" altLang="ja-JP" sz="1800" b="1" dirty="0" smtClean="0">
                <a:latin typeface="ＭＳ Ｐゴシック" charset="-128"/>
              </a:rPr>
              <a:t>Minor, longitudinal </a:t>
            </a:r>
          </a:p>
          <a:p>
            <a:pPr marL="257175" indent="-257175" defTabSz="684213" eaLnBrk="1" hangingPunct="1">
              <a:buFontTx/>
              <a:buNone/>
            </a:pPr>
            <a:r>
              <a:rPr lang="en-US" altLang="ja-JP" sz="1800" b="1" dirty="0" smtClean="0">
                <a:latin typeface="ＭＳ Ｐゴシック" charset="-128"/>
              </a:rPr>
              <a:t>seismic wave that moves faster (6 km/sec.)</a:t>
            </a:r>
            <a:endParaRPr lang="ja-JP" altLang="en-US" sz="1800" b="1" dirty="0" smtClean="0">
              <a:latin typeface="ＭＳ Ｐゴシック" charset="-128"/>
            </a:endParaRPr>
          </a:p>
        </p:txBody>
      </p:sp>
      <p:sp>
        <p:nvSpPr>
          <p:cNvPr id="6149" name="Text Box 5"/>
          <p:cNvSpPr txBox="1">
            <a:spLocks noChangeArrowheads="1"/>
          </p:cNvSpPr>
          <p:nvPr/>
        </p:nvSpPr>
        <p:spPr bwMode="auto">
          <a:xfrm>
            <a:off x="-27755" y="2781883"/>
            <a:ext cx="3960934"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4094" tIns="67047" rIns="134094" bIns="67047"/>
          <a:lstStyle>
            <a:lvl1pPr defTabSz="1339850" eaLnBrk="0" hangingPunct="0">
              <a:defRPr kumimoji="1" sz="1300">
                <a:solidFill>
                  <a:schemeClr val="tx1"/>
                </a:solidFill>
                <a:latin typeface="Arial" charset="0"/>
                <a:ea typeface="ＭＳ Ｐゴシック" charset="-128"/>
              </a:defRPr>
            </a:lvl1pPr>
            <a:lvl2pPr marL="742950" indent="-285750" defTabSz="1339850" eaLnBrk="0" hangingPunct="0">
              <a:defRPr kumimoji="1" sz="1300">
                <a:solidFill>
                  <a:schemeClr val="tx1"/>
                </a:solidFill>
                <a:latin typeface="Arial" charset="0"/>
                <a:ea typeface="ＭＳ Ｐゴシック" charset="-128"/>
              </a:defRPr>
            </a:lvl2pPr>
            <a:lvl3pPr marL="1143000" indent="-228600" defTabSz="1339850" eaLnBrk="0" hangingPunct="0">
              <a:defRPr kumimoji="1" sz="1300">
                <a:solidFill>
                  <a:schemeClr val="tx1"/>
                </a:solidFill>
                <a:latin typeface="Arial" charset="0"/>
                <a:ea typeface="ＭＳ Ｐゴシック" charset="-128"/>
              </a:defRPr>
            </a:lvl3pPr>
            <a:lvl4pPr marL="1600200" indent="-228600" defTabSz="1339850" eaLnBrk="0" hangingPunct="0">
              <a:defRPr kumimoji="1" sz="1300">
                <a:solidFill>
                  <a:schemeClr val="tx1"/>
                </a:solidFill>
                <a:latin typeface="Arial" charset="0"/>
                <a:ea typeface="ＭＳ Ｐゴシック" charset="-128"/>
              </a:defRPr>
            </a:lvl4pPr>
            <a:lvl5pPr marL="2057400" indent="-228600" defTabSz="1339850" eaLnBrk="0" hangingPunct="0">
              <a:defRPr kumimoji="1" sz="1300">
                <a:solidFill>
                  <a:schemeClr val="tx1"/>
                </a:solidFill>
                <a:latin typeface="Arial" charset="0"/>
                <a:ea typeface="ＭＳ Ｐゴシック" charset="-128"/>
              </a:defRPr>
            </a:lvl5pPr>
            <a:lvl6pPr marL="2514600" indent="-228600" defTabSz="1339850" eaLnBrk="0" fontAlgn="base" hangingPunct="0">
              <a:spcBef>
                <a:spcPct val="0"/>
              </a:spcBef>
              <a:spcAft>
                <a:spcPct val="0"/>
              </a:spcAft>
              <a:defRPr kumimoji="1" sz="1300">
                <a:solidFill>
                  <a:schemeClr val="tx1"/>
                </a:solidFill>
                <a:latin typeface="Arial" charset="0"/>
                <a:ea typeface="ＭＳ Ｐゴシック" charset="-128"/>
              </a:defRPr>
            </a:lvl6pPr>
            <a:lvl7pPr marL="2971800" indent="-228600" defTabSz="1339850" eaLnBrk="0" fontAlgn="base" hangingPunct="0">
              <a:spcBef>
                <a:spcPct val="0"/>
              </a:spcBef>
              <a:spcAft>
                <a:spcPct val="0"/>
              </a:spcAft>
              <a:defRPr kumimoji="1" sz="1300">
                <a:solidFill>
                  <a:schemeClr val="tx1"/>
                </a:solidFill>
                <a:latin typeface="Arial" charset="0"/>
                <a:ea typeface="ＭＳ Ｐゴシック" charset="-128"/>
              </a:defRPr>
            </a:lvl7pPr>
            <a:lvl8pPr marL="3429000" indent="-228600" defTabSz="1339850" eaLnBrk="0" fontAlgn="base" hangingPunct="0">
              <a:spcBef>
                <a:spcPct val="0"/>
              </a:spcBef>
              <a:spcAft>
                <a:spcPct val="0"/>
              </a:spcAft>
              <a:defRPr kumimoji="1" sz="1300">
                <a:solidFill>
                  <a:schemeClr val="tx1"/>
                </a:solidFill>
                <a:latin typeface="Arial" charset="0"/>
                <a:ea typeface="ＭＳ Ｐゴシック" charset="-128"/>
              </a:defRPr>
            </a:lvl8pPr>
            <a:lvl9pPr marL="3886200" indent="-228600" defTabSz="1339850" eaLnBrk="0" fontAlgn="base" hangingPunct="0">
              <a:spcBef>
                <a:spcPct val="0"/>
              </a:spcBef>
              <a:spcAft>
                <a:spcPct val="0"/>
              </a:spcAft>
              <a:defRPr kumimoji="1" sz="1300">
                <a:solidFill>
                  <a:schemeClr val="tx1"/>
                </a:solidFill>
                <a:latin typeface="Arial" charset="0"/>
                <a:ea typeface="ＭＳ Ｐゴシック" charset="-128"/>
              </a:defRPr>
            </a:lvl9pPr>
          </a:lstStyle>
          <a:p>
            <a:pPr eaLnBrk="1" hangingPunct="1">
              <a:buFont typeface="Wingdings" pitchFamily="2" charset="2"/>
              <a:buNone/>
            </a:pPr>
            <a:r>
              <a:rPr lang="en-US" altLang="ja-JP" sz="1800" b="1" dirty="0" smtClean="0">
                <a:solidFill>
                  <a:srgbClr val="0000FF"/>
                </a:solidFill>
                <a:latin typeface="ＭＳ Ｐゴシック" charset="-128"/>
              </a:rPr>
              <a:t>■</a:t>
            </a:r>
            <a:r>
              <a:rPr lang="en-US" altLang="ja-JP" sz="1800" b="1" dirty="0" smtClean="0">
                <a:solidFill>
                  <a:srgbClr val="CC0066"/>
                </a:solidFill>
                <a:latin typeface="ＭＳ Ｐゴシック" charset="-128"/>
              </a:rPr>
              <a:t>Secondary Wave (S-Wave)</a:t>
            </a:r>
            <a:r>
              <a:rPr lang="ja-JP" altLang="en-US" sz="1800" b="1" dirty="0" smtClean="0">
                <a:latin typeface="ＭＳ Ｐゴシック" charset="-128"/>
              </a:rPr>
              <a:t>：</a:t>
            </a:r>
            <a:r>
              <a:rPr lang="en-US" altLang="ja-JP" sz="1800" b="1" dirty="0" smtClean="0">
                <a:latin typeface="ＭＳ Ｐゴシック" charset="-128"/>
              </a:rPr>
              <a:t>Major, transverse</a:t>
            </a:r>
          </a:p>
          <a:p>
            <a:pPr eaLnBrk="1" hangingPunct="1">
              <a:buFont typeface="Wingdings" pitchFamily="2" charset="2"/>
              <a:buNone/>
            </a:pPr>
            <a:r>
              <a:rPr lang="en-US" altLang="ja-JP" sz="1800" b="1" dirty="0" smtClean="0">
                <a:latin typeface="ＭＳ Ｐゴシック" charset="-128"/>
              </a:rPr>
              <a:t>seismic wave that moves slower (3.5 km/sec.)</a:t>
            </a:r>
            <a:endParaRPr lang="ja-JP" altLang="en-US" sz="1800" b="1" dirty="0">
              <a:latin typeface="ＭＳ Ｐゴシック" charset="-128"/>
            </a:endParaRPr>
          </a:p>
        </p:txBody>
      </p:sp>
      <p:grpSp>
        <p:nvGrpSpPr>
          <p:cNvPr id="6150" name="Group 6"/>
          <p:cNvGrpSpPr>
            <a:grpSpLocks/>
          </p:cNvGrpSpPr>
          <p:nvPr/>
        </p:nvGrpSpPr>
        <p:grpSpPr bwMode="auto">
          <a:xfrm>
            <a:off x="4827395" y="2198810"/>
            <a:ext cx="3275135" cy="433388"/>
            <a:chOff x="1076" y="1549"/>
            <a:chExt cx="3307" cy="679"/>
          </a:xfrm>
        </p:grpSpPr>
        <p:sp>
          <p:nvSpPr>
            <p:cNvPr id="6340" name="Line 7"/>
            <p:cNvSpPr>
              <a:spLocks noChangeShapeType="1"/>
            </p:cNvSpPr>
            <p:nvPr/>
          </p:nvSpPr>
          <p:spPr bwMode="auto">
            <a:xfrm>
              <a:off x="1216" y="174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1" name="Line 8"/>
            <p:cNvSpPr>
              <a:spLocks noChangeShapeType="1"/>
            </p:cNvSpPr>
            <p:nvPr/>
          </p:nvSpPr>
          <p:spPr bwMode="auto">
            <a:xfrm>
              <a:off x="1081" y="1739"/>
              <a:ext cx="30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2" name="Line 9"/>
            <p:cNvSpPr>
              <a:spLocks noChangeShapeType="1"/>
            </p:cNvSpPr>
            <p:nvPr/>
          </p:nvSpPr>
          <p:spPr bwMode="auto">
            <a:xfrm>
              <a:off x="1562" y="1732"/>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3" name="Line 10"/>
            <p:cNvSpPr>
              <a:spLocks noChangeShapeType="1"/>
            </p:cNvSpPr>
            <p:nvPr/>
          </p:nvSpPr>
          <p:spPr bwMode="auto">
            <a:xfrm>
              <a:off x="1674" y="1736"/>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4" name="Line 11"/>
            <p:cNvSpPr>
              <a:spLocks noChangeShapeType="1"/>
            </p:cNvSpPr>
            <p:nvPr/>
          </p:nvSpPr>
          <p:spPr bwMode="auto">
            <a:xfrm>
              <a:off x="1780" y="1734"/>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5" name="Line 12"/>
            <p:cNvSpPr>
              <a:spLocks noChangeShapeType="1"/>
            </p:cNvSpPr>
            <p:nvPr/>
          </p:nvSpPr>
          <p:spPr bwMode="auto">
            <a:xfrm>
              <a:off x="1891" y="1738"/>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6" name="Line 13"/>
            <p:cNvSpPr>
              <a:spLocks noChangeShapeType="1"/>
            </p:cNvSpPr>
            <p:nvPr/>
          </p:nvSpPr>
          <p:spPr bwMode="auto">
            <a:xfrm>
              <a:off x="1963" y="174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7" name="Line 14"/>
            <p:cNvSpPr>
              <a:spLocks noChangeShapeType="1"/>
            </p:cNvSpPr>
            <p:nvPr/>
          </p:nvSpPr>
          <p:spPr bwMode="auto">
            <a:xfrm>
              <a:off x="2117"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8" name="Line 15"/>
            <p:cNvSpPr>
              <a:spLocks noChangeShapeType="1"/>
            </p:cNvSpPr>
            <p:nvPr/>
          </p:nvSpPr>
          <p:spPr bwMode="auto">
            <a:xfrm>
              <a:off x="2049" y="174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49" name="Line 16"/>
            <p:cNvSpPr>
              <a:spLocks noChangeShapeType="1"/>
            </p:cNvSpPr>
            <p:nvPr/>
          </p:nvSpPr>
          <p:spPr bwMode="auto">
            <a:xfrm>
              <a:off x="2175" y="173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0" name="Line 17"/>
            <p:cNvSpPr>
              <a:spLocks noChangeShapeType="1"/>
            </p:cNvSpPr>
            <p:nvPr/>
          </p:nvSpPr>
          <p:spPr bwMode="auto">
            <a:xfrm>
              <a:off x="2215" y="174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1" name="Line 18"/>
            <p:cNvSpPr>
              <a:spLocks noChangeShapeType="1"/>
            </p:cNvSpPr>
            <p:nvPr/>
          </p:nvSpPr>
          <p:spPr bwMode="auto">
            <a:xfrm>
              <a:off x="2267" y="173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2" name="Line 19"/>
            <p:cNvSpPr>
              <a:spLocks noChangeShapeType="1"/>
            </p:cNvSpPr>
            <p:nvPr/>
          </p:nvSpPr>
          <p:spPr bwMode="auto">
            <a:xfrm>
              <a:off x="2343" y="173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3" name="Line 20"/>
            <p:cNvSpPr>
              <a:spLocks noChangeShapeType="1"/>
            </p:cNvSpPr>
            <p:nvPr/>
          </p:nvSpPr>
          <p:spPr bwMode="auto">
            <a:xfrm>
              <a:off x="2437" y="173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4" name="Line 21"/>
            <p:cNvSpPr>
              <a:spLocks noChangeShapeType="1"/>
            </p:cNvSpPr>
            <p:nvPr/>
          </p:nvSpPr>
          <p:spPr bwMode="auto">
            <a:xfrm>
              <a:off x="2567"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5" name="Line 22"/>
            <p:cNvSpPr>
              <a:spLocks noChangeShapeType="1"/>
            </p:cNvSpPr>
            <p:nvPr/>
          </p:nvSpPr>
          <p:spPr bwMode="auto">
            <a:xfrm>
              <a:off x="2708" y="1736"/>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6" name="Line 23"/>
            <p:cNvSpPr>
              <a:spLocks noChangeShapeType="1"/>
            </p:cNvSpPr>
            <p:nvPr/>
          </p:nvSpPr>
          <p:spPr bwMode="auto">
            <a:xfrm>
              <a:off x="1079" y="2225"/>
              <a:ext cx="304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7" name="Line 24"/>
            <p:cNvSpPr>
              <a:spLocks noChangeShapeType="1"/>
            </p:cNvSpPr>
            <p:nvPr/>
          </p:nvSpPr>
          <p:spPr bwMode="auto">
            <a:xfrm>
              <a:off x="2087" y="174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8" name="Line 25"/>
            <p:cNvSpPr>
              <a:spLocks noChangeShapeType="1"/>
            </p:cNvSpPr>
            <p:nvPr/>
          </p:nvSpPr>
          <p:spPr bwMode="auto">
            <a:xfrm>
              <a:off x="2012" y="174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59" name="Line 26"/>
            <p:cNvSpPr>
              <a:spLocks noChangeShapeType="1"/>
            </p:cNvSpPr>
            <p:nvPr/>
          </p:nvSpPr>
          <p:spPr bwMode="auto">
            <a:xfrm>
              <a:off x="2139" y="173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0" name="Line 27"/>
            <p:cNvSpPr>
              <a:spLocks noChangeShapeType="1"/>
            </p:cNvSpPr>
            <p:nvPr/>
          </p:nvSpPr>
          <p:spPr bwMode="auto">
            <a:xfrm>
              <a:off x="1431" y="1728"/>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1" name="Line 28"/>
            <p:cNvSpPr>
              <a:spLocks noChangeShapeType="1"/>
            </p:cNvSpPr>
            <p:nvPr/>
          </p:nvSpPr>
          <p:spPr bwMode="auto">
            <a:xfrm>
              <a:off x="2984" y="1734"/>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2" name="Line 29"/>
            <p:cNvSpPr>
              <a:spLocks noChangeShapeType="1"/>
            </p:cNvSpPr>
            <p:nvPr/>
          </p:nvSpPr>
          <p:spPr bwMode="auto">
            <a:xfrm>
              <a:off x="3096" y="1738"/>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3" name="Line 30"/>
            <p:cNvSpPr>
              <a:spLocks noChangeShapeType="1"/>
            </p:cNvSpPr>
            <p:nvPr/>
          </p:nvSpPr>
          <p:spPr bwMode="auto">
            <a:xfrm>
              <a:off x="3202" y="1736"/>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4" name="Line 31"/>
            <p:cNvSpPr>
              <a:spLocks noChangeShapeType="1"/>
            </p:cNvSpPr>
            <p:nvPr/>
          </p:nvSpPr>
          <p:spPr bwMode="auto">
            <a:xfrm>
              <a:off x="3313" y="174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5" name="Line 32"/>
            <p:cNvSpPr>
              <a:spLocks noChangeShapeType="1"/>
            </p:cNvSpPr>
            <p:nvPr/>
          </p:nvSpPr>
          <p:spPr bwMode="auto">
            <a:xfrm>
              <a:off x="3385" y="174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6" name="Line 33"/>
            <p:cNvSpPr>
              <a:spLocks noChangeShapeType="1"/>
            </p:cNvSpPr>
            <p:nvPr/>
          </p:nvSpPr>
          <p:spPr bwMode="auto">
            <a:xfrm>
              <a:off x="3539" y="174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7" name="Line 34"/>
            <p:cNvSpPr>
              <a:spLocks noChangeShapeType="1"/>
            </p:cNvSpPr>
            <p:nvPr/>
          </p:nvSpPr>
          <p:spPr bwMode="auto">
            <a:xfrm>
              <a:off x="3471"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8" name="Line 35"/>
            <p:cNvSpPr>
              <a:spLocks noChangeShapeType="1"/>
            </p:cNvSpPr>
            <p:nvPr/>
          </p:nvSpPr>
          <p:spPr bwMode="auto">
            <a:xfrm>
              <a:off x="3597"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69" name="Line 36"/>
            <p:cNvSpPr>
              <a:spLocks noChangeShapeType="1"/>
            </p:cNvSpPr>
            <p:nvPr/>
          </p:nvSpPr>
          <p:spPr bwMode="auto">
            <a:xfrm>
              <a:off x="3637" y="174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0" name="Line 37"/>
            <p:cNvSpPr>
              <a:spLocks noChangeShapeType="1"/>
            </p:cNvSpPr>
            <p:nvPr/>
          </p:nvSpPr>
          <p:spPr bwMode="auto">
            <a:xfrm>
              <a:off x="3689" y="173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1" name="Line 38"/>
            <p:cNvSpPr>
              <a:spLocks noChangeShapeType="1"/>
            </p:cNvSpPr>
            <p:nvPr/>
          </p:nvSpPr>
          <p:spPr bwMode="auto">
            <a:xfrm>
              <a:off x="3765"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2" name="Line 39"/>
            <p:cNvSpPr>
              <a:spLocks noChangeShapeType="1"/>
            </p:cNvSpPr>
            <p:nvPr/>
          </p:nvSpPr>
          <p:spPr bwMode="auto">
            <a:xfrm>
              <a:off x="3859" y="173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3" name="Line 40"/>
            <p:cNvSpPr>
              <a:spLocks noChangeShapeType="1"/>
            </p:cNvSpPr>
            <p:nvPr/>
          </p:nvSpPr>
          <p:spPr bwMode="auto">
            <a:xfrm>
              <a:off x="3989" y="174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4" name="Line 41"/>
            <p:cNvSpPr>
              <a:spLocks noChangeShapeType="1"/>
            </p:cNvSpPr>
            <p:nvPr/>
          </p:nvSpPr>
          <p:spPr bwMode="auto">
            <a:xfrm>
              <a:off x="4130" y="1738"/>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5" name="Line 42"/>
            <p:cNvSpPr>
              <a:spLocks noChangeShapeType="1"/>
            </p:cNvSpPr>
            <p:nvPr/>
          </p:nvSpPr>
          <p:spPr bwMode="auto">
            <a:xfrm>
              <a:off x="3509"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6" name="Line 43"/>
            <p:cNvSpPr>
              <a:spLocks noChangeShapeType="1"/>
            </p:cNvSpPr>
            <p:nvPr/>
          </p:nvSpPr>
          <p:spPr bwMode="auto">
            <a:xfrm>
              <a:off x="3434" y="1742"/>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7" name="Line 44"/>
            <p:cNvSpPr>
              <a:spLocks noChangeShapeType="1"/>
            </p:cNvSpPr>
            <p:nvPr/>
          </p:nvSpPr>
          <p:spPr bwMode="auto">
            <a:xfrm>
              <a:off x="3561" y="174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8" name="Line 45"/>
            <p:cNvSpPr>
              <a:spLocks noChangeShapeType="1"/>
            </p:cNvSpPr>
            <p:nvPr/>
          </p:nvSpPr>
          <p:spPr bwMode="auto">
            <a:xfrm>
              <a:off x="2853" y="1736"/>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79" name="Line 46"/>
            <p:cNvSpPr>
              <a:spLocks noChangeShapeType="1"/>
            </p:cNvSpPr>
            <p:nvPr/>
          </p:nvSpPr>
          <p:spPr bwMode="auto">
            <a:xfrm flipV="1">
              <a:off x="1216"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0" name="Line 47"/>
            <p:cNvSpPr>
              <a:spLocks noChangeShapeType="1"/>
            </p:cNvSpPr>
            <p:nvPr/>
          </p:nvSpPr>
          <p:spPr bwMode="auto">
            <a:xfrm flipV="1">
              <a:off x="1424"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1" name="Line 48"/>
            <p:cNvSpPr>
              <a:spLocks noChangeShapeType="1"/>
            </p:cNvSpPr>
            <p:nvPr/>
          </p:nvSpPr>
          <p:spPr bwMode="auto">
            <a:xfrm flipV="1">
              <a:off x="1560"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2" name="Line 49"/>
            <p:cNvSpPr>
              <a:spLocks noChangeShapeType="1"/>
            </p:cNvSpPr>
            <p:nvPr/>
          </p:nvSpPr>
          <p:spPr bwMode="auto">
            <a:xfrm flipV="1">
              <a:off x="1678"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3" name="Line 50"/>
            <p:cNvSpPr>
              <a:spLocks noChangeShapeType="1"/>
            </p:cNvSpPr>
            <p:nvPr/>
          </p:nvSpPr>
          <p:spPr bwMode="auto">
            <a:xfrm flipV="1">
              <a:off x="1772"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4" name="Line 51"/>
            <p:cNvSpPr>
              <a:spLocks noChangeShapeType="1"/>
            </p:cNvSpPr>
            <p:nvPr/>
          </p:nvSpPr>
          <p:spPr bwMode="auto">
            <a:xfrm flipV="1">
              <a:off x="1890"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5" name="Line 52"/>
            <p:cNvSpPr>
              <a:spLocks noChangeShapeType="1"/>
            </p:cNvSpPr>
            <p:nvPr/>
          </p:nvSpPr>
          <p:spPr bwMode="auto">
            <a:xfrm flipV="1">
              <a:off x="1960"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6" name="Line 53"/>
            <p:cNvSpPr>
              <a:spLocks noChangeShapeType="1"/>
            </p:cNvSpPr>
            <p:nvPr/>
          </p:nvSpPr>
          <p:spPr bwMode="auto">
            <a:xfrm flipV="1">
              <a:off x="2012"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7" name="Line 54"/>
            <p:cNvSpPr>
              <a:spLocks noChangeShapeType="1"/>
            </p:cNvSpPr>
            <p:nvPr/>
          </p:nvSpPr>
          <p:spPr bwMode="auto">
            <a:xfrm flipV="1">
              <a:off x="2046"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8" name="Line 55"/>
            <p:cNvSpPr>
              <a:spLocks noChangeShapeType="1"/>
            </p:cNvSpPr>
            <p:nvPr/>
          </p:nvSpPr>
          <p:spPr bwMode="auto">
            <a:xfrm flipV="1">
              <a:off x="2080"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89" name="Line 56"/>
            <p:cNvSpPr>
              <a:spLocks noChangeShapeType="1"/>
            </p:cNvSpPr>
            <p:nvPr/>
          </p:nvSpPr>
          <p:spPr bwMode="auto">
            <a:xfrm flipV="1">
              <a:off x="2116"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0" name="Line 57"/>
            <p:cNvSpPr>
              <a:spLocks noChangeShapeType="1"/>
            </p:cNvSpPr>
            <p:nvPr/>
          </p:nvSpPr>
          <p:spPr bwMode="auto">
            <a:xfrm flipV="1">
              <a:off x="2170"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1" name="Line 58"/>
            <p:cNvSpPr>
              <a:spLocks noChangeShapeType="1"/>
            </p:cNvSpPr>
            <p:nvPr/>
          </p:nvSpPr>
          <p:spPr bwMode="auto">
            <a:xfrm flipV="1">
              <a:off x="2210" y="15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2" name="Line 59"/>
            <p:cNvSpPr>
              <a:spLocks noChangeShapeType="1"/>
            </p:cNvSpPr>
            <p:nvPr/>
          </p:nvSpPr>
          <p:spPr bwMode="auto">
            <a:xfrm flipV="1">
              <a:off x="2262"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3" name="Line 60"/>
            <p:cNvSpPr>
              <a:spLocks noChangeShapeType="1"/>
            </p:cNvSpPr>
            <p:nvPr/>
          </p:nvSpPr>
          <p:spPr bwMode="auto">
            <a:xfrm flipV="1">
              <a:off x="2338"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4" name="Line 61"/>
            <p:cNvSpPr>
              <a:spLocks noChangeShapeType="1"/>
            </p:cNvSpPr>
            <p:nvPr/>
          </p:nvSpPr>
          <p:spPr bwMode="auto">
            <a:xfrm flipV="1">
              <a:off x="2438"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5" name="Line 62"/>
            <p:cNvSpPr>
              <a:spLocks noChangeShapeType="1"/>
            </p:cNvSpPr>
            <p:nvPr/>
          </p:nvSpPr>
          <p:spPr bwMode="auto">
            <a:xfrm flipV="1">
              <a:off x="2568" y="156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6" name="Line 63"/>
            <p:cNvSpPr>
              <a:spLocks noChangeShapeType="1"/>
            </p:cNvSpPr>
            <p:nvPr/>
          </p:nvSpPr>
          <p:spPr bwMode="auto">
            <a:xfrm flipV="1">
              <a:off x="2704"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7" name="Line 64"/>
            <p:cNvSpPr>
              <a:spLocks noChangeShapeType="1"/>
            </p:cNvSpPr>
            <p:nvPr/>
          </p:nvSpPr>
          <p:spPr bwMode="auto">
            <a:xfrm flipV="1">
              <a:off x="2858" y="1560"/>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8" name="Line 65"/>
            <p:cNvSpPr>
              <a:spLocks noChangeShapeType="1"/>
            </p:cNvSpPr>
            <p:nvPr/>
          </p:nvSpPr>
          <p:spPr bwMode="auto">
            <a:xfrm flipV="1">
              <a:off x="2982"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99" name="Line 66"/>
            <p:cNvSpPr>
              <a:spLocks noChangeShapeType="1"/>
            </p:cNvSpPr>
            <p:nvPr/>
          </p:nvSpPr>
          <p:spPr bwMode="auto">
            <a:xfrm flipV="1">
              <a:off x="3094"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0" name="Line 67"/>
            <p:cNvSpPr>
              <a:spLocks noChangeShapeType="1"/>
            </p:cNvSpPr>
            <p:nvPr/>
          </p:nvSpPr>
          <p:spPr bwMode="auto">
            <a:xfrm flipV="1">
              <a:off x="3200"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1" name="Line 68"/>
            <p:cNvSpPr>
              <a:spLocks noChangeShapeType="1"/>
            </p:cNvSpPr>
            <p:nvPr/>
          </p:nvSpPr>
          <p:spPr bwMode="auto">
            <a:xfrm flipV="1">
              <a:off x="3312" y="15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2" name="Line 69"/>
            <p:cNvSpPr>
              <a:spLocks noChangeShapeType="1"/>
            </p:cNvSpPr>
            <p:nvPr/>
          </p:nvSpPr>
          <p:spPr bwMode="auto">
            <a:xfrm flipV="1">
              <a:off x="3382"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3" name="Line 70"/>
            <p:cNvSpPr>
              <a:spLocks noChangeShapeType="1"/>
            </p:cNvSpPr>
            <p:nvPr/>
          </p:nvSpPr>
          <p:spPr bwMode="auto">
            <a:xfrm flipV="1">
              <a:off x="3434"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4" name="Line 71"/>
            <p:cNvSpPr>
              <a:spLocks noChangeShapeType="1"/>
            </p:cNvSpPr>
            <p:nvPr/>
          </p:nvSpPr>
          <p:spPr bwMode="auto">
            <a:xfrm flipV="1">
              <a:off x="3468"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5" name="Line 72"/>
            <p:cNvSpPr>
              <a:spLocks noChangeShapeType="1"/>
            </p:cNvSpPr>
            <p:nvPr/>
          </p:nvSpPr>
          <p:spPr bwMode="auto">
            <a:xfrm flipV="1">
              <a:off x="3544"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6" name="Line 73"/>
            <p:cNvSpPr>
              <a:spLocks noChangeShapeType="1"/>
            </p:cNvSpPr>
            <p:nvPr/>
          </p:nvSpPr>
          <p:spPr bwMode="auto">
            <a:xfrm flipV="1">
              <a:off x="3508"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7" name="Line 74"/>
            <p:cNvSpPr>
              <a:spLocks noChangeShapeType="1"/>
            </p:cNvSpPr>
            <p:nvPr/>
          </p:nvSpPr>
          <p:spPr bwMode="auto">
            <a:xfrm flipV="1">
              <a:off x="3562"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8" name="Line 75"/>
            <p:cNvSpPr>
              <a:spLocks noChangeShapeType="1"/>
            </p:cNvSpPr>
            <p:nvPr/>
          </p:nvSpPr>
          <p:spPr bwMode="auto">
            <a:xfrm flipV="1">
              <a:off x="3602" y="1560"/>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09" name="Line 76"/>
            <p:cNvSpPr>
              <a:spLocks noChangeShapeType="1"/>
            </p:cNvSpPr>
            <p:nvPr/>
          </p:nvSpPr>
          <p:spPr bwMode="auto">
            <a:xfrm flipV="1">
              <a:off x="3642" y="15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0" name="Line 77"/>
            <p:cNvSpPr>
              <a:spLocks noChangeShapeType="1"/>
            </p:cNvSpPr>
            <p:nvPr/>
          </p:nvSpPr>
          <p:spPr bwMode="auto">
            <a:xfrm flipV="1">
              <a:off x="3688"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1" name="Line 78"/>
            <p:cNvSpPr>
              <a:spLocks noChangeShapeType="1"/>
            </p:cNvSpPr>
            <p:nvPr/>
          </p:nvSpPr>
          <p:spPr bwMode="auto">
            <a:xfrm flipV="1">
              <a:off x="3860" y="155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2" name="Line 79"/>
            <p:cNvSpPr>
              <a:spLocks noChangeShapeType="1"/>
            </p:cNvSpPr>
            <p:nvPr/>
          </p:nvSpPr>
          <p:spPr bwMode="auto">
            <a:xfrm flipV="1">
              <a:off x="3990" y="15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3" name="Line 80"/>
            <p:cNvSpPr>
              <a:spLocks noChangeShapeType="1"/>
            </p:cNvSpPr>
            <p:nvPr/>
          </p:nvSpPr>
          <p:spPr bwMode="auto">
            <a:xfrm flipV="1">
              <a:off x="4126" y="155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4" name="Line 81"/>
            <p:cNvSpPr>
              <a:spLocks noChangeShapeType="1"/>
            </p:cNvSpPr>
            <p:nvPr/>
          </p:nvSpPr>
          <p:spPr bwMode="auto">
            <a:xfrm flipV="1">
              <a:off x="3762"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5" name="Line 82"/>
            <p:cNvSpPr>
              <a:spLocks noChangeShapeType="1"/>
            </p:cNvSpPr>
            <p:nvPr/>
          </p:nvSpPr>
          <p:spPr bwMode="auto">
            <a:xfrm>
              <a:off x="1317" y="1549"/>
              <a:ext cx="3066" cy="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6" name="Line 83"/>
            <p:cNvSpPr>
              <a:spLocks noChangeShapeType="1"/>
            </p:cNvSpPr>
            <p:nvPr/>
          </p:nvSpPr>
          <p:spPr bwMode="auto">
            <a:xfrm>
              <a:off x="1089" y="1985"/>
              <a:ext cx="3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7" name="Line 84"/>
            <p:cNvSpPr>
              <a:spLocks noChangeShapeType="1"/>
            </p:cNvSpPr>
            <p:nvPr/>
          </p:nvSpPr>
          <p:spPr bwMode="auto">
            <a:xfrm>
              <a:off x="1085" y="2068"/>
              <a:ext cx="3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8" name="Line 85"/>
            <p:cNvSpPr>
              <a:spLocks noChangeShapeType="1"/>
            </p:cNvSpPr>
            <p:nvPr/>
          </p:nvSpPr>
          <p:spPr bwMode="auto">
            <a:xfrm>
              <a:off x="1083" y="2144"/>
              <a:ext cx="3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19" name="Line 86"/>
            <p:cNvSpPr>
              <a:spLocks noChangeShapeType="1"/>
            </p:cNvSpPr>
            <p:nvPr/>
          </p:nvSpPr>
          <p:spPr bwMode="auto">
            <a:xfrm>
              <a:off x="1079" y="1894"/>
              <a:ext cx="3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0" name="Line 87"/>
            <p:cNvSpPr>
              <a:spLocks noChangeShapeType="1"/>
            </p:cNvSpPr>
            <p:nvPr/>
          </p:nvSpPr>
          <p:spPr bwMode="auto">
            <a:xfrm>
              <a:off x="1077" y="1820"/>
              <a:ext cx="3049" cy="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1" name="Line 88"/>
            <p:cNvSpPr>
              <a:spLocks noChangeShapeType="1"/>
            </p:cNvSpPr>
            <p:nvPr/>
          </p:nvSpPr>
          <p:spPr bwMode="auto">
            <a:xfrm>
              <a:off x="1214" y="1627"/>
              <a:ext cx="3044" cy="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2" name="Line 89"/>
            <p:cNvSpPr>
              <a:spLocks noChangeShapeType="1"/>
            </p:cNvSpPr>
            <p:nvPr/>
          </p:nvSpPr>
          <p:spPr bwMode="auto">
            <a:xfrm>
              <a:off x="1146" y="1679"/>
              <a:ext cx="3062" cy="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3" name="Line 90"/>
            <p:cNvSpPr>
              <a:spLocks noChangeShapeType="1"/>
            </p:cNvSpPr>
            <p:nvPr/>
          </p:nvSpPr>
          <p:spPr bwMode="auto">
            <a:xfrm>
              <a:off x="1276" y="1582"/>
              <a:ext cx="3039" cy="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4" name="Line 91"/>
            <p:cNvSpPr>
              <a:spLocks noChangeShapeType="1"/>
            </p:cNvSpPr>
            <p:nvPr/>
          </p:nvSpPr>
          <p:spPr bwMode="auto">
            <a:xfrm>
              <a:off x="1082" y="1744"/>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5" name="Line 92"/>
            <p:cNvSpPr>
              <a:spLocks noChangeShapeType="1"/>
            </p:cNvSpPr>
            <p:nvPr/>
          </p:nvSpPr>
          <p:spPr bwMode="auto">
            <a:xfrm flipV="1">
              <a:off x="1076" y="155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6" name="Line 93"/>
            <p:cNvSpPr>
              <a:spLocks noChangeShapeType="1"/>
            </p:cNvSpPr>
            <p:nvPr/>
          </p:nvSpPr>
          <p:spPr bwMode="auto">
            <a:xfrm>
              <a:off x="4383" y="155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7" name="Line 94"/>
            <p:cNvSpPr>
              <a:spLocks noChangeShapeType="1"/>
            </p:cNvSpPr>
            <p:nvPr/>
          </p:nvSpPr>
          <p:spPr bwMode="auto">
            <a:xfrm flipV="1">
              <a:off x="4128" y="203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8" name="Line 95"/>
            <p:cNvSpPr>
              <a:spLocks noChangeShapeType="1"/>
            </p:cNvSpPr>
            <p:nvPr/>
          </p:nvSpPr>
          <p:spPr bwMode="auto">
            <a:xfrm>
              <a:off x="4201" y="168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29" name="Line 96"/>
            <p:cNvSpPr>
              <a:spLocks noChangeShapeType="1"/>
            </p:cNvSpPr>
            <p:nvPr/>
          </p:nvSpPr>
          <p:spPr bwMode="auto">
            <a:xfrm>
              <a:off x="4261" y="1648"/>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0" name="Line 97"/>
            <p:cNvSpPr>
              <a:spLocks noChangeShapeType="1"/>
            </p:cNvSpPr>
            <p:nvPr/>
          </p:nvSpPr>
          <p:spPr bwMode="auto">
            <a:xfrm>
              <a:off x="4316" y="159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1" name="Line 98"/>
            <p:cNvSpPr>
              <a:spLocks noChangeShapeType="1"/>
            </p:cNvSpPr>
            <p:nvPr/>
          </p:nvSpPr>
          <p:spPr bwMode="auto">
            <a:xfrm flipV="1">
              <a:off x="4126" y="164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2" name="Line 99"/>
            <p:cNvSpPr>
              <a:spLocks noChangeShapeType="1"/>
            </p:cNvSpPr>
            <p:nvPr/>
          </p:nvSpPr>
          <p:spPr bwMode="auto">
            <a:xfrm flipV="1">
              <a:off x="4126" y="171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3" name="Line 100"/>
            <p:cNvSpPr>
              <a:spLocks noChangeShapeType="1"/>
            </p:cNvSpPr>
            <p:nvPr/>
          </p:nvSpPr>
          <p:spPr bwMode="auto">
            <a:xfrm flipV="1">
              <a:off x="4126" y="180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4" name="Line 101"/>
            <p:cNvSpPr>
              <a:spLocks noChangeShapeType="1"/>
            </p:cNvSpPr>
            <p:nvPr/>
          </p:nvSpPr>
          <p:spPr bwMode="auto">
            <a:xfrm flipV="1">
              <a:off x="4130" y="196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435" name="Line 102"/>
            <p:cNvSpPr>
              <a:spLocks noChangeShapeType="1"/>
            </p:cNvSpPr>
            <p:nvPr/>
          </p:nvSpPr>
          <p:spPr bwMode="auto">
            <a:xfrm flipV="1">
              <a:off x="4128" y="188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6151" name="Line 103"/>
          <p:cNvSpPr>
            <a:spLocks noChangeShapeType="1"/>
          </p:cNvSpPr>
          <p:nvPr/>
        </p:nvSpPr>
        <p:spPr bwMode="auto">
          <a:xfrm>
            <a:off x="8037635" y="2509838"/>
            <a:ext cx="385396" cy="0"/>
          </a:xfrm>
          <a:prstGeom prst="line">
            <a:avLst/>
          </a:prstGeom>
          <a:noFill/>
          <a:ln w="25400">
            <a:solidFill>
              <a:srgbClr val="008000"/>
            </a:solidFill>
            <a:round/>
            <a:headEnd/>
            <a:tailEnd type="stealth" w="lg" len="lg"/>
          </a:ln>
          <a:extLst>
            <a:ext uri="{909E8E84-426E-40DD-AFC4-6F175D3DCCD1}">
              <a14:hiddenFill xmlns:a14="http://schemas.microsoft.com/office/drawing/2010/main">
                <a:noFill/>
              </a14:hiddenFill>
            </a:ext>
          </a:extLst>
        </p:spPr>
        <p:txBody>
          <a:bodyPr/>
          <a:lstStyle/>
          <a:p>
            <a:endParaRPr lang="ja-JP" altLang="en-US"/>
          </a:p>
        </p:txBody>
      </p:sp>
      <p:sp>
        <p:nvSpPr>
          <p:cNvPr id="6152" name="Text Box 104"/>
          <p:cNvSpPr txBox="1">
            <a:spLocks noChangeArrowheads="1"/>
          </p:cNvSpPr>
          <p:nvPr/>
        </p:nvSpPr>
        <p:spPr bwMode="auto">
          <a:xfrm>
            <a:off x="6120878" y="2567093"/>
            <a:ext cx="1071197"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4094" tIns="67047" rIns="134094" bIns="67047"/>
          <a:lstStyle>
            <a:lvl1pPr defTabSz="1339850" eaLnBrk="0" hangingPunct="0">
              <a:defRPr kumimoji="1" sz="1300">
                <a:solidFill>
                  <a:schemeClr val="tx1"/>
                </a:solidFill>
                <a:latin typeface="Arial" charset="0"/>
                <a:ea typeface="ＭＳ Ｐゴシック" charset="-128"/>
              </a:defRPr>
            </a:lvl1pPr>
            <a:lvl2pPr marL="742950" indent="-285750" defTabSz="1339850" eaLnBrk="0" hangingPunct="0">
              <a:defRPr kumimoji="1" sz="1300">
                <a:solidFill>
                  <a:schemeClr val="tx1"/>
                </a:solidFill>
                <a:latin typeface="Arial" charset="0"/>
                <a:ea typeface="ＭＳ Ｐゴシック" charset="-128"/>
              </a:defRPr>
            </a:lvl2pPr>
            <a:lvl3pPr marL="1143000" indent="-228600" defTabSz="1339850" eaLnBrk="0" hangingPunct="0">
              <a:defRPr kumimoji="1" sz="1300">
                <a:solidFill>
                  <a:schemeClr val="tx1"/>
                </a:solidFill>
                <a:latin typeface="Arial" charset="0"/>
                <a:ea typeface="ＭＳ Ｐゴシック" charset="-128"/>
              </a:defRPr>
            </a:lvl3pPr>
            <a:lvl4pPr marL="1600200" indent="-228600" defTabSz="1339850" eaLnBrk="0" hangingPunct="0">
              <a:defRPr kumimoji="1" sz="1300">
                <a:solidFill>
                  <a:schemeClr val="tx1"/>
                </a:solidFill>
                <a:latin typeface="Arial" charset="0"/>
                <a:ea typeface="ＭＳ Ｐゴシック" charset="-128"/>
              </a:defRPr>
            </a:lvl4pPr>
            <a:lvl5pPr marL="2057400" indent="-228600" defTabSz="1339850" eaLnBrk="0" hangingPunct="0">
              <a:defRPr kumimoji="1" sz="1300">
                <a:solidFill>
                  <a:schemeClr val="tx1"/>
                </a:solidFill>
                <a:latin typeface="Arial" charset="0"/>
                <a:ea typeface="ＭＳ Ｐゴシック" charset="-128"/>
              </a:defRPr>
            </a:lvl5pPr>
            <a:lvl6pPr marL="2514600" indent="-228600" defTabSz="1339850" eaLnBrk="0" fontAlgn="base" hangingPunct="0">
              <a:spcBef>
                <a:spcPct val="0"/>
              </a:spcBef>
              <a:spcAft>
                <a:spcPct val="0"/>
              </a:spcAft>
              <a:defRPr kumimoji="1" sz="1300">
                <a:solidFill>
                  <a:schemeClr val="tx1"/>
                </a:solidFill>
                <a:latin typeface="Arial" charset="0"/>
                <a:ea typeface="ＭＳ Ｐゴシック" charset="-128"/>
              </a:defRPr>
            </a:lvl6pPr>
            <a:lvl7pPr marL="2971800" indent="-228600" defTabSz="1339850" eaLnBrk="0" fontAlgn="base" hangingPunct="0">
              <a:spcBef>
                <a:spcPct val="0"/>
              </a:spcBef>
              <a:spcAft>
                <a:spcPct val="0"/>
              </a:spcAft>
              <a:defRPr kumimoji="1" sz="1300">
                <a:solidFill>
                  <a:schemeClr val="tx1"/>
                </a:solidFill>
                <a:latin typeface="Arial" charset="0"/>
                <a:ea typeface="ＭＳ Ｐゴシック" charset="-128"/>
              </a:defRPr>
            </a:lvl7pPr>
            <a:lvl8pPr marL="3429000" indent="-228600" defTabSz="1339850" eaLnBrk="0" fontAlgn="base" hangingPunct="0">
              <a:spcBef>
                <a:spcPct val="0"/>
              </a:spcBef>
              <a:spcAft>
                <a:spcPct val="0"/>
              </a:spcAft>
              <a:defRPr kumimoji="1" sz="1300">
                <a:solidFill>
                  <a:schemeClr val="tx1"/>
                </a:solidFill>
                <a:latin typeface="Arial" charset="0"/>
                <a:ea typeface="ＭＳ Ｐゴシック" charset="-128"/>
              </a:defRPr>
            </a:lvl8pPr>
            <a:lvl9pPr marL="3886200" indent="-228600" defTabSz="1339850" eaLnBrk="0" fontAlgn="base" hangingPunct="0">
              <a:spcBef>
                <a:spcPct val="0"/>
              </a:spcBef>
              <a:spcAft>
                <a:spcPct val="0"/>
              </a:spcAft>
              <a:defRPr kumimoji="1" sz="1300">
                <a:solidFill>
                  <a:schemeClr val="tx1"/>
                </a:solidFill>
                <a:latin typeface="Arial" charset="0"/>
                <a:ea typeface="ＭＳ Ｐゴシック" charset="-128"/>
              </a:defRPr>
            </a:lvl9pPr>
          </a:lstStyle>
          <a:p>
            <a:pPr eaLnBrk="1" hangingPunct="1"/>
            <a:r>
              <a:rPr lang="en-US" altLang="ja-JP" sz="1500" b="1" dirty="0" smtClean="0">
                <a:solidFill>
                  <a:srgbClr val="008000"/>
                </a:solidFill>
                <a:latin typeface="ＭＳ Ｐゴシック" charset="-128"/>
              </a:rPr>
              <a:t>Direction of seismic wave</a:t>
            </a:r>
            <a:endParaRPr lang="ja-JP" altLang="en-US" sz="1500" b="1" dirty="0">
              <a:solidFill>
                <a:srgbClr val="008000"/>
              </a:solidFill>
              <a:latin typeface="ＭＳ Ｐゴシック" charset="-128"/>
            </a:endParaRPr>
          </a:p>
        </p:txBody>
      </p:sp>
      <p:sp>
        <p:nvSpPr>
          <p:cNvPr id="6153" name="AutoShape 105"/>
          <p:cNvSpPr>
            <a:spLocks noChangeArrowheads="1"/>
          </p:cNvSpPr>
          <p:nvPr/>
        </p:nvSpPr>
        <p:spPr bwMode="auto">
          <a:xfrm>
            <a:off x="7976089" y="3313113"/>
            <a:ext cx="827942" cy="196850"/>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sp>
        <p:nvSpPr>
          <p:cNvPr id="6154" name="Line 106"/>
          <p:cNvSpPr>
            <a:spLocks noChangeShapeType="1"/>
          </p:cNvSpPr>
          <p:nvPr/>
        </p:nvSpPr>
        <p:spPr bwMode="auto">
          <a:xfrm>
            <a:off x="4547089" y="2514600"/>
            <a:ext cx="315057" cy="0"/>
          </a:xfrm>
          <a:prstGeom prst="line">
            <a:avLst/>
          </a:prstGeom>
          <a:noFill/>
          <a:ln w="25400">
            <a:solidFill>
              <a:srgbClr val="008000"/>
            </a:solidFill>
            <a:round/>
            <a:headEnd/>
            <a:tailEnd type="none" w="lg" len="lg"/>
          </a:ln>
          <a:extLst>
            <a:ext uri="{909E8E84-426E-40DD-AFC4-6F175D3DCCD1}">
              <a14:hiddenFill xmlns:a14="http://schemas.microsoft.com/office/drawing/2010/main">
                <a:noFill/>
              </a14:hiddenFill>
            </a:ext>
          </a:extLst>
        </p:spPr>
        <p:txBody>
          <a:bodyPr/>
          <a:lstStyle/>
          <a:p>
            <a:endParaRPr lang="ja-JP" altLang="en-US"/>
          </a:p>
        </p:txBody>
      </p:sp>
      <p:sp>
        <p:nvSpPr>
          <p:cNvPr id="6155" name="Line 107"/>
          <p:cNvSpPr>
            <a:spLocks noChangeShapeType="1"/>
          </p:cNvSpPr>
          <p:nvPr/>
        </p:nvSpPr>
        <p:spPr bwMode="auto">
          <a:xfrm flipV="1">
            <a:off x="4865077" y="2508251"/>
            <a:ext cx="3152043" cy="4763"/>
          </a:xfrm>
          <a:prstGeom prst="line">
            <a:avLst/>
          </a:prstGeom>
          <a:noFill/>
          <a:ln w="25400">
            <a:solidFill>
              <a:srgbClr val="008000"/>
            </a:solidFill>
            <a:prstDash val="dash"/>
            <a:round/>
            <a:headEnd/>
            <a:tailEnd type="none" w="lg" len="lg"/>
          </a:ln>
          <a:extLst>
            <a:ext uri="{909E8E84-426E-40DD-AFC4-6F175D3DCCD1}">
              <a14:hiddenFill xmlns:a14="http://schemas.microsoft.com/office/drawing/2010/main">
                <a:noFill/>
              </a14:hiddenFill>
            </a:ext>
          </a:extLst>
        </p:spPr>
        <p:txBody>
          <a:bodyPr/>
          <a:lstStyle/>
          <a:p>
            <a:endParaRPr lang="ja-JP" altLang="en-US"/>
          </a:p>
        </p:txBody>
      </p:sp>
      <p:sp>
        <p:nvSpPr>
          <p:cNvPr id="6156" name="Oval 108"/>
          <p:cNvSpPr>
            <a:spLocks noChangeArrowheads="1"/>
          </p:cNvSpPr>
          <p:nvPr/>
        </p:nvSpPr>
        <p:spPr bwMode="auto">
          <a:xfrm>
            <a:off x="6367097" y="2559051"/>
            <a:ext cx="55685" cy="34925"/>
          </a:xfrm>
          <a:prstGeom prst="ellipse">
            <a:avLst/>
          </a:prstGeom>
          <a:solidFill>
            <a:srgbClr val="0000FF"/>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ja-JP" altLang="en-US"/>
          </a:p>
        </p:txBody>
      </p:sp>
      <p:sp>
        <p:nvSpPr>
          <p:cNvPr id="6157" name="Line 109"/>
          <p:cNvSpPr>
            <a:spLocks noChangeShapeType="1"/>
          </p:cNvSpPr>
          <p:nvPr/>
        </p:nvSpPr>
        <p:spPr bwMode="auto">
          <a:xfrm>
            <a:off x="6135566" y="2573338"/>
            <a:ext cx="530469" cy="0"/>
          </a:xfrm>
          <a:prstGeom prst="line">
            <a:avLst/>
          </a:prstGeom>
          <a:noFill/>
          <a:ln w="25400">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ja-JP" altLang="en-US"/>
          </a:p>
        </p:txBody>
      </p:sp>
      <p:grpSp>
        <p:nvGrpSpPr>
          <p:cNvPr id="6158" name="Group 110"/>
          <p:cNvGrpSpPr>
            <a:grpSpLocks/>
          </p:cNvGrpSpPr>
          <p:nvPr/>
        </p:nvGrpSpPr>
        <p:grpSpPr bwMode="auto">
          <a:xfrm>
            <a:off x="4500197" y="2848957"/>
            <a:ext cx="4126523" cy="574675"/>
            <a:chOff x="2760" y="2251"/>
            <a:chExt cx="2599" cy="362"/>
          </a:xfrm>
        </p:grpSpPr>
        <p:grpSp>
          <p:nvGrpSpPr>
            <p:cNvPr id="6206" name="Group 111"/>
            <p:cNvGrpSpPr>
              <a:grpSpLocks/>
            </p:cNvGrpSpPr>
            <p:nvPr/>
          </p:nvGrpSpPr>
          <p:grpSpPr bwMode="auto">
            <a:xfrm>
              <a:off x="2971" y="2251"/>
              <a:ext cx="891" cy="347"/>
              <a:chOff x="1261" y="3144"/>
              <a:chExt cx="1428" cy="864"/>
            </a:xfrm>
          </p:grpSpPr>
          <p:sp>
            <p:nvSpPr>
              <p:cNvPr id="6302" name="Line 112"/>
              <p:cNvSpPr>
                <a:spLocks noChangeShapeType="1"/>
              </p:cNvSpPr>
              <p:nvPr/>
            </p:nvSpPr>
            <p:spPr bwMode="auto">
              <a:xfrm>
                <a:off x="1267" y="343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3" name="Line 113"/>
              <p:cNvSpPr>
                <a:spLocks noChangeShapeType="1"/>
              </p:cNvSpPr>
              <p:nvPr/>
            </p:nvSpPr>
            <p:spPr bwMode="auto">
              <a:xfrm>
                <a:off x="1348" y="33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4" name="Freeform 114"/>
              <p:cNvSpPr>
                <a:spLocks/>
              </p:cNvSpPr>
              <p:nvPr/>
            </p:nvSpPr>
            <p:spPr bwMode="auto">
              <a:xfrm>
                <a:off x="1263" y="332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05" name="Line 115"/>
              <p:cNvSpPr>
                <a:spLocks noChangeShapeType="1"/>
              </p:cNvSpPr>
              <p:nvPr/>
            </p:nvSpPr>
            <p:spPr bwMode="auto">
              <a:xfrm>
                <a:off x="1442" y="333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6" name="Line 116"/>
              <p:cNvSpPr>
                <a:spLocks noChangeShapeType="1"/>
              </p:cNvSpPr>
              <p:nvPr/>
            </p:nvSpPr>
            <p:spPr bwMode="auto">
              <a:xfrm>
                <a:off x="1536" y="332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7" name="Line 117"/>
              <p:cNvSpPr>
                <a:spLocks noChangeShapeType="1"/>
              </p:cNvSpPr>
              <p:nvPr/>
            </p:nvSpPr>
            <p:spPr bwMode="auto">
              <a:xfrm>
                <a:off x="1636" y="334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8" name="Line 118"/>
              <p:cNvSpPr>
                <a:spLocks noChangeShapeType="1"/>
              </p:cNvSpPr>
              <p:nvPr/>
            </p:nvSpPr>
            <p:spPr bwMode="auto">
              <a:xfrm>
                <a:off x="1736" y="338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09" name="Line 119"/>
              <p:cNvSpPr>
                <a:spLocks noChangeShapeType="1"/>
              </p:cNvSpPr>
              <p:nvPr/>
            </p:nvSpPr>
            <p:spPr bwMode="auto">
              <a:xfrm>
                <a:off x="1842"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0" name="Line 120"/>
              <p:cNvSpPr>
                <a:spLocks noChangeShapeType="1"/>
              </p:cNvSpPr>
              <p:nvPr/>
            </p:nvSpPr>
            <p:spPr bwMode="auto">
              <a:xfrm>
                <a:off x="1942" y="345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1" name="Line 121"/>
              <p:cNvSpPr>
                <a:spLocks noChangeShapeType="1"/>
              </p:cNvSpPr>
              <p:nvPr/>
            </p:nvSpPr>
            <p:spPr bwMode="auto">
              <a:xfrm>
                <a:off x="2042" y="349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2" name="Line 122"/>
              <p:cNvSpPr>
                <a:spLocks noChangeShapeType="1"/>
              </p:cNvSpPr>
              <p:nvPr/>
            </p:nvSpPr>
            <p:spPr bwMode="auto">
              <a:xfrm>
                <a:off x="2148" y="352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3" name="Line 123"/>
              <p:cNvSpPr>
                <a:spLocks noChangeShapeType="1"/>
              </p:cNvSpPr>
              <p:nvPr/>
            </p:nvSpPr>
            <p:spPr bwMode="auto">
              <a:xfrm>
                <a:off x="2248" y="351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4" name="Line 124"/>
              <p:cNvSpPr>
                <a:spLocks noChangeShapeType="1"/>
              </p:cNvSpPr>
              <p:nvPr/>
            </p:nvSpPr>
            <p:spPr bwMode="auto">
              <a:xfrm>
                <a:off x="2342" y="34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5" name="Line 125"/>
              <p:cNvSpPr>
                <a:spLocks noChangeShapeType="1"/>
              </p:cNvSpPr>
              <p:nvPr/>
            </p:nvSpPr>
            <p:spPr bwMode="auto">
              <a:xfrm>
                <a:off x="2436"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16" name="Freeform 126"/>
              <p:cNvSpPr>
                <a:spLocks/>
              </p:cNvSpPr>
              <p:nvPr/>
            </p:nvSpPr>
            <p:spPr bwMode="auto">
              <a:xfrm>
                <a:off x="1261" y="3806"/>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17" name="Freeform 127"/>
              <p:cNvSpPr>
                <a:spLocks/>
              </p:cNvSpPr>
              <p:nvPr/>
            </p:nvSpPr>
            <p:spPr bwMode="auto">
              <a:xfrm>
                <a:off x="1265" y="340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18" name="Freeform 128"/>
              <p:cNvSpPr>
                <a:spLocks/>
              </p:cNvSpPr>
              <p:nvPr/>
            </p:nvSpPr>
            <p:spPr bwMode="auto">
              <a:xfrm>
                <a:off x="1263" y="347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19" name="Freeform 129"/>
              <p:cNvSpPr>
                <a:spLocks/>
              </p:cNvSpPr>
              <p:nvPr/>
            </p:nvSpPr>
            <p:spPr bwMode="auto">
              <a:xfrm>
                <a:off x="1261" y="356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20" name="Freeform 130"/>
              <p:cNvSpPr>
                <a:spLocks/>
              </p:cNvSpPr>
              <p:nvPr/>
            </p:nvSpPr>
            <p:spPr bwMode="auto">
              <a:xfrm>
                <a:off x="1265" y="364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21" name="Freeform 131"/>
              <p:cNvSpPr>
                <a:spLocks/>
              </p:cNvSpPr>
              <p:nvPr/>
            </p:nvSpPr>
            <p:spPr bwMode="auto">
              <a:xfrm>
                <a:off x="1263" y="372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22" name="Line 132"/>
              <p:cNvSpPr>
                <a:spLocks noChangeShapeType="1"/>
              </p:cNvSpPr>
              <p:nvPr/>
            </p:nvSpPr>
            <p:spPr bwMode="auto">
              <a:xfrm flipV="1">
                <a:off x="1271" y="323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3" name="Line 133"/>
              <p:cNvSpPr>
                <a:spLocks noChangeShapeType="1"/>
              </p:cNvSpPr>
              <p:nvPr/>
            </p:nvSpPr>
            <p:spPr bwMode="auto">
              <a:xfrm flipV="1">
                <a:off x="1348" y="319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4" name="Line 134"/>
              <p:cNvSpPr>
                <a:spLocks noChangeShapeType="1"/>
              </p:cNvSpPr>
              <p:nvPr/>
            </p:nvSpPr>
            <p:spPr bwMode="auto">
              <a:xfrm flipV="1">
                <a:off x="1436" y="31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5" name="Line 135"/>
              <p:cNvSpPr>
                <a:spLocks noChangeShapeType="1"/>
              </p:cNvSpPr>
              <p:nvPr/>
            </p:nvSpPr>
            <p:spPr bwMode="auto">
              <a:xfrm flipV="1">
                <a:off x="1531" y="314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6" name="Line 136"/>
              <p:cNvSpPr>
                <a:spLocks noChangeShapeType="1"/>
              </p:cNvSpPr>
              <p:nvPr/>
            </p:nvSpPr>
            <p:spPr bwMode="auto">
              <a:xfrm flipV="1">
                <a:off x="1633" y="317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7" name="Line 137"/>
              <p:cNvSpPr>
                <a:spLocks noChangeShapeType="1"/>
              </p:cNvSpPr>
              <p:nvPr/>
            </p:nvSpPr>
            <p:spPr bwMode="auto">
              <a:xfrm flipV="1">
                <a:off x="1733" y="319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8" name="Line 138"/>
              <p:cNvSpPr>
                <a:spLocks noChangeShapeType="1"/>
              </p:cNvSpPr>
              <p:nvPr/>
            </p:nvSpPr>
            <p:spPr bwMode="auto">
              <a:xfrm flipV="1">
                <a:off x="1846" y="3235"/>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29" name="Line 139"/>
              <p:cNvSpPr>
                <a:spLocks noChangeShapeType="1"/>
              </p:cNvSpPr>
              <p:nvPr/>
            </p:nvSpPr>
            <p:spPr bwMode="auto">
              <a:xfrm flipV="1">
                <a:off x="1941" y="327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0" name="Line 140"/>
              <p:cNvSpPr>
                <a:spLocks noChangeShapeType="1"/>
              </p:cNvSpPr>
              <p:nvPr/>
            </p:nvSpPr>
            <p:spPr bwMode="auto">
              <a:xfrm flipV="1">
                <a:off x="2036" y="330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1" name="Line 141"/>
              <p:cNvSpPr>
                <a:spLocks noChangeShapeType="1"/>
              </p:cNvSpPr>
              <p:nvPr/>
            </p:nvSpPr>
            <p:spPr bwMode="auto">
              <a:xfrm flipV="1">
                <a:off x="2149" y="332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2" name="Line 142"/>
              <p:cNvSpPr>
                <a:spLocks noChangeShapeType="1"/>
              </p:cNvSpPr>
              <p:nvPr/>
            </p:nvSpPr>
            <p:spPr bwMode="auto">
              <a:xfrm flipV="1">
                <a:off x="2244" y="332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3" name="Line 143"/>
              <p:cNvSpPr>
                <a:spLocks noChangeShapeType="1"/>
              </p:cNvSpPr>
              <p:nvPr/>
            </p:nvSpPr>
            <p:spPr bwMode="auto">
              <a:xfrm flipV="1">
                <a:off x="2339" y="3287"/>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4" name="Line 144"/>
              <p:cNvSpPr>
                <a:spLocks noChangeShapeType="1"/>
              </p:cNvSpPr>
              <p:nvPr/>
            </p:nvSpPr>
            <p:spPr bwMode="auto">
              <a:xfrm flipV="1">
                <a:off x="2439" y="324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335" name="Freeform 145"/>
              <p:cNvSpPr>
                <a:spLocks/>
              </p:cNvSpPr>
              <p:nvPr/>
            </p:nvSpPr>
            <p:spPr bwMode="auto">
              <a:xfrm>
                <a:off x="1303" y="329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36" name="Freeform 146"/>
              <p:cNvSpPr>
                <a:spLocks/>
              </p:cNvSpPr>
              <p:nvPr/>
            </p:nvSpPr>
            <p:spPr bwMode="auto">
              <a:xfrm>
                <a:off x="1511" y="314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37" name="Freeform 147"/>
              <p:cNvSpPr>
                <a:spLocks/>
              </p:cNvSpPr>
              <p:nvPr/>
            </p:nvSpPr>
            <p:spPr bwMode="auto">
              <a:xfrm>
                <a:off x="1361" y="325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38" name="Freeform 148"/>
              <p:cNvSpPr>
                <a:spLocks/>
              </p:cNvSpPr>
              <p:nvPr/>
            </p:nvSpPr>
            <p:spPr bwMode="auto">
              <a:xfrm>
                <a:off x="1407" y="321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39" name="Freeform 149"/>
              <p:cNvSpPr>
                <a:spLocks/>
              </p:cNvSpPr>
              <p:nvPr/>
            </p:nvSpPr>
            <p:spPr bwMode="auto">
              <a:xfrm>
                <a:off x="1453" y="318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grpSp>
        <p:grpSp>
          <p:nvGrpSpPr>
            <p:cNvPr id="6207" name="Group 150"/>
            <p:cNvGrpSpPr>
              <a:grpSpLocks/>
            </p:cNvGrpSpPr>
            <p:nvPr/>
          </p:nvGrpSpPr>
          <p:grpSpPr bwMode="auto">
            <a:xfrm>
              <a:off x="3689" y="2260"/>
              <a:ext cx="890" cy="348"/>
              <a:chOff x="1261" y="3144"/>
              <a:chExt cx="1428" cy="864"/>
            </a:xfrm>
          </p:grpSpPr>
          <p:sp>
            <p:nvSpPr>
              <p:cNvPr id="6264" name="Line 151"/>
              <p:cNvSpPr>
                <a:spLocks noChangeShapeType="1"/>
              </p:cNvSpPr>
              <p:nvPr/>
            </p:nvSpPr>
            <p:spPr bwMode="auto">
              <a:xfrm>
                <a:off x="1267" y="343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65" name="Line 152"/>
              <p:cNvSpPr>
                <a:spLocks noChangeShapeType="1"/>
              </p:cNvSpPr>
              <p:nvPr/>
            </p:nvSpPr>
            <p:spPr bwMode="auto">
              <a:xfrm>
                <a:off x="1348" y="33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66" name="Freeform 153"/>
              <p:cNvSpPr>
                <a:spLocks/>
              </p:cNvSpPr>
              <p:nvPr/>
            </p:nvSpPr>
            <p:spPr bwMode="auto">
              <a:xfrm>
                <a:off x="1263" y="332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67" name="Line 154"/>
              <p:cNvSpPr>
                <a:spLocks noChangeShapeType="1"/>
              </p:cNvSpPr>
              <p:nvPr/>
            </p:nvSpPr>
            <p:spPr bwMode="auto">
              <a:xfrm>
                <a:off x="1442" y="333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68" name="Line 155"/>
              <p:cNvSpPr>
                <a:spLocks noChangeShapeType="1"/>
              </p:cNvSpPr>
              <p:nvPr/>
            </p:nvSpPr>
            <p:spPr bwMode="auto">
              <a:xfrm>
                <a:off x="1536" y="332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69" name="Line 156"/>
              <p:cNvSpPr>
                <a:spLocks noChangeShapeType="1"/>
              </p:cNvSpPr>
              <p:nvPr/>
            </p:nvSpPr>
            <p:spPr bwMode="auto">
              <a:xfrm>
                <a:off x="1636" y="334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0" name="Line 157"/>
              <p:cNvSpPr>
                <a:spLocks noChangeShapeType="1"/>
              </p:cNvSpPr>
              <p:nvPr/>
            </p:nvSpPr>
            <p:spPr bwMode="auto">
              <a:xfrm>
                <a:off x="1736" y="338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1" name="Line 158"/>
              <p:cNvSpPr>
                <a:spLocks noChangeShapeType="1"/>
              </p:cNvSpPr>
              <p:nvPr/>
            </p:nvSpPr>
            <p:spPr bwMode="auto">
              <a:xfrm>
                <a:off x="1842"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2" name="Line 159"/>
              <p:cNvSpPr>
                <a:spLocks noChangeShapeType="1"/>
              </p:cNvSpPr>
              <p:nvPr/>
            </p:nvSpPr>
            <p:spPr bwMode="auto">
              <a:xfrm>
                <a:off x="1942" y="345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3" name="Line 160"/>
              <p:cNvSpPr>
                <a:spLocks noChangeShapeType="1"/>
              </p:cNvSpPr>
              <p:nvPr/>
            </p:nvSpPr>
            <p:spPr bwMode="auto">
              <a:xfrm>
                <a:off x="2042" y="349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4" name="Line 161"/>
              <p:cNvSpPr>
                <a:spLocks noChangeShapeType="1"/>
              </p:cNvSpPr>
              <p:nvPr/>
            </p:nvSpPr>
            <p:spPr bwMode="auto">
              <a:xfrm>
                <a:off x="2148" y="352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5" name="Line 162"/>
              <p:cNvSpPr>
                <a:spLocks noChangeShapeType="1"/>
              </p:cNvSpPr>
              <p:nvPr/>
            </p:nvSpPr>
            <p:spPr bwMode="auto">
              <a:xfrm>
                <a:off x="2248" y="351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6" name="Line 163"/>
              <p:cNvSpPr>
                <a:spLocks noChangeShapeType="1"/>
              </p:cNvSpPr>
              <p:nvPr/>
            </p:nvSpPr>
            <p:spPr bwMode="auto">
              <a:xfrm>
                <a:off x="2342" y="34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7" name="Line 164"/>
              <p:cNvSpPr>
                <a:spLocks noChangeShapeType="1"/>
              </p:cNvSpPr>
              <p:nvPr/>
            </p:nvSpPr>
            <p:spPr bwMode="auto">
              <a:xfrm>
                <a:off x="2436"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78" name="Freeform 165"/>
              <p:cNvSpPr>
                <a:spLocks/>
              </p:cNvSpPr>
              <p:nvPr/>
            </p:nvSpPr>
            <p:spPr bwMode="auto">
              <a:xfrm>
                <a:off x="1261" y="3806"/>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79" name="Freeform 166"/>
              <p:cNvSpPr>
                <a:spLocks/>
              </p:cNvSpPr>
              <p:nvPr/>
            </p:nvSpPr>
            <p:spPr bwMode="auto">
              <a:xfrm>
                <a:off x="1265" y="340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80" name="Freeform 167"/>
              <p:cNvSpPr>
                <a:spLocks/>
              </p:cNvSpPr>
              <p:nvPr/>
            </p:nvSpPr>
            <p:spPr bwMode="auto">
              <a:xfrm>
                <a:off x="1263" y="347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81" name="Freeform 168"/>
              <p:cNvSpPr>
                <a:spLocks/>
              </p:cNvSpPr>
              <p:nvPr/>
            </p:nvSpPr>
            <p:spPr bwMode="auto">
              <a:xfrm>
                <a:off x="1261" y="356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82" name="Freeform 169"/>
              <p:cNvSpPr>
                <a:spLocks/>
              </p:cNvSpPr>
              <p:nvPr/>
            </p:nvSpPr>
            <p:spPr bwMode="auto">
              <a:xfrm>
                <a:off x="1265" y="364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83" name="Freeform 170"/>
              <p:cNvSpPr>
                <a:spLocks/>
              </p:cNvSpPr>
              <p:nvPr/>
            </p:nvSpPr>
            <p:spPr bwMode="auto">
              <a:xfrm>
                <a:off x="1263" y="372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84" name="Line 171"/>
              <p:cNvSpPr>
                <a:spLocks noChangeShapeType="1"/>
              </p:cNvSpPr>
              <p:nvPr/>
            </p:nvSpPr>
            <p:spPr bwMode="auto">
              <a:xfrm flipV="1">
                <a:off x="1271" y="323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85" name="Line 172"/>
              <p:cNvSpPr>
                <a:spLocks noChangeShapeType="1"/>
              </p:cNvSpPr>
              <p:nvPr/>
            </p:nvSpPr>
            <p:spPr bwMode="auto">
              <a:xfrm flipV="1">
                <a:off x="1348" y="319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86" name="Line 173"/>
              <p:cNvSpPr>
                <a:spLocks noChangeShapeType="1"/>
              </p:cNvSpPr>
              <p:nvPr/>
            </p:nvSpPr>
            <p:spPr bwMode="auto">
              <a:xfrm flipV="1">
                <a:off x="1436" y="31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87" name="Line 174"/>
              <p:cNvSpPr>
                <a:spLocks noChangeShapeType="1"/>
              </p:cNvSpPr>
              <p:nvPr/>
            </p:nvSpPr>
            <p:spPr bwMode="auto">
              <a:xfrm flipV="1">
                <a:off x="1531" y="314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88" name="Line 175"/>
              <p:cNvSpPr>
                <a:spLocks noChangeShapeType="1"/>
              </p:cNvSpPr>
              <p:nvPr/>
            </p:nvSpPr>
            <p:spPr bwMode="auto">
              <a:xfrm flipV="1">
                <a:off x="1633" y="317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89" name="Line 176"/>
              <p:cNvSpPr>
                <a:spLocks noChangeShapeType="1"/>
              </p:cNvSpPr>
              <p:nvPr/>
            </p:nvSpPr>
            <p:spPr bwMode="auto">
              <a:xfrm flipV="1">
                <a:off x="1733" y="319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0" name="Line 177"/>
              <p:cNvSpPr>
                <a:spLocks noChangeShapeType="1"/>
              </p:cNvSpPr>
              <p:nvPr/>
            </p:nvSpPr>
            <p:spPr bwMode="auto">
              <a:xfrm flipV="1">
                <a:off x="1846" y="3235"/>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1" name="Line 178"/>
              <p:cNvSpPr>
                <a:spLocks noChangeShapeType="1"/>
              </p:cNvSpPr>
              <p:nvPr/>
            </p:nvSpPr>
            <p:spPr bwMode="auto">
              <a:xfrm flipV="1">
                <a:off x="1941" y="327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2" name="Line 179"/>
              <p:cNvSpPr>
                <a:spLocks noChangeShapeType="1"/>
              </p:cNvSpPr>
              <p:nvPr/>
            </p:nvSpPr>
            <p:spPr bwMode="auto">
              <a:xfrm flipV="1">
                <a:off x="2036" y="330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3" name="Line 180"/>
              <p:cNvSpPr>
                <a:spLocks noChangeShapeType="1"/>
              </p:cNvSpPr>
              <p:nvPr/>
            </p:nvSpPr>
            <p:spPr bwMode="auto">
              <a:xfrm flipV="1">
                <a:off x="2149" y="332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4" name="Line 181"/>
              <p:cNvSpPr>
                <a:spLocks noChangeShapeType="1"/>
              </p:cNvSpPr>
              <p:nvPr/>
            </p:nvSpPr>
            <p:spPr bwMode="auto">
              <a:xfrm flipV="1">
                <a:off x="2244" y="332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5" name="Line 182"/>
              <p:cNvSpPr>
                <a:spLocks noChangeShapeType="1"/>
              </p:cNvSpPr>
              <p:nvPr/>
            </p:nvSpPr>
            <p:spPr bwMode="auto">
              <a:xfrm flipV="1">
                <a:off x="2339" y="3287"/>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6" name="Line 183"/>
              <p:cNvSpPr>
                <a:spLocks noChangeShapeType="1"/>
              </p:cNvSpPr>
              <p:nvPr/>
            </p:nvSpPr>
            <p:spPr bwMode="auto">
              <a:xfrm flipV="1">
                <a:off x="2439" y="324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97" name="Freeform 184"/>
              <p:cNvSpPr>
                <a:spLocks/>
              </p:cNvSpPr>
              <p:nvPr/>
            </p:nvSpPr>
            <p:spPr bwMode="auto">
              <a:xfrm>
                <a:off x="1303" y="329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98" name="Freeform 185"/>
              <p:cNvSpPr>
                <a:spLocks/>
              </p:cNvSpPr>
              <p:nvPr/>
            </p:nvSpPr>
            <p:spPr bwMode="auto">
              <a:xfrm>
                <a:off x="1511" y="314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99" name="Freeform 186"/>
              <p:cNvSpPr>
                <a:spLocks/>
              </p:cNvSpPr>
              <p:nvPr/>
            </p:nvSpPr>
            <p:spPr bwMode="auto">
              <a:xfrm>
                <a:off x="1361" y="325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00" name="Freeform 187"/>
              <p:cNvSpPr>
                <a:spLocks/>
              </p:cNvSpPr>
              <p:nvPr/>
            </p:nvSpPr>
            <p:spPr bwMode="auto">
              <a:xfrm>
                <a:off x="1407" y="321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301" name="Freeform 188"/>
              <p:cNvSpPr>
                <a:spLocks/>
              </p:cNvSpPr>
              <p:nvPr/>
            </p:nvSpPr>
            <p:spPr bwMode="auto">
              <a:xfrm>
                <a:off x="1453" y="318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grpSp>
        <p:grpSp>
          <p:nvGrpSpPr>
            <p:cNvPr id="6208" name="Group 189"/>
            <p:cNvGrpSpPr>
              <a:grpSpLocks/>
            </p:cNvGrpSpPr>
            <p:nvPr/>
          </p:nvGrpSpPr>
          <p:grpSpPr bwMode="auto">
            <a:xfrm>
              <a:off x="4419" y="2259"/>
              <a:ext cx="891" cy="347"/>
              <a:chOff x="1261" y="3144"/>
              <a:chExt cx="1428" cy="864"/>
            </a:xfrm>
          </p:grpSpPr>
          <p:sp>
            <p:nvSpPr>
              <p:cNvPr id="6226" name="Line 190"/>
              <p:cNvSpPr>
                <a:spLocks noChangeShapeType="1"/>
              </p:cNvSpPr>
              <p:nvPr/>
            </p:nvSpPr>
            <p:spPr bwMode="auto">
              <a:xfrm>
                <a:off x="1267" y="3430"/>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27" name="Line 191"/>
              <p:cNvSpPr>
                <a:spLocks noChangeShapeType="1"/>
              </p:cNvSpPr>
              <p:nvPr/>
            </p:nvSpPr>
            <p:spPr bwMode="auto">
              <a:xfrm>
                <a:off x="1348" y="33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28" name="Freeform 192"/>
              <p:cNvSpPr>
                <a:spLocks/>
              </p:cNvSpPr>
              <p:nvPr/>
            </p:nvSpPr>
            <p:spPr bwMode="auto">
              <a:xfrm>
                <a:off x="1263" y="332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29" name="Line 193"/>
              <p:cNvSpPr>
                <a:spLocks noChangeShapeType="1"/>
              </p:cNvSpPr>
              <p:nvPr/>
            </p:nvSpPr>
            <p:spPr bwMode="auto">
              <a:xfrm>
                <a:off x="1442" y="333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0" name="Line 194"/>
              <p:cNvSpPr>
                <a:spLocks noChangeShapeType="1"/>
              </p:cNvSpPr>
              <p:nvPr/>
            </p:nvSpPr>
            <p:spPr bwMode="auto">
              <a:xfrm>
                <a:off x="1536" y="332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1" name="Line 195"/>
              <p:cNvSpPr>
                <a:spLocks noChangeShapeType="1"/>
              </p:cNvSpPr>
              <p:nvPr/>
            </p:nvSpPr>
            <p:spPr bwMode="auto">
              <a:xfrm>
                <a:off x="1636" y="3349"/>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2" name="Line 196"/>
              <p:cNvSpPr>
                <a:spLocks noChangeShapeType="1"/>
              </p:cNvSpPr>
              <p:nvPr/>
            </p:nvSpPr>
            <p:spPr bwMode="auto">
              <a:xfrm>
                <a:off x="1736" y="338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3" name="Line 197"/>
              <p:cNvSpPr>
                <a:spLocks noChangeShapeType="1"/>
              </p:cNvSpPr>
              <p:nvPr/>
            </p:nvSpPr>
            <p:spPr bwMode="auto">
              <a:xfrm>
                <a:off x="1842"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4" name="Line 198"/>
              <p:cNvSpPr>
                <a:spLocks noChangeShapeType="1"/>
              </p:cNvSpPr>
              <p:nvPr/>
            </p:nvSpPr>
            <p:spPr bwMode="auto">
              <a:xfrm>
                <a:off x="1942" y="3457"/>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5" name="Line 199"/>
              <p:cNvSpPr>
                <a:spLocks noChangeShapeType="1"/>
              </p:cNvSpPr>
              <p:nvPr/>
            </p:nvSpPr>
            <p:spPr bwMode="auto">
              <a:xfrm>
                <a:off x="2042" y="349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6" name="Line 200"/>
              <p:cNvSpPr>
                <a:spLocks noChangeShapeType="1"/>
              </p:cNvSpPr>
              <p:nvPr/>
            </p:nvSpPr>
            <p:spPr bwMode="auto">
              <a:xfrm>
                <a:off x="2148" y="3525"/>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7" name="Line 201"/>
              <p:cNvSpPr>
                <a:spLocks noChangeShapeType="1"/>
              </p:cNvSpPr>
              <p:nvPr/>
            </p:nvSpPr>
            <p:spPr bwMode="auto">
              <a:xfrm>
                <a:off x="2248" y="3511"/>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8" name="Line 202"/>
              <p:cNvSpPr>
                <a:spLocks noChangeShapeType="1"/>
              </p:cNvSpPr>
              <p:nvPr/>
            </p:nvSpPr>
            <p:spPr bwMode="auto">
              <a:xfrm>
                <a:off x="2342" y="347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39" name="Line 203"/>
              <p:cNvSpPr>
                <a:spLocks noChangeShapeType="1"/>
              </p:cNvSpPr>
              <p:nvPr/>
            </p:nvSpPr>
            <p:spPr bwMode="auto">
              <a:xfrm>
                <a:off x="2436" y="3423"/>
                <a:ext cx="0" cy="4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40" name="Freeform 204"/>
              <p:cNvSpPr>
                <a:spLocks/>
              </p:cNvSpPr>
              <p:nvPr/>
            </p:nvSpPr>
            <p:spPr bwMode="auto">
              <a:xfrm>
                <a:off x="1261" y="3806"/>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1" name="Freeform 205"/>
              <p:cNvSpPr>
                <a:spLocks/>
              </p:cNvSpPr>
              <p:nvPr/>
            </p:nvSpPr>
            <p:spPr bwMode="auto">
              <a:xfrm>
                <a:off x="1265" y="340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2" name="Freeform 206"/>
              <p:cNvSpPr>
                <a:spLocks/>
              </p:cNvSpPr>
              <p:nvPr/>
            </p:nvSpPr>
            <p:spPr bwMode="auto">
              <a:xfrm>
                <a:off x="1263" y="3478"/>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3" name="Freeform 207"/>
              <p:cNvSpPr>
                <a:spLocks/>
              </p:cNvSpPr>
              <p:nvPr/>
            </p:nvSpPr>
            <p:spPr bwMode="auto">
              <a:xfrm>
                <a:off x="1261" y="356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4" name="Freeform 208"/>
              <p:cNvSpPr>
                <a:spLocks/>
              </p:cNvSpPr>
              <p:nvPr/>
            </p:nvSpPr>
            <p:spPr bwMode="auto">
              <a:xfrm>
                <a:off x="1265" y="364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5" name="Freeform 209"/>
              <p:cNvSpPr>
                <a:spLocks/>
              </p:cNvSpPr>
              <p:nvPr/>
            </p:nvSpPr>
            <p:spPr bwMode="auto">
              <a:xfrm>
                <a:off x="1263" y="372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46" name="Line 210"/>
              <p:cNvSpPr>
                <a:spLocks noChangeShapeType="1"/>
              </p:cNvSpPr>
              <p:nvPr/>
            </p:nvSpPr>
            <p:spPr bwMode="auto">
              <a:xfrm flipV="1">
                <a:off x="1271" y="3232"/>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47" name="Line 211"/>
              <p:cNvSpPr>
                <a:spLocks noChangeShapeType="1"/>
              </p:cNvSpPr>
              <p:nvPr/>
            </p:nvSpPr>
            <p:spPr bwMode="auto">
              <a:xfrm flipV="1">
                <a:off x="1348" y="319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48" name="Line 212"/>
              <p:cNvSpPr>
                <a:spLocks noChangeShapeType="1"/>
              </p:cNvSpPr>
              <p:nvPr/>
            </p:nvSpPr>
            <p:spPr bwMode="auto">
              <a:xfrm flipV="1">
                <a:off x="1436" y="315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49" name="Line 213"/>
              <p:cNvSpPr>
                <a:spLocks noChangeShapeType="1"/>
              </p:cNvSpPr>
              <p:nvPr/>
            </p:nvSpPr>
            <p:spPr bwMode="auto">
              <a:xfrm flipV="1">
                <a:off x="1531" y="314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0" name="Line 214"/>
              <p:cNvSpPr>
                <a:spLocks noChangeShapeType="1"/>
              </p:cNvSpPr>
              <p:nvPr/>
            </p:nvSpPr>
            <p:spPr bwMode="auto">
              <a:xfrm flipV="1">
                <a:off x="1633" y="317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1" name="Line 215"/>
              <p:cNvSpPr>
                <a:spLocks noChangeShapeType="1"/>
              </p:cNvSpPr>
              <p:nvPr/>
            </p:nvSpPr>
            <p:spPr bwMode="auto">
              <a:xfrm flipV="1">
                <a:off x="1733" y="3198"/>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2" name="Line 216"/>
              <p:cNvSpPr>
                <a:spLocks noChangeShapeType="1"/>
              </p:cNvSpPr>
              <p:nvPr/>
            </p:nvSpPr>
            <p:spPr bwMode="auto">
              <a:xfrm flipV="1">
                <a:off x="1846" y="3235"/>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3" name="Line 217"/>
              <p:cNvSpPr>
                <a:spLocks noChangeShapeType="1"/>
              </p:cNvSpPr>
              <p:nvPr/>
            </p:nvSpPr>
            <p:spPr bwMode="auto">
              <a:xfrm flipV="1">
                <a:off x="1941" y="327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4" name="Line 218"/>
              <p:cNvSpPr>
                <a:spLocks noChangeShapeType="1"/>
              </p:cNvSpPr>
              <p:nvPr/>
            </p:nvSpPr>
            <p:spPr bwMode="auto">
              <a:xfrm flipV="1">
                <a:off x="2036" y="3304"/>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5" name="Line 219"/>
              <p:cNvSpPr>
                <a:spLocks noChangeShapeType="1"/>
              </p:cNvSpPr>
              <p:nvPr/>
            </p:nvSpPr>
            <p:spPr bwMode="auto">
              <a:xfrm flipV="1">
                <a:off x="2149" y="3329"/>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6" name="Line 220"/>
              <p:cNvSpPr>
                <a:spLocks noChangeShapeType="1"/>
              </p:cNvSpPr>
              <p:nvPr/>
            </p:nvSpPr>
            <p:spPr bwMode="auto">
              <a:xfrm flipV="1">
                <a:off x="2244" y="3326"/>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7" name="Line 221"/>
              <p:cNvSpPr>
                <a:spLocks noChangeShapeType="1"/>
              </p:cNvSpPr>
              <p:nvPr/>
            </p:nvSpPr>
            <p:spPr bwMode="auto">
              <a:xfrm flipV="1">
                <a:off x="2339" y="3287"/>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8" name="Line 222"/>
              <p:cNvSpPr>
                <a:spLocks noChangeShapeType="1"/>
              </p:cNvSpPr>
              <p:nvPr/>
            </p:nvSpPr>
            <p:spPr bwMode="auto">
              <a:xfrm flipV="1">
                <a:off x="2439" y="3243"/>
                <a:ext cx="250" cy="1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59" name="Freeform 223"/>
              <p:cNvSpPr>
                <a:spLocks/>
              </p:cNvSpPr>
              <p:nvPr/>
            </p:nvSpPr>
            <p:spPr bwMode="auto">
              <a:xfrm>
                <a:off x="1303" y="3290"/>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60" name="Freeform 224"/>
              <p:cNvSpPr>
                <a:spLocks/>
              </p:cNvSpPr>
              <p:nvPr/>
            </p:nvSpPr>
            <p:spPr bwMode="auto">
              <a:xfrm>
                <a:off x="1511" y="314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61" name="Freeform 225"/>
              <p:cNvSpPr>
                <a:spLocks/>
              </p:cNvSpPr>
              <p:nvPr/>
            </p:nvSpPr>
            <p:spPr bwMode="auto">
              <a:xfrm>
                <a:off x="1361" y="325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62" name="Freeform 226"/>
              <p:cNvSpPr>
                <a:spLocks/>
              </p:cNvSpPr>
              <p:nvPr/>
            </p:nvSpPr>
            <p:spPr bwMode="auto">
              <a:xfrm>
                <a:off x="1407" y="3214"/>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6263" name="Freeform 227"/>
              <p:cNvSpPr>
                <a:spLocks/>
              </p:cNvSpPr>
              <p:nvPr/>
            </p:nvSpPr>
            <p:spPr bwMode="auto">
              <a:xfrm>
                <a:off x="1453" y="3182"/>
                <a:ext cx="1175" cy="192"/>
              </a:xfrm>
              <a:custGeom>
                <a:avLst/>
                <a:gdLst>
                  <a:gd name="T0" fmla="*/ 0 w 1175"/>
                  <a:gd name="T1" fmla="*/ 93 h 192"/>
                  <a:gd name="T2" fmla="*/ 261 w 1175"/>
                  <a:gd name="T3" fmla="*/ 0 h 192"/>
                  <a:gd name="T4" fmla="*/ 581 w 1175"/>
                  <a:gd name="T5" fmla="*/ 93 h 192"/>
                  <a:gd name="T6" fmla="*/ 907 w 1175"/>
                  <a:gd name="T7" fmla="*/ 192 h 192"/>
                  <a:gd name="T8" fmla="*/ 1175 w 1175"/>
                  <a:gd name="T9" fmla="*/ 93 h 192"/>
                  <a:gd name="T10" fmla="*/ 0 60000 65536"/>
                  <a:gd name="T11" fmla="*/ 0 60000 65536"/>
                  <a:gd name="T12" fmla="*/ 0 60000 65536"/>
                  <a:gd name="T13" fmla="*/ 0 60000 65536"/>
                  <a:gd name="T14" fmla="*/ 0 60000 65536"/>
                  <a:gd name="T15" fmla="*/ 0 w 1175"/>
                  <a:gd name="T16" fmla="*/ 0 h 192"/>
                  <a:gd name="T17" fmla="*/ 1175 w 1175"/>
                  <a:gd name="T18" fmla="*/ 192 h 192"/>
                </a:gdLst>
                <a:ahLst/>
                <a:cxnLst>
                  <a:cxn ang="T10">
                    <a:pos x="T0" y="T1"/>
                  </a:cxn>
                  <a:cxn ang="T11">
                    <a:pos x="T2" y="T3"/>
                  </a:cxn>
                  <a:cxn ang="T12">
                    <a:pos x="T4" y="T5"/>
                  </a:cxn>
                  <a:cxn ang="T13">
                    <a:pos x="T6" y="T7"/>
                  </a:cxn>
                  <a:cxn ang="T14">
                    <a:pos x="T8" y="T9"/>
                  </a:cxn>
                </a:cxnLst>
                <a:rect l="T15" t="T16" r="T17" b="T18"/>
                <a:pathLst>
                  <a:path w="1175" h="192">
                    <a:moveTo>
                      <a:pt x="0" y="93"/>
                    </a:moveTo>
                    <a:cubicBezTo>
                      <a:pt x="82" y="46"/>
                      <a:pt x="164" y="0"/>
                      <a:pt x="261" y="0"/>
                    </a:cubicBezTo>
                    <a:cubicBezTo>
                      <a:pt x="358" y="0"/>
                      <a:pt x="473" y="61"/>
                      <a:pt x="581" y="93"/>
                    </a:cubicBezTo>
                    <a:cubicBezTo>
                      <a:pt x="689" y="125"/>
                      <a:pt x="808" y="192"/>
                      <a:pt x="907" y="192"/>
                    </a:cubicBezTo>
                    <a:cubicBezTo>
                      <a:pt x="1006" y="192"/>
                      <a:pt x="1090" y="142"/>
                      <a:pt x="1175" y="93"/>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grpSp>
        <p:sp>
          <p:nvSpPr>
            <p:cNvPr id="6209" name="Rectangle 228"/>
            <p:cNvSpPr>
              <a:spLocks noChangeArrowheads="1"/>
            </p:cNvSpPr>
            <p:nvPr/>
          </p:nvSpPr>
          <p:spPr bwMode="auto">
            <a:xfrm>
              <a:off x="5038" y="2406"/>
              <a:ext cx="153" cy="2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sp>
          <p:nvSpPr>
            <p:cNvPr id="6210" name="Line 229"/>
            <p:cNvSpPr>
              <a:spLocks noChangeShapeType="1"/>
            </p:cNvSpPr>
            <p:nvPr/>
          </p:nvSpPr>
          <p:spPr bwMode="auto">
            <a:xfrm>
              <a:off x="5199" y="2329"/>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1" name="Line 230"/>
            <p:cNvSpPr>
              <a:spLocks noChangeShapeType="1"/>
            </p:cNvSpPr>
            <p:nvPr/>
          </p:nvSpPr>
          <p:spPr bwMode="auto">
            <a:xfrm>
              <a:off x="5119" y="2369"/>
              <a:ext cx="0" cy="1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2" name="Line 231"/>
            <p:cNvSpPr>
              <a:spLocks noChangeShapeType="1"/>
            </p:cNvSpPr>
            <p:nvPr/>
          </p:nvSpPr>
          <p:spPr bwMode="auto">
            <a:xfrm>
              <a:off x="5159" y="2349"/>
              <a:ext cx="0" cy="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3" name="Line 232"/>
            <p:cNvSpPr>
              <a:spLocks noChangeShapeType="1"/>
            </p:cNvSpPr>
            <p:nvPr/>
          </p:nvSpPr>
          <p:spPr bwMode="auto">
            <a:xfrm>
              <a:off x="5079" y="2387"/>
              <a:ext cx="0" cy="1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4" name="Line 233"/>
            <p:cNvSpPr>
              <a:spLocks noChangeShapeType="1"/>
            </p:cNvSpPr>
            <p:nvPr/>
          </p:nvSpPr>
          <p:spPr bwMode="auto">
            <a:xfrm flipV="1">
              <a:off x="5038" y="2491"/>
              <a:ext cx="160"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5" name="Line 234"/>
            <p:cNvSpPr>
              <a:spLocks noChangeShapeType="1"/>
            </p:cNvSpPr>
            <p:nvPr/>
          </p:nvSpPr>
          <p:spPr bwMode="auto">
            <a:xfrm flipV="1">
              <a:off x="5044" y="2423"/>
              <a:ext cx="160" cy="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6" name="Line 235"/>
            <p:cNvSpPr>
              <a:spLocks noChangeShapeType="1"/>
            </p:cNvSpPr>
            <p:nvPr/>
          </p:nvSpPr>
          <p:spPr bwMode="auto">
            <a:xfrm flipV="1">
              <a:off x="5043" y="2455"/>
              <a:ext cx="160"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7" name="Line 236"/>
            <p:cNvSpPr>
              <a:spLocks noChangeShapeType="1"/>
            </p:cNvSpPr>
            <p:nvPr/>
          </p:nvSpPr>
          <p:spPr bwMode="auto">
            <a:xfrm flipV="1">
              <a:off x="5042" y="2387"/>
              <a:ext cx="160"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8" name="Line 237"/>
            <p:cNvSpPr>
              <a:spLocks noChangeShapeType="1"/>
            </p:cNvSpPr>
            <p:nvPr/>
          </p:nvSpPr>
          <p:spPr bwMode="auto">
            <a:xfrm flipV="1">
              <a:off x="5044" y="2360"/>
              <a:ext cx="160"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19" name="Line 238"/>
            <p:cNvSpPr>
              <a:spLocks noChangeShapeType="1"/>
            </p:cNvSpPr>
            <p:nvPr/>
          </p:nvSpPr>
          <p:spPr bwMode="auto">
            <a:xfrm flipV="1">
              <a:off x="5039" y="2520"/>
              <a:ext cx="160"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20" name="Line 239"/>
            <p:cNvSpPr>
              <a:spLocks noChangeShapeType="1"/>
            </p:cNvSpPr>
            <p:nvPr/>
          </p:nvSpPr>
          <p:spPr bwMode="auto">
            <a:xfrm flipV="1">
              <a:off x="5031" y="2330"/>
              <a:ext cx="163" cy="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6221" name="Line 240"/>
            <p:cNvSpPr>
              <a:spLocks noChangeShapeType="1"/>
            </p:cNvSpPr>
            <p:nvPr/>
          </p:nvSpPr>
          <p:spPr bwMode="auto">
            <a:xfrm>
              <a:off x="5116" y="2461"/>
              <a:ext cx="243" cy="0"/>
            </a:xfrm>
            <a:prstGeom prst="line">
              <a:avLst/>
            </a:prstGeom>
            <a:noFill/>
            <a:ln w="25400">
              <a:solidFill>
                <a:srgbClr val="008000"/>
              </a:solidFill>
              <a:round/>
              <a:headEnd/>
              <a:tailEnd type="stealth" w="lg" len="lg"/>
            </a:ln>
            <a:extLst>
              <a:ext uri="{909E8E84-426E-40DD-AFC4-6F175D3DCCD1}">
                <a14:hiddenFill xmlns:a14="http://schemas.microsoft.com/office/drawing/2010/main">
                  <a:noFill/>
                </a14:hiddenFill>
              </a:ext>
            </a:extLst>
          </p:spPr>
          <p:txBody>
            <a:bodyPr/>
            <a:lstStyle/>
            <a:p>
              <a:endParaRPr lang="ja-JP" altLang="en-US"/>
            </a:p>
          </p:txBody>
        </p:sp>
        <p:sp>
          <p:nvSpPr>
            <p:cNvPr id="6222" name="Line 241"/>
            <p:cNvSpPr>
              <a:spLocks noChangeShapeType="1"/>
            </p:cNvSpPr>
            <p:nvPr/>
          </p:nvSpPr>
          <p:spPr bwMode="auto">
            <a:xfrm>
              <a:off x="2760" y="2459"/>
              <a:ext cx="199" cy="0"/>
            </a:xfrm>
            <a:prstGeom prst="line">
              <a:avLst/>
            </a:prstGeom>
            <a:noFill/>
            <a:ln w="25400">
              <a:solidFill>
                <a:srgbClr val="008000"/>
              </a:solidFill>
              <a:round/>
              <a:headEnd/>
              <a:tailEnd type="none" w="lg" len="lg"/>
            </a:ln>
            <a:extLst>
              <a:ext uri="{909E8E84-426E-40DD-AFC4-6F175D3DCCD1}">
                <a14:hiddenFill xmlns:a14="http://schemas.microsoft.com/office/drawing/2010/main">
                  <a:noFill/>
                </a14:hiddenFill>
              </a:ext>
            </a:extLst>
          </p:spPr>
          <p:txBody>
            <a:bodyPr/>
            <a:lstStyle/>
            <a:p>
              <a:endParaRPr lang="ja-JP" altLang="en-US"/>
            </a:p>
          </p:txBody>
        </p:sp>
        <p:sp>
          <p:nvSpPr>
            <p:cNvPr id="6223" name="Line 242"/>
            <p:cNvSpPr>
              <a:spLocks noChangeShapeType="1"/>
            </p:cNvSpPr>
            <p:nvPr/>
          </p:nvSpPr>
          <p:spPr bwMode="auto">
            <a:xfrm flipV="1">
              <a:off x="2962" y="2455"/>
              <a:ext cx="2126" cy="3"/>
            </a:xfrm>
            <a:prstGeom prst="line">
              <a:avLst/>
            </a:prstGeom>
            <a:noFill/>
            <a:ln w="25400">
              <a:solidFill>
                <a:srgbClr val="008000"/>
              </a:solidFill>
              <a:prstDash val="dash"/>
              <a:round/>
              <a:headEnd/>
              <a:tailEnd type="none" w="lg" len="lg"/>
            </a:ln>
            <a:extLst>
              <a:ext uri="{909E8E84-426E-40DD-AFC4-6F175D3DCCD1}">
                <a14:hiddenFill xmlns:a14="http://schemas.microsoft.com/office/drawing/2010/main">
                  <a:noFill/>
                </a14:hiddenFill>
              </a:ext>
            </a:extLst>
          </p:spPr>
          <p:txBody>
            <a:bodyPr/>
            <a:lstStyle/>
            <a:p>
              <a:endParaRPr lang="ja-JP" altLang="en-US"/>
            </a:p>
          </p:txBody>
        </p:sp>
        <p:sp>
          <p:nvSpPr>
            <p:cNvPr id="6224" name="Oval 243"/>
            <p:cNvSpPr>
              <a:spLocks noChangeArrowheads="1"/>
            </p:cNvSpPr>
            <p:nvPr/>
          </p:nvSpPr>
          <p:spPr bwMode="auto">
            <a:xfrm rot="-5400000">
              <a:off x="4226" y="2489"/>
              <a:ext cx="22" cy="35"/>
            </a:xfrm>
            <a:prstGeom prst="ellipse">
              <a:avLst/>
            </a:prstGeom>
            <a:solidFill>
              <a:srgbClr val="0000FF"/>
            </a:solidFill>
            <a:ln>
              <a:noFill/>
            </a:ln>
            <a:extLst>
              <a:ext uri="{91240B29-F687-4F45-9708-019B960494DF}">
                <a14:hiddenLine xmlns:a14="http://schemas.microsoft.com/office/drawing/2010/main" w="25400">
                  <a:solidFill>
                    <a:srgbClr val="000000"/>
                  </a:solidFill>
                  <a:round/>
                  <a:headEnd/>
                  <a:tailEnd/>
                </a14:hiddenLine>
              </a:ext>
            </a:extLst>
          </p:spPr>
          <p:txBody>
            <a:bodyPr wrap="none" anchor="ctr"/>
            <a:lstStyle/>
            <a:p>
              <a:endParaRPr lang="ja-JP" altLang="en-US"/>
            </a:p>
          </p:txBody>
        </p:sp>
        <p:sp>
          <p:nvSpPr>
            <p:cNvPr id="6225" name="Line 244"/>
            <p:cNvSpPr>
              <a:spLocks noChangeShapeType="1"/>
            </p:cNvSpPr>
            <p:nvPr/>
          </p:nvSpPr>
          <p:spPr bwMode="auto">
            <a:xfrm rot="-5400000">
              <a:off x="4132" y="2505"/>
              <a:ext cx="216" cy="0"/>
            </a:xfrm>
            <a:prstGeom prst="line">
              <a:avLst/>
            </a:prstGeom>
            <a:noFill/>
            <a:ln w="25400">
              <a:solidFill>
                <a:srgbClr val="0000FF"/>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ja-JP" altLang="en-US"/>
            </a:p>
          </p:txBody>
        </p:sp>
      </p:grpSp>
      <p:sp>
        <p:nvSpPr>
          <p:cNvPr id="2" name="テキスト ボックス 1"/>
          <p:cNvSpPr txBox="1"/>
          <p:nvPr/>
        </p:nvSpPr>
        <p:spPr>
          <a:xfrm>
            <a:off x="23936" y="3420840"/>
            <a:ext cx="9121072" cy="3539430"/>
          </a:xfrm>
          <a:prstGeom prst="rect">
            <a:avLst/>
          </a:prstGeom>
          <a:noFill/>
        </p:spPr>
        <p:txBody>
          <a:bodyPr wrap="square" rtlCol="0">
            <a:spAutoFit/>
          </a:bodyPr>
          <a:lstStyle/>
          <a:p>
            <a:pPr marL="285750" indent="-285750">
              <a:buFont typeface="Wingdings" pitchFamily="2" charset="2"/>
              <a:buChar char="ü"/>
            </a:pPr>
            <a:r>
              <a:rPr lang="en-US" altLang="ja-JP" sz="2800" b="1" dirty="0" smtClean="0"/>
              <a:t>Speed difference between P- and S-Waves enables emergency earthquake  warning a few- 10 seconds prior to arrival of major tremor  </a:t>
            </a:r>
          </a:p>
          <a:p>
            <a:pPr marL="285750" indent="-285750">
              <a:buFont typeface="Wingdings" pitchFamily="2" charset="2"/>
              <a:buChar char="ü"/>
            </a:pPr>
            <a:r>
              <a:rPr lang="en-US" altLang="ja-JP" sz="2800" b="1" dirty="0" smtClean="0"/>
              <a:t>Primary waves can be detected near epicenter through seismic gaging station network (inland and sea) in Japan </a:t>
            </a:r>
          </a:p>
          <a:p>
            <a:pPr marL="285750" indent="-285750">
              <a:buFont typeface="Wingdings" pitchFamily="2" charset="2"/>
              <a:buChar char="ü"/>
            </a:pPr>
            <a:r>
              <a:rPr kumimoji="1" lang="en-US" altLang="ja-JP" sz="2800" b="1" dirty="0" smtClean="0"/>
              <a:t>JMA started full-scal</a:t>
            </a:r>
            <a:r>
              <a:rPr lang="en-US" altLang="ja-JP" sz="2800" b="1" dirty="0" smtClean="0"/>
              <a:t>e </a:t>
            </a:r>
            <a:r>
              <a:rPr kumimoji="1" lang="en-US" altLang="ja-JP" sz="2800" b="1" dirty="0" smtClean="0"/>
              <a:t>EEW over Japan in 2007</a:t>
            </a:r>
          </a:p>
          <a:p>
            <a:pPr marL="285750" indent="-285750">
              <a:buFont typeface="Wingdings" pitchFamily="2" charset="2"/>
              <a:buChar char="ü"/>
            </a:pPr>
            <a:r>
              <a:rPr lang="en-US" altLang="ja-JP" sz="2800" b="1" dirty="0" smtClean="0"/>
              <a:t>Warning is given through TV, Radio, mobile phones, household interphones  and internet</a:t>
            </a:r>
            <a:endParaRPr kumimoji="1" lang="ja-JP" altLang="en-US" sz="2800" b="1" dirty="0"/>
          </a:p>
        </p:txBody>
      </p:sp>
    </p:spTree>
    <p:extLst>
      <p:ext uri="{BB962C8B-B14F-4D97-AF65-F5344CB8AC3E}">
        <p14:creationId xmlns:p14="http://schemas.microsoft.com/office/powerpoint/2010/main" val="10501693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2127739" y="5848351"/>
            <a:ext cx="118734" cy="21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8761" tIns="29381" rIns="58761" bIns="29381">
            <a:spAutoFit/>
          </a:bodyPr>
          <a:lstStyle/>
          <a:p>
            <a:pPr defTabSz="587375"/>
            <a:endParaRPr lang="ja-JP" altLang="ja-JP" sz="1000"/>
          </a:p>
        </p:txBody>
      </p:sp>
      <p:pic>
        <p:nvPicPr>
          <p:cNvPr id="2052" name="Picture 4" descr="MCSY01592_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7989" y="2311400"/>
            <a:ext cx="7370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5"/>
          <p:cNvSpPr>
            <a:spLocks noChangeArrowheads="1"/>
          </p:cNvSpPr>
          <p:nvPr/>
        </p:nvSpPr>
        <p:spPr bwMode="auto">
          <a:xfrm>
            <a:off x="3568212" y="3905250"/>
            <a:ext cx="1774580" cy="867938"/>
          </a:xfrm>
          <a:prstGeom prst="rect">
            <a:avLst/>
          </a:prstGeom>
          <a:solidFill>
            <a:srgbClr val="CCFFFF"/>
          </a:solidFill>
          <a:ln w="31750">
            <a:solidFill>
              <a:srgbClr val="0000FF"/>
            </a:solidFill>
            <a:miter lim="800000"/>
            <a:headEnd/>
            <a:tailEnd/>
          </a:ln>
          <a:effectLst>
            <a:outerShdw dist="81320" dir="3080412" algn="ctr" rotWithShape="0">
              <a:srgbClr val="66CCFF"/>
            </a:outerShdw>
          </a:effectLst>
        </p:spPr>
        <p:txBody>
          <a:bodyPr wrap="none" anchor="ctr"/>
          <a:lstStyle/>
          <a:p>
            <a:endParaRPr lang="ja-JP" altLang="en-US"/>
          </a:p>
        </p:txBody>
      </p:sp>
      <p:sp>
        <p:nvSpPr>
          <p:cNvPr id="2054" name="Rectangle 6"/>
          <p:cNvSpPr>
            <a:spLocks noChangeArrowheads="1"/>
          </p:cNvSpPr>
          <p:nvPr/>
        </p:nvSpPr>
        <p:spPr bwMode="auto">
          <a:xfrm>
            <a:off x="3568212" y="2741612"/>
            <a:ext cx="1787036" cy="910799"/>
          </a:xfrm>
          <a:prstGeom prst="rect">
            <a:avLst/>
          </a:prstGeom>
          <a:solidFill>
            <a:srgbClr val="CCFFFF"/>
          </a:solidFill>
          <a:ln w="31750">
            <a:solidFill>
              <a:srgbClr val="0000FF"/>
            </a:solidFill>
            <a:miter lim="800000"/>
            <a:headEnd/>
            <a:tailEnd/>
          </a:ln>
          <a:effectLst>
            <a:outerShdw dist="81320" dir="3080412" algn="ctr" rotWithShape="0">
              <a:srgbClr val="66CCFF"/>
            </a:outerShdw>
          </a:effectLst>
        </p:spPr>
        <p:txBody>
          <a:bodyPr wrap="none" lIns="95782" tIns="47891" rIns="95782" bIns="47891" anchor="ctr"/>
          <a:lstStyle/>
          <a:p>
            <a:pPr defTabSz="1339850"/>
            <a:endParaRPr lang="ja-JP" altLang="ja-JP" sz="1500">
              <a:latin typeface="Times New Roman" pitchFamily="18" charset="0"/>
            </a:endParaRPr>
          </a:p>
        </p:txBody>
      </p:sp>
      <p:grpSp>
        <p:nvGrpSpPr>
          <p:cNvPr id="2055" name="Group 7"/>
          <p:cNvGrpSpPr>
            <a:grpSpLocks noChangeAspect="1"/>
          </p:cNvGrpSpPr>
          <p:nvPr/>
        </p:nvGrpSpPr>
        <p:grpSpPr bwMode="auto">
          <a:xfrm>
            <a:off x="2051539" y="2743201"/>
            <a:ext cx="873369" cy="619125"/>
            <a:chOff x="2967" y="3002"/>
            <a:chExt cx="298" cy="269"/>
          </a:xfrm>
        </p:grpSpPr>
        <p:sp>
          <p:nvSpPr>
            <p:cNvPr id="2461" name="Freeform 8"/>
            <p:cNvSpPr>
              <a:spLocks noChangeAspect="1"/>
            </p:cNvSpPr>
            <p:nvPr/>
          </p:nvSpPr>
          <p:spPr bwMode="auto">
            <a:xfrm>
              <a:off x="2967" y="3002"/>
              <a:ext cx="298" cy="269"/>
            </a:xfrm>
            <a:custGeom>
              <a:avLst/>
              <a:gdLst>
                <a:gd name="T0" fmla="*/ 292 w 597"/>
                <a:gd name="T1" fmla="*/ 236 h 539"/>
                <a:gd name="T2" fmla="*/ 271 w 597"/>
                <a:gd name="T3" fmla="*/ 219 h 539"/>
                <a:gd name="T4" fmla="*/ 273 w 597"/>
                <a:gd name="T5" fmla="*/ 213 h 539"/>
                <a:gd name="T6" fmla="*/ 273 w 597"/>
                <a:gd name="T7" fmla="*/ 176 h 539"/>
                <a:gd name="T8" fmla="*/ 272 w 597"/>
                <a:gd name="T9" fmla="*/ 168 h 539"/>
                <a:gd name="T10" fmla="*/ 268 w 597"/>
                <a:gd name="T11" fmla="*/ 162 h 539"/>
                <a:gd name="T12" fmla="*/ 261 w 597"/>
                <a:gd name="T13" fmla="*/ 158 h 539"/>
                <a:gd name="T14" fmla="*/ 253 w 597"/>
                <a:gd name="T15" fmla="*/ 156 h 539"/>
                <a:gd name="T16" fmla="*/ 241 w 597"/>
                <a:gd name="T17" fmla="*/ 153 h 539"/>
                <a:gd name="T18" fmla="*/ 247 w 597"/>
                <a:gd name="T19" fmla="*/ 143 h 539"/>
                <a:gd name="T20" fmla="*/ 249 w 597"/>
                <a:gd name="T21" fmla="*/ 20 h 539"/>
                <a:gd name="T22" fmla="*/ 247 w 597"/>
                <a:gd name="T23" fmla="*/ 12 h 539"/>
                <a:gd name="T24" fmla="*/ 242 w 597"/>
                <a:gd name="T25" fmla="*/ 6 h 539"/>
                <a:gd name="T26" fmla="*/ 236 w 597"/>
                <a:gd name="T27" fmla="*/ 1 h 539"/>
                <a:gd name="T28" fmla="*/ 227 w 597"/>
                <a:gd name="T29" fmla="*/ 0 h 539"/>
                <a:gd name="T30" fmla="*/ 61 w 597"/>
                <a:gd name="T31" fmla="*/ 0 h 539"/>
                <a:gd name="T32" fmla="*/ 54 w 597"/>
                <a:gd name="T33" fmla="*/ 3 h 539"/>
                <a:gd name="T34" fmla="*/ 48 w 597"/>
                <a:gd name="T35" fmla="*/ 9 h 539"/>
                <a:gd name="T36" fmla="*/ 45 w 597"/>
                <a:gd name="T37" fmla="*/ 16 h 539"/>
                <a:gd name="T38" fmla="*/ 45 w 597"/>
                <a:gd name="T39" fmla="*/ 137 h 539"/>
                <a:gd name="T40" fmla="*/ 49 w 597"/>
                <a:gd name="T41" fmla="*/ 149 h 539"/>
                <a:gd name="T42" fmla="*/ 59 w 597"/>
                <a:gd name="T43" fmla="*/ 156 h 539"/>
                <a:gd name="T44" fmla="*/ 42 w 597"/>
                <a:gd name="T45" fmla="*/ 157 h 539"/>
                <a:gd name="T46" fmla="*/ 35 w 597"/>
                <a:gd name="T47" fmla="*/ 160 h 539"/>
                <a:gd name="T48" fmla="*/ 29 w 597"/>
                <a:gd name="T49" fmla="*/ 165 h 539"/>
                <a:gd name="T50" fmla="*/ 26 w 597"/>
                <a:gd name="T51" fmla="*/ 172 h 539"/>
                <a:gd name="T52" fmla="*/ 26 w 597"/>
                <a:gd name="T53" fmla="*/ 210 h 539"/>
                <a:gd name="T54" fmla="*/ 27 w 597"/>
                <a:gd name="T55" fmla="*/ 216 h 539"/>
                <a:gd name="T56" fmla="*/ 30 w 597"/>
                <a:gd name="T57" fmla="*/ 221 h 539"/>
                <a:gd name="T58" fmla="*/ 22 w 597"/>
                <a:gd name="T59" fmla="*/ 226 h 539"/>
                <a:gd name="T60" fmla="*/ 15 w 597"/>
                <a:gd name="T61" fmla="*/ 231 h 539"/>
                <a:gd name="T62" fmla="*/ 8 w 597"/>
                <a:gd name="T63" fmla="*/ 234 h 539"/>
                <a:gd name="T64" fmla="*/ 6 w 597"/>
                <a:gd name="T65" fmla="*/ 236 h 539"/>
                <a:gd name="T66" fmla="*/ 0 w 597"/>
                <a:gd name="T67" fmla="*/ 240 h 539"/>
                <a:gd name="T68" fmla="*/ 0 w 597"/>
                <a:gd name="T69" fmla="*/ 246 h 539"/>
                <a:gd name="T70" fmla="*/ 1 w 597"/>
                <a:gd name="T71" fmla="*/ 255 h 539"/>
                <a:gd name="T72" fmla="*/ 6 w 597"/>
                <a:gd name="T73" fmla="*/ 263 h 539"/>
                <a:gd name="T74" fmla="*/ 12 w 597"/>
                <a:gd name="T75" fmla="*/ 267 h 539"/>
                <a:gd name="T76" fmla="*/ 21 w 597"/>
                <a:gd name="T77" fmla="*/ 269 h 539"/>
                <a:gd name="T78" fmla="*/ 281 w 597"/>
                <a:gd name="T79" fmla="*/ 268 h 539"/>
                <a:gd name="T80" fmla="*/ 289 w 597"/>
                <a:gd name="T81" fmla="*/ 265 h 539"/>
                <a:gd name="T82" fmla="*/ 295 w 597"/>
                <a:gd name="T83" fmla="*/ 259 h 539"/>
                <a:gd name="T84" fmla="*/ 298 w 597"/>
                <a:gd name="T85" fmla="*/ 251 h 539"/>
                <a:gd name="T86" fmla="*/ 298 w 597"/>
                <a:gd name="T87" fmla="*/ 243 h 539"/>
                <a:gd name="T88" fmla="*/ 295 w 597"/>
                <a:gd name="T89" fmla="*/ 237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97"/>
                <a:gd name="T136" fmla="*/ 0 h 539"/>
                <a:gd name="T137" fmla="*/ 597 w 597"/>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97" h="539">
                  <a:moveTo>
                    <a:pt x="590" y="475"/>
                  </a:moveTo>
                  <a:lnTo>
                    <a:pt x="585" y="473"/>
                  </a:lnTo>
                  <a:lnTo>
                    <a:pt x="539" y="444"/>
                  </a:lnTo>
                  <a:lnTo>
                    <a:pt x="543" y="438"/>
                  </a:lnTo>
                  <a:lnTo>
                    <a:pt x="545" y="433"/>
                  </a:lnTo>
                  <a:lnTo>
                    <a:pt x="546" y="427"/>
                  </a:lnTo>
                  <a:lnTo>
                    <a:pt x="547" y="420"/>
                  </a:lnTo>
                  <a:lnTo>
                    <a:pt x="547" y="352"/>
                  </a:lnTo>
                  <a:lnTo>
                    <a:pt x="546" y="344"/>
                  </a:lnTo>
                  <a:lnTo>
                    <a:pt x="544" y="337"/>
                  </a:lnTo>
                  <a:lnTo>
                    <a:pt x="540" y="330"/>
                  </a:lnTo>
                  <a:lnTo>
                    <a:pt x="536" y="324"/>
                  </a:lnTo>
                  <a:lnTo>
                    <a:pt x="529" y="320"/>
                  </a:lnTo>
                  <a:lnTo>
                    <a:pt x="522" y="316"/>
                  </a:lnTo>
                  <a:lnTo>
                    <a:pt x="515" y="314"/>
                  </a:lnTo>
                  <a:lnTo>
                    <a:pt x="507" y="313"/>
                  </a:lnTo>
                  <a:lnTo>
                    <a:pt x="470" y="313"/>
                  </a:lnTo>
                  <a:lnTo>
                    <a:pt x="482" y="307"/>
                  </a:lnTo>
                  <a:lnTo>
                    <a:pt x="490" y="298"/>
                  </a:lnTo>
                  <a:lnTo>
                    <a:pt x="495" y="287"/>
                  </a:lnTo>
                  <a:lnTo>
                    <a:pt x="498" y="275"/>
                  </a:lnTo>
                  <a:lnTo>
                    <a:pt x="498" y="41"/>
                  </a:lnTo>
                  <a:lnTo>
                    <a:pt x="497" y="33"/>
                  </a:lnTo>
                  <a:lnTo>
                    <a:pt x="494" y="25"/>
                  </a:lnTo>
                  <a:lnTo>
                    <a:pt x="491" y="18"/>
                  </a:lnTo>
                  <a:lnTo>
                    <a:pt x="485" y="12"/>
                  </a:lnTo>
                  <a:lnTo>
                    <a:pt x="479" y="6"/>
                  </a:lnTo>
                  <a:lnTo>
                    <a:pt x="472" y="3"/>
                  </a:lnTo>
                  <a:lnTo>
                    <a:pt x="464" y="1"/>
                  </a:lnTo>
                  <a:lnTo>
                    <a:pt x="455" y="0"/>
                  </a:lnTo>
                  <a:lnTo>
                    <a:pt x="133" y="0"/>
                  </a:lnTo>
                  <a:lnTo>
                    <a:pt x="123" y="1"/>
                  </a:lnTo>
                  <a:lnTo>
                    <a:pt x="115" y="3"/>
                  </a:lnTo>
                  <a:lnTo>
                    <a:pt x="108" y="6"/>
                  </a:lnTo>
                  <a:lnTo>
                    <a:pt x="103" y="12"/>
                  </a:lnTo>
                  <a:lnTo>
                    <a:pt x="97" y="18"/>
                  </a:lnTo>
                  <a:lnTo>
                    <a:pt x="93" y="25"/>
                  </a:lnTo>
                  <a:lnTo>
                    <a:pt x="91" y="33"/>
                  </a:lnTo>
                  <a:lnTo>
                    <a:pt x="90" y="41"/>
                  </a:lnTo>
                  <a:lnTo>
                    <a:pt x="90" y="275"/>
                  </a:lnTo>
                  <a:lnTo>
                    <a:pt x="92" y="287"/>
                  </a:lnTo>
                  <a:lnTo>
                    <a:pt x="98" y="298"/>
                  </a:lnTo>
                  <a:lnTo>
                    <a:pt x="106" y="307"/>
                  </a:lnTo>
                  <a:lnTo>
                    <a:pt x="118" y="313"/>
                  </a:lnTo>
                  <a:lnTo>
                    <a:pt x="92" y="313"/>
                  </a:lnTo>
                  <a:lnTo>
                    <a:pt x="84" y="314"/>
                  </a:lnTo>
                  <a:lnTo>
                    <a:pt x="77" y="316"/>
                  </a:lnTo>
                  <a:lnTo>
                    <a:pt x="70" y="320"/>
                  </a:lnTo>
                  <a:lnTo>
                    <a:pt x="63" y="324"/>
                  </a:lnTo>
                  <a:lnTo>
                    <a:pt x="59" y="330"/>
                  </a:lnTo>
                  <a:lnTo>
                    <a:pt x="55" y="337"/>
                  </a:lnTo>
                  <a:lnTo>
                    <a:pt x="53" y="344"/>
                  </a:lnTo>
                  <a:lnTo>
                    <a:pt x="52" y="352"/>
                  </a:lnTo>
                  <a:lnTo>
                    <a:pt x="52" y="420"/>
                  </a:lnTo>
                  <a:lnTo>
                    <a:pt x="53" y="427"/>
                  </a:lnTo>
                  <a:lnTo>
                    <a:pt x="54" y="433"/>
                  </a:lnTo>
                  <a:lnTo>
                    <a:pt x="56" y="437"/>
                  </a:lnTo>
                  <a:lnTo>
                    <a:pt x="60" y="443"/>
                  </a:lnTo>
                  <a:lnTo>
                    <a:pt x="53" y="448"/>
                  </a:lnTo>
                  <a:lnTo>
                    <a:pt x="45" y="452"/>
                  </a:lnTo>
                  <a:lnTo>
                    <a:pt x="37" y="458"/>
                  </a:lnTo>
                  <a:lnTo>
                    <a:pt x="30" y="463"/>
                  </a:lnTo>
                  <a:lnTo>
                    <a:pt x="23" y="466"/>
                  </a:lnTo>
                  <a:lnTo>
                    <a:pt x="17" y="469"/>
                  </a:lnTo>
                  <a:lnTo>
                    <a:pt x="14" y="472"/>
                  </a:lnTo>
                  <a:lnTo>
                    <a:pt x="13" y="473"/>
                  </a:lnTo>
                  <a:lnTo>
                    <a:pt x="6" y="475"/>
                  </a:lnTo>
                  <a:lnTo>
                    <a:pt x="0" y="480"/>
                  </a:lnTo>
                  <a:lnTo>
                    <a:pt x="0" y="487"/>
                  </a:lnTo>
                  <a:lnTo>
                    <a:pt x="0" y="492"/>
                  </a:lnTo>
                  <a:lnTo>
                    <a:pt x="1" y="502"/>
                  </a:lnTo>
                  <a:lnTo>
                    <a:pt x="3" y="511"/>
                  </a:lnTo>
                  <a:lnTo>
                    <a:pt x="7" y="519"/>
                  </a:lnTo>
                  <a:lnTo>
                    <a:pt x="13" y="526"/>
                  </a:lnTo>
                  <a:lnTo>
                    <a:pt x="18" y="530"/>
                  </a:lnTo>
                  <a:lnTo>
                    <a:pt x="25" y="535"/>
                  </a:lnTo>
                  <a:lnTo>
                    <a:pt x="33" y="537"/>
                  </a:lnTo>
                  <a:lnTo>
                    <a:pt x="43" y="539"/>
                  </a:lnTo>
                  <a:lnTo>
                    <a:pt x="554" y="539"/>
                  </a:lnTo>
                  <a:lnTo>
                    <a:pt x="563" y="537"/>
                  </a:lnTo>
                  <a:lnTo>
                    <a:pt x="572" y="535"/>
                  </a:lnTo>
                  <a:lnTo>
                    <a:pt x="578" y="530"/>
                  </a:lnTo>
                  <a:lnTo>
                    <a:pt x="584" y="526"/>
                  </a:lnTo>
                  <a:lnTo>
                    <a:pt x="590" y="519"/>
                  </a:lnTo>
                  <a:lnTo>
                    <a:pt x="593" y="511"/>
                  </a:lnTo>
                  <a:lnTo>
                    <a:pt x="596" y="502"/>
                  </a:lnTo>
                  <a:lnTo>
                    <a:pt x="597" y="492"/>
                  </a:lnTo>
                  <a:lnTo>
                    <a:pt x="597" y="487"/>
                  </a:lnTo>
                  <a:lnTo>
                    <a:pt x="597" y="480"/>
                  </a:lnTo>
                  <a:lnTo>
                    <a:pt x="590"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2" name="Freeform 9"/>
            <p:cNvSpPr>
              <a:spLocks noChangeAspect="1"/>
            </p:cNvSpPr>
            <p:nvPr/>
          </p:nvSpPr>
          <p:spPr bwMode="auto">
            <a:xfrm>
              <a:off x="3019" y="3009"/>
              <a:ext cx="189" cy="144"/>
            </a:xfrm>
            <a:custGeom>
              <a:avLst/>
              <a:gdLst>
                <a:gd name="T0" fmla="*/ 14 w 379"/>
                <a:gd name="T1" fmla="*/ 144 h 288"/>
                <a:gd name="T2" fmla="*/ 8 w 379"/>
                <a:gd name="T3" fmla="*/ 143 h 288"/>
                <a:gd name="T4" fmla="*/ 4 w 379"/>
                <a:gd name="T5" fmla="*/ 140 h 288"/>
                <a:gd name="T6" fmla="*/ 1 w 379"/>
                <a:gd name="T7" fmla="*/ 136 h 288"/>
                <a:gd name="T8" fmla="*/ 0 w 379"/>
                <a:gd name="T9" fmla="*/ 131 h 288"/>
                <a:gd name="T10" fmla="*/ 0 w 379"/>
                <a:gd name="T11" fmla="*/ 14 h 288"/>
                <a:gd name="T12" fmla="*/ 1 w 379"/>
                <a:gd name="T13" fmla="*/ 9 h 288"/>
                <a:gd name="T14" fmla="*/ 4 w 379"/>
                <a:gd name="T15" fmla="*/ 4 h 288"/>
                <a:gd name="T16" fmla="*/ 8 w 379"/>
                <a:gd name="T17" fmla="*/ 2 h 288"/>
                <a:gd name="T18" fmla="*/ 14 w 379"/>
                <a:gd name="T19" fmla="*/ 0 h 288"/>
                <a:gd name="T20" fmla="*/ 175 w 379"/>
                <a:gd name="T21" fmla="*/ 0 h 288"/>
                <a:gd name="T22" fmla="*/ 180 w 379"/>
                <a:gd name="T23" fmla="*/ 2 h 288"/>
                <a:gd name="T24" fmla="*/ 185 w 379"/>
                <a:gd name="T25" fmla="*/ 4 h 288"/>
                <a:gd name="T26" fmla="*/ 188 w 379"/>
                <a:gd name="T27" fmla="*/ 9 h 288"/>
                <a:gd name="T28" fmla="*/ 189 w 379"/>
                <a:gd name="T29" fmla="*/ 14 h 288"/>
                <a:gd name="T30" fmla="*/ 189 w 379"/>
                <a:gd name="T31" fmla="*/ 131 h 288"/>
                <a:gd name="T32" fmla="*/ 188 w 379"/>
                <a:gd name="T33" fmla="*/ 136 h 288"/>
                <a:gd name="T34" fmla="*/ 185 w 379"/>
                <a:gd name="T35" fmla="*/ 140 h 288"/>
                <a:gd name="T36" fmla="*/ 180 w 379"/>
                <a:gd name="T37" fmla="*/ 143 h 288"/>
                <a:gd name="T38" fmla="*/ 175 w 379"/>
                <a:gd name="T39" fmla="*/ 144 h 288"/>
                <a:gd name="T40" fmla="*/ 14 w 379"/>
                <a:gd name="T41" fmla="*/ 144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9"/>
                <a:gd name="T64" fmla="*/ 0 h 288"/>
                <a:gd name="T65" fmla="*/ 379 w 379"/>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9" h="288">
                  <a:moveTo>
                    <a:pt x="28" y="288"/>
                  </a:moveTo>
                  <a:lnTo>
                    <a:pt x="16" y="286"/>
                  </a:lnTo>
                  <a:lnTo>
                    <a:pt x="8" y="280"/>
                  </a:lnTo>
                  <a:lnTo>
                    <a:pt x="2" y="272"/>
                  </a:lnTo>
                  <a:lnTo>
                    <a:pt x="0" y="262"/>
                  </a:lnTo>
                  <a:lnTo>
                    <a:pt x="0" y="28"/>
                  </a:lnTo>
                  <a:lnTo>
                    <a:pt x="2" y="18"/>
                  </a:lnTo>
                  <a:lnTo>
                    <a:pt x="8" y="8"/>
                  </a:lnTo>
                  <a:lnTo>
                    <a:pt x="16" y="3"/>
                  </a:lnTo>
                  <a:lnTo>
                    <a:pt x="28" y="0"/>
                  </a:lnTo>
                  <a:lnTo>
                    <a:pt x="350" y="0"/>
                  </a:lnTo>
                  <a:lnTo>
                    <a:pt x="361" y="3"/>
                  </a:lnTo>
                  <a:lnTo>
                    <a:pt x="370" y="8"/>
                  </a:lnTo>
                  <a:lnTo>
                    <a:pt x="377" y="18"/>
                  </a:lnTo>
                  <a:lnTo>
                    <a:pt x="379" y="28"/>
                  </a:lnTo>
                  <a:lnTo>
                    <a:pt x="379" y="262"/>
                  </a:lnTo>
                  <a:lnTo>
                    <a:pt x="377" y="272"/>
                  </a:lnTo>
                  <a:lnTo>
                    <a:pt x="370" y="280"/>
                  </a:lnTo>
                  <a:lnTo>
                    <a:pt x="361" y="286"/>
                  </a:lnTo>
                  <a:lnTo>
                    <a:pt x="350" y="288"/>
                  </a:lnTo>
                  <a:lnTo>
                    <a:pt x="28" y="2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3" name="Freeform 10"/>
            <p:cNvSpPr>
              <a:spLocks noChangeAspect="1"/>
            </p:cNvSpPr>
            <p:nvPr/>
          </p:nvSpPr>
          <p:spPr bwMode="auto">
            <a:xfrm>
              <a:off x="3112" y="3017"/>
              <a:ext cx="87" cy="128"/>
            </a:xfrm>
            <a:custGeom>
              <a:avLst/>
              <a:gdLst>
                <a:gd name="T0" fmla="*/ 0 w 176"/>
                <a:gd name="T1" fmla="*/ 124 h 257"/>
                <a:gd name="T2" fmla="*/ 0 w 176"/>
                <a:gd name="T3" fmla="*/ 128 h 257"/>
                <a:gd name="T4" fmla="*/ 75 w 176"/>
                <a:gd name="T5" fmla="*/ 128 h 257"/>
                <a:gd name="T6" fmla="*/ 82 w 176"/>
                <a:gd name="T7" fmla="*/ 128 h 257"/>
                <a:gd name="T8" fmla="*/ 85 w 176"/>
                <a:gd name="T9" fmla="*/ 126 h 257"/>
                <a:gd name="T10" fmla="*/ 87 w 176"/>
                <a:gd name="T11" fmla="*/ 124 h 257"/>
                <a:gd name="T12" fmla="*/ 87 w 176"/>
                <a:gd name="T13" fmla="*/ 123 h 257"/>
                <a:gd name="T14" fmla="*/ 87 w 176"/>
                <a:gd name="T15" fmla="*/ 3 h 257"/>
                <a:gd name="T16" fmla="*/ 86 w 176"/>
                <a:gd name="T17" fmla="*/ 2 h 257"/>
                <a:gd name="T18" fmla="*/ 85 w 176"/>
                <a:gd name="T19" fmla="*/ 1 h 257"/>
                <a:gd name="T20" fmla="*/ 85 w 176"/>
                <a:gd name="T21" fmla="*/ 0 h 257"/>
                <a:gd name="T22" fmla="*/ 85 w 176"/>
                <a:gd name="T23" fmla="*/ 0 h 257"/>
                <a:gd name="T24" fmla="*/ 0 w 176"/>
                <a:gd name="T25" fmla="*/ 0 h 257"/>
                <a:gd name="T26" fmla="*/ 0 w 176"/>
                <a:gd name="T27" fmla="*/ 3 h 257"/>
                <a:gd name="T28" fmla="*/ 69 w 176"/>
                <a:gd name="T29" fmla="*/ 3 h 257"/>
                <a:gd name="T30" fmla="*/ 70 w 176"/>
                <a:gd name="T31" fmla="*/ 4 h 257"/>
                <a:gd name="T32" fmla="*/ 74 w 176"/>
                <a:gd name="T33" fmla="*/ 7 h 257"/>
                <a:gd name="T34" fmla="*/ 78 w 176"/>
                <a:gd name="T35" fmla="*/ 11 h 257"/>
                <a:gd name="T36" fmla="*/ 80 w 176"/>
                <a:gd name="T37" fmla="*/ 17 h 257"/>
                <a:gd name="T38" fmla="*/ 80 w 176"/>
                <a:gd name="T39" fmla="*/ 112 h 257"/>
                <a:gd name="T40" fmla="*/ 77 w 176"/>
                <a:gd name="T41" fmla="*/ 119 h 257"/>
                <a:gd name="T42" fmla="*/ 73 w 176"/>
                <a:gd name="T43" fmla="*/ 122 h 257"/>
                <a:gd name="T44" fmla="*/ 69 w 176"/>
                <a:gd name="T45" fmla="*/ 124 h 257"/>
                <a:gd name="T46" fmla="*/ 67 w 176"/>
                <a:gd name="T47" fmla="*/ 124 h 257"/>
                <a:gd name="T48" fmla="*/ 66 w 176"/>
                <a:gd name="T49" fmla="*/ 124 h 257"/>
                <a:gd name="T50" fmla="*/ 62 w 176"/>
                <a:gd name="T51" fmla="*/ 124 h 257"/>
                <a:gd name="T52" fmla="*/ 55 w 176"/>
                <a:gd name="T53" fmla="*/ 124 h 257"/>
                <a:gd name="T54" fmla="*/ 46 w 176"/>
                <a:gd name="T55" fmla="*/ 124 h 257"/>
                <a:gd name="T56" fmla="*/ 36 w 176"/>
                <a:gd name="T57" fmla="*/ 124 h 257"/>
                <a:gd name="T58" fmla="*/ 25 w 176"/>
                <a:gd name="T59" fmla="*/ 124 h 257"/>
                <a:gd name="T60" fmla="*/ 13 w 176"/>
                <a:gd name="T61" fmla="*/ 124 h 257"/>
                <a:gd name="T62" fmla="*/ 0 w 176"/>
                <a:gd name="T63" fmla="*/ 124 h 2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6"/>
                <a:gd name="T97" fmla="*/ 0 h 257"/>
                <a:gd name="T98" fmla="*/ 176 w 176"/>
                <a:gd name="T99" fmla="*/ 257 h 2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6" h="257">
                  <a:moveTo>
                    <a:pt x="0" y="249"/>
                  </a:moveTo>
                  <a:lnTo>
                    <a:pt x="0" y="257"/>
                  </a:lnTo>
                  <a:lnTo>
                    <a:pt x="152" y="257"/>
                  </a:lnTo>
                  <a:lnTo>
                    <a:pt x="165" y="256"/>
                  </a:lnTo>
                  <a:lnTo>
                    <a:pt x="172" y="252"/>
                  </a:lnTo>
                  <a:lnTo>
                    <a:pt x="176" y="248"/>
                  </a:lnTo>
                  <a:lnTo>
                    <a:pt x="176" y="247"/>
                  </a:lnTo>
                  <a:lnTo>
                    <a:pt x="176" y="7"/>
                  </a:lnTo>
                  <a:lnTo>
                    <a:pt x="174" y="4"/>
                  </a:lnTo>
                  <a:lnTo>
                    <a:pt x="172" y="2"/>
                  </a:lnTo>
                  <a:lnTo>
                    <a:pt x="171" y="0"/>
                  </a:lnTo>
                  <a:lnTo>
                    <a:pt x="0" y="0"/>
                  </a:lnTo>
                  <a:lnTo>
                    <a:pt x="0" y="6"/>
                  </a:lnTo>
                  <a:lnTo>
                    <a:pt x="139" y="6"/>
                  </a:lnTo>
                  <a:lnTo>
                    <a:pt x="142" y="9"/>
                  </a:lnTo>
                  <a:lnTo>
                    <a:pt x="150" y="14"/>
                  </a:lnTo>
                  <a:lnTo>
                    <a:pt x="157" y="23"/>
                  </a:lnTo>
                  <a:lnTo>
                    <a:pt x="161" y="35"/>
                  </a:lnTo>
                  <a:lnTo>
                    <a:pt x="161" y="224"/>
                  </a:lnTo>
                  <a:lnTo>
                    <a:pt x="156" y="238"/>
                  </a:lnTo>
                  <a:lnTo>
                    <a:pt x="148" y="245"/>
                  </a:lnTo>
                  <a:lnTo>
                    <a:pt x="140" y="248"/>
                  </a:lnTo>
                  <a:lnTo>
                    <a:pt x="136" y="248"/>
                  </a:lnTo>
                  <a:lnTo>
                    <a:pt x="133" y="248"/>
                  </a:lnTo>
                  <a:lnTo>
                    <a:pt x="125" y="248"/>
                  </a:lnTo>
                  <a:lnTo>
                    <a:pt x="111" y="248"/>
                  </a:lnTo>
                  <a:lnTo>
                    <a:pt x="94" y="248"/>
                  </a:lnTo>
                  <a:lnTo>
                    <a:pt x="73" y="249"/>
                  </a:lnTo>
                  <a:lnTo>
                    <a:pt x="50" y="249"/>
                  </a:lnTo>
                  <a:lnTo>
                    <a:pt x="26" y="249"/>
                  </a:lnTo>
                  <a:lnTo>
                    <a:pt x="0" y="249"/>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4" name="Freeform 11"/>
            <p:cNvSpPr>
              <a:spLocks noChangeAspect="1"/>
            </p:cNvSpPr>
            <p:nvPr/>
          </p:nvSpPr>
          <p:spPr bwMode="auto">
            <a:xfrm>
              <a:off x="3026" y="3017"/>
              <a:ext cx="86" cy="128"/>
            </a:xfrm>
            <a:custGeom>
              <a:avLst/>
              <a:gdLst>
                <a:gd name="T0" fmla="*/ 86 w 170"/>
                <a:gd name="T1" fmla="*/ 3 h 257"/>
                <a:gd name="T2" fmla="*/ 86 w 170"/>
                <a:gd name="T3" fmla="*/ 0 h 257"/>
                <a:gd name="T4" fmla="*/ 22 w 170"/>
                <a:gd name="T5" fmla="*/ 0 h 257"/>
                <a:gd name="T6" fmla="*/ 16 w 170"/>
                <a:gd name="T7" fmla="*/ 0 h 257"/>
                <a:gd name="T8" fmla="*/ 11 w 170"/>
                <a:gd name="T9" fmla="*/ 1 h 257"/>
                <a:gd name="T10" fmla="*/ 8 w 170"/>
                <a:gd name="T11" fmla="*/ 1 h 257"/>
                <a:gd name="T12" fmla="*/ 5 w 170"/>
                <a:gd name="T13" fmla="*/ 2 h 257"/>
                <a:gd name="T14" fmla="*/ 3 w 170"/>
                <a:gd name="T15" fmla="*/ 3 h 257"/>
                <a:gd name="T16" fmla="*/ 2 w 170"/>
                <a:gd name="T17" fmla="*/ 4 h 257"/>
                <a:gd name="T18" fmla="*/ 1 w 170"/>
                <a:gd name="T19" fmla="*/ 5 h 257"/>
                <a:gd name="T20" fmla="*/ 1 w 170"/>
                <a:gd name="T21" fmla="*/ 5 h 257"/>
                <a:gd name="T22" fmla="*/ 1 w 170"/>
                <a:gd name="T23" fmla="*/ 18 h 257"/>
                <a:gd name="T24" fmla="*/ 1 w 170"/>
                <a:gd name="T25" fmla="*/ 50 h 257"/>
                <a:gd name="T26" fmla="*/ 0 w 170"/>
                <a:gd name="T27" fmla="*/ 85 h 257"/>
                <a:gd name="T28" fmla="*/ 0 w 170"/>
                <a:gd name="T29" fmla="*/ 108 h 257"/>
                <a:gd name="T30" fmla="*/ 1 w 170"/>
                <a:gd name="T31" fmla="*/ 115 h 257"/>
                <a:gd name="T32" fmla="*/ 1 w 170"/>
                <a:gd name="T33" fmla="*/ 120 h 257"/>
                <a:gd name="T34" fmla="*/ 2 w 170"/>
                <a:gd name="T35" fmla="*/ 125 h 257"/>
                <a:gd name="T36" fmla="*/ 4 w 170"/>
                <a:gd name="T37" fmla="*/ 128 h 257"/>
                <a:gd name="T38" fmla="*/ 86 w 170"/>
                <a:gd name="T39" fmla="*/ 128 h 257"/>
                <a:gd name="T40" fmla="*/ 86 w 170"/>
                <a:gd name="T41" fmla="*/ 124 h 257"/>
                <a:gd name="T42" fmla="*/ 76 w 170"/>
                <a:gd name="T43" fmla="*/ 124 h 257"/>
                <a:gd name="T44" fmla="*/ 65 w 170"/>
                <a:gd name="T45" fmla="*/ 124 h 257"/>
                <a:gd name="T46" fmla="*/ 55 w 170"/>
                <a:gd name="T47" fmla="*/ 124 h 257"/>
                <a:gd name="T48" fmla="*/ 46 w 170"/>
                <a:gd name="T49" fmla="*/ 124 h 257"/>
                <a:gd name="T50" fmla="*/ 38 w 170"/>
                <a:gd name="T51" fmla="*/ 124 h 257"/>
                <a:gd name="T52" fmla="*/ 31 w 170"/>
                <a:gd name="T53" fmla="*/ 124 h 257"/>
                <a:gd name="T54" fmla="*/ 27 w 170"/>
                <a:gd name="T55" fmla="*/ 124 h 257"/>
                <a:gd name="T56" fmla="*/ 24 w 170"/>
                <a:gd name="T57" fmla="*/ 124 h 257"/>
                <a:gd name="T58" fmla="*/ 23 w 170"/>
                <a:gd name="T59" fmla="*/ 124 h 257"/>
                <a:gd name="T60" fmla="*/ 22 w 170"/>
                <a:gd name="T61" fmla="*/ 124 h 257"/>
                <a:gd name="T62" fmla="*/ 21 w 170"/>
                <a:gd name="T63" fmla="*/ 124 h 257"/>
                <a:gd name="T64" fmla="*/ 21 w 170"/>
                <a:gd name="T65" fmla="*/ 123 h 257"/>
                <a:gd name="T66" fmla="*/ 17 w 170"/>
                <a:gd name="T67" fmla="*/ 124 h 257"/>
                <a:gd name="T68" fmla="*/ 12 w 170"/>
                <a:gd name="T69" fmla="*/ 122 h 257"/>
                <a:gd name="T70" fmla="*/ 8 w 170"/>
                <a:gd name="T71" fmla="*/ 115 h 257"/>
                <a:gd name="T72" fmla="*/ 7 w 170"/>
                <a:gd name="T73" fmla="*/ 98 h 257"/>
                <a:gd name="T74" fmla="*/ 7 w 170"/>
                <a:gd name="T75" fmla="*/ 16 h 257"/>
                <a:gd name="T76" fmla="*/ 7 w 170"/>
                <a:gd name="T77" fmla="*/ 14 h 257"/>
                <a:gd name="T78" fmla="*/ 9 w 170"/>
                <a:gd name="T79" fmla="*/ 9 h 257"/>
                <a:gd name="T80" fmla="*/ 14 w 170"/>
                <a:gd name="T81" fmla="*/ 5 h 257"/>
                <a:gd name="T82" fmla="*/ 23 w 170"/>
                <a:gd name="T83" fmla="*/ 3 h 257"/>
                <a:gd name="T84" fmla="*/ 86 w 170"/>
                <a:gd name="T85" fmla="*/ 3 h 2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0"/>
                <a:gd name="T130" fmla="*/ 0 h 257"/>
                <a:gd name="T131" fmla="*/ 170 w 170"/>
                <a:gd name="T132" fmla="*/ 257 h 25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0" h="257">
                  <a:moveTo>
                    <a:pt x="170" y="6"/>
                  </a:moveTo>
                  <a:lnTo>
                    <a:pt x="170" y="0"/>
                  </a:lnTo>
                  <a:lnTo>
                    <a:pt x="44" y="0"/>
                  </a:lnTo>
                  <a:lnTo>
                    <a:pt x="31" y="0"/>
                  </a:lnTo>
                  <a:lnTo>
                    <a:pt x="22" y="2"/>
                  </a:lnTo>
                  <a:lnTo>
                    <a:pt x="15" y="3"/>
                  </a:lnTo>
                  <a:lnTo>
                    <a:pt x="9" y="5"/>
                  </a:lnTo>
                  <a:lnTo>
                    <a:pt x="6" y="6"/>
                  </a:lnTo>
                  <a:lnTo>
                    <a:pt x="3" y="9"/>
                  </a:lnTo>
                  <a:lnTo>
                    <a:pt x="2" y="10"/>
                  </a:lnTo>
                  <a:lnTo>
                    <a:pt x="2" y="37"/>
                  </a:lnTo>
                  <a:lnTo>
                    <a:pt x="1" y="101"/>
                  </a:lnTo>
                  <a:lnTo>
                    <a:pt x="0" y="170"/>
                  </a:lnTo>
                  <a:lnTo>
                    <a:pt x="0" y="217"/>
                  </a:lnTo>
                  <a:lnTo>
                    <a:pt x="1" y="231"/>
                  </a:lnTo>
                  <a:lnTo>
                    <a:pt x="2" y="241"/>
                  </a:lnTo>
                  <a:lnTo>
                    <a:pt x="4" y="250"/>
                  </a:lnTo>
                  <a:lnTo>
                    <a:pt x="7" y="257"/>
                  </a:lnTo>
                  <a:lnTo>
                    <a:pt x="170" y="257"/>
                  </a:lnTo>
                  <a:lnTo>
                    <a:pt x="170" y="249"/>
                  </a:lnTo>
                  <a:lnTo>
                    <a:pt x="150" y="249"/>
                  </a:lnTo>
                  <a:lnTo>
                    <a:pt x="129" y="249"/>
                  </a:lnTo>
                  <a:lnTo>
                    <a:pt x="109" y="249"/>
                  </a:lnTo>
                  <a:lnTo>
                    <a:pt x="91" y="249"/>
                  </a:lnTo>
                  <a:lnTo>
                    <a:pt x="75" y="249"/>
                  </a:lnTo>
                  <a:lnTo>
                    <a:pt x="62" y="249"/>
                  </a:lnTo>
                  <a:lnTo>
                    <a:pt x="53" y="248"/>
                  </a:lnTo>
                  <a:lnTo>
                    <a:pt x="47" y="248"/>
                  </a:lnTo>
                  <a:lnTo>
                    <a:pt x="46" y="248"/>
                  </a:lnTo>
                  <a:lnTo>
                    <a:pt x="44" y="248"/>
                  </a:lnTo>
                  <a:lnTo>
                    <a:pt x="42" y="248"/>
                  </a:lnTo>
                  <a:lnTo>
                    <a:pt x="41" y="247"/>
                  </a:lnTo>
                  <a:lnTo>
                    <a:pt x="33" y="248"/>
                  </a:lnTo>
                  <a:lnTo>
                    <a:pt x="24" y="245"/>
                  </a:lnTo>
                  <a:lnTo>
                    <a:pt x="16" y="230"/>
                  </a:lnTo>
                  <a:lnTo>
                    <a:pt x="13" y="197"/>
                  </a:lnTo>
                  <a:lnTo>
                    <a:pt x="13" y="33"/>
                  </a:lnTo>
                  <a:lnTo>
                    <a:pt x="14" y="28"/>
                  </a:lnTo>
                  <a:lnTo>
                    <a:pt x="17" y="19"/>
                  </a:lnTo>
                  <a:lnTo>
                    <a:pt x="28" y="11"/>
                  </a:lnTo>
                  <a:lnTo>
                    <a:pt x="46" y="6"/>
                  </a:lnTo>
                  <a:lnTo>
                    <a:pt x="170" y="6"/>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5" name="Freeform 12"/>
            <p:cNvSpPr>
              <a:spLocks noChangeAspect="1"/>
            </p:cNvSpPr>
            <p:nvPr/>
          </p:nvSpPr>
          <p:spPr bwMode="auto">
            <a:xfrm>
              <a:off x="3033" y="3020"/>
              <a:ext cx="159" cy="121"/>
            </a:xfrm>
            <a:custGeom>
              <a:avLst/>
              <a:gdLst>
                <a:gd name="T0" fmla="*/ 8 w 318"/>
                <a:gd name="T1" fmla="*/ 114 h 242"/>
                <a:gd name="T2" fmla="*/ 146 w 318"/>
                <a:gd name="T3" fmla="*/ 5 h 242"/>
                <a:gd name="T4" fmla="*/ 150 w 318"/>
                <a:gd name="T5" fmla="*/ 7 h 242"/>
                <a:gd name="T6" fmla="*/ 154 w 318"/>
                <a:gd name="T7" fmla="*/ 10 h 242"/>
                <a:gd name="T8" fmla="*/ 158 w 318"/>
                <a:gd name="T9" fmla="*/ 14 h 242"/>
                <a:gd name="T10" fmla="*/ 159 w 318"/>
                <a:gd name="T11" fmla="*/ 15 h 242"/>
                <a:gd name="T12" fmla="*/ 157 w 318"/>
                <a:gd name="T13" fmla="*/ 9 h 242"/>
                <a:gd name="T14" fmla="*/ 154 w 318"/>
                <a:gd name="T15" fmla="*/ 4 h 242"/>
                <a:gd name="T16" fmla="*/ 150 w 318"/>
                <a:gd name="T17" fmla="*/ 2 h 242"/>
                <a:gd name="T18" fmla="*/ 148 w 318"/>
                <a:gd name="T19" fmla="*/ 0 h 242"/>
                <a:gd name="T20" fmla="*/ 17 w 318"/>
                <a:gd name="T21" fmla="*/ 0 h 242"/>
                <a:gd name="T22" fmla="*/ 8 w 318"/>
                <a:gd name="T23" fmla="*/ 3 h 242"/>
                <a:gd name="T24" fmla="*/ 2 w 318"/>
                <a:gd name="T25" fmla="*/ 7 h 242"/>
                <a:gd name="T26" fmla="*/ 1 w 318"/>
                <a:gd name="T27" fmla="*/ 11 h 242"/>
                <a:gd name="T28" fmla="*/ 0 w 318"/>
                <a:gd name="T29" fmla="*/ 14 h 242"/>
                <a:gd name="T30" fmla="*/ 0 w 318"/>
                <a:gd name="T31" fmla="*/ 96 h 242"/>
                <a:gd name="T32" fmla="*/ 2 w 318"/>
                <a:gd name="T33" fmla="*/ 112 h 242"/>
                <a:gd name="T34" fmla="*/ 6 w 318"/>
                <a:gd name="T35" fmla="*/ 120 h 242"/>
                <a:gd name="T36" fmla="*/ 10 w 318"/>
                <a:gd name="T37" fmla="*/ 121 h 242"/>
                <a:gd name="T38" fmla="*/ 14 w 318"/>
                <a:gd name="T39" fmla="*/ 121 h 242"/>
                <a:gd name="T40" fmla="*/ 10 w 318"/>
                <a:gd name="T41" fmla="*/ 119 h 242"/>
                <a:gd name="T42" fmla="*/ 9 w 318"/>
                <a:gd name="T43" fmla="*/ 117 h 242"/>
                <a:gd name="T44" fmla="*/ 8 w 318"/>
                <a:gd name="T45" fmla="*/ 115 h 242"/>
                <a:gd name="T46" fmla="*/ 8 w 318"/>
                <a:gd name="T47" fmla="*/ 114 h 2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8"/>
                <a:gd name="T73" fmla="*/ 0 h 242"/>
                <a:gd name="T74" fmla="*/ 318 w 318"/>
                <a:gd name="T75" fmla="*/ 242 h 2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8" h="242">
                  <a:moveTo>
                    <a:pt x="15" y="228"/>
                  </a:moveTo>
                  <a:lnTo>
                    <a:pt x="291" y="9"/>
                  </a:lnTo>
                  <a:lnTo>
                    <a:pt x="300" y="13"/>
                  </a:lnTo>
                  <a:lnTo>
                    <a:pt x="308" y="20"/>
                  </a:lnTo>
                  <a:lnTo>
                    <a:pt x="315" y="27"/>
                  </a:lnTo>
                  <a:lnTo>
                    <a:pt x="318" y="29"/>
                  </a:lnTo>
                  <a:lnTo>
                    <a:pt x="314" y="17"/>
                  </a:lnTo>
                  <a:lnTo>
                    <a:pt x="307" y="8"/>
                  </a:lnTo>
                  <a:lnTo>
                    <a:pt x="299" y="3"/>
                  </a:lnTo>
                  <a:lnTo>
                    <a:pt x="296" y="0"/>
                  </a:lnTo>
                  <a:lnTo>
                    <a:pt x="33" y="0"/>
                  </a:lnTo>
                  <a:lnTo>
                    <a:pt x="15" y="5"/>
                  </a:lnTo>
                  <a:lnTo>
                    <a:pt x="4" y="13"/>
                  </a:lnTo>
                  <a:lnTo>
                    <a:pt x="1" y="22"/>
                  </a:lnTo>
                  <a:lnTo>
                    <a:pt x="0" y="27"/>
                  </a:lnTo>
                  <a:lnTo>
                    <a:pt x="0" y="191"/>
                  </a:lnTo>
                  <a:lnTo>
                    <a:pt x="3" y="224"/>
                  </a:lnTo>
                  <a:lnTo>
                    <a:pt x="11" y="239"/>
                  </a:lnTo>
                  <a:lnTo>
                    <a:pt x="20" y="242"/>
                  </a:lnTo>
                  <a:lnTo>
                    <a:pt x="28" y="241"/>
                  </a:lnTo>
                  <a:lnTo>
                    <a:pt x="20" y="237"/>
                  </a:lnTo>
                  <a:lnTo>
                    <a:pt x="17" y="234"/>
                  </a:lnTo>
                  <a:lnTo>
                    <a:pt x="15" y="229"/>
                  </a:lnTo>
                  <a:lnTo>
                    <a:pt x="15" y="228"/>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6" name="Freeform 13"/>
            <p:cNvSpPr>
              <a:spLocks noChangeAspect="1"/>
            </p:cNvSpPr>
            <p:nvPr/>
          </p:nvSpPr>
          <p:spPr bwMode="auto">
            <a:xfrm>
              <a:off x="3030" y="3020"/>
              <a:ext cx="173" cy="127"/>
            </a:xfrm>
            <a:custGeom>
              <a:avLst/>
              <a:gdLst>
                <a:gd name="T0" fmla="*/ 170 w 345"/>
                <a:gd name="T1" fmla="*/ 120 h 255"/>
                <a:gd name="T2" fmla="*/ 170 w 345"/>
                <a:gd name="T3" fmla="*/ 120 h 255"/>
                <a:gd name="T4" fmla="*/ 168 w 345"/>
                <a:gd name="T5" fmla="*/ 122 h 255"/>
                <a:gd name="T6" fmla="*/ 164 w 345"/>
                <a:gd name="T7" fmla="*/ 124 h 255"/>
                <a:gd name="T8" fmla="*/ 158 w 345"/>
                <a:gd name="T9" fmla="*/ 125 h 255"/>
                <a:gd name="T10" fmla="*/ 0 w 345"/>
                <a:gd name="T11" fmla="*/ 125 h 255"/>
                <a:gd name="T12" fmla="*/ 1 w 345"/>
                <a:gd name="T13" fmla="*/ 125 h 255"/>
                <a:gd name="T14" fmla="*/ 1 w 345"/>
                <a:gd name="T15" fmla="*/ 126 h 255"/>
                <a:gd name="T16" fmla="*/ 1 w 345"/>
                <a:gd name="T17" fmla="*/ 127 h 255"/>
                <a:gd name="T18" fmla="*/ 1 w 345"/>
                <a:gd name="T19" fmla="*/ 127 h 255"/>
                <a:gd name="T20" fmla="*/ 2 w 345"/>
                <a:gd name="T21" fmla="*/ 127 h 255"/>
                <a:gd name="T22" fmla="*/ 2 w 345"/>
                <a:gd name="T23" fmla="*/ 127 h 255"/>
                <a:gd name="T24" fmla="*/ 2 w 345"/>
                <a:gd name="T25" fmla="*/ 127 h 255"/>
                <a:gd name="T26" fmla="*/ 3 w 345"/>
                <a:gd name="T27" fmla="*/ 127 h 255"/>
                <a:gd name="T28" fmla="*/ 164 w 345"/>
                <a:gd name="T29" fmla="*/ 127 h 255"/>
                <a:gd name="T30" fmla="*/ 168 w 345"/>
                <a:gd name="T31" fmla="*/ 127 h 255"/>
                <a:gd name="T32" fmla="*/ 171 w 345"/>
                <a:gd name="T33" fmla="*/ 125 h 255"/>
                <a:gd name="T34" fmla="*/ 172 w 345"/>
                <a:gd name="T35" fmla="*/ 123 h 255"/>
                <a:gd name="T36" fmla="*/ 173 w 345"/>
                <a:gd name="T37" fmla="*/ 119 h 255"/>
                <a:gd name="T38" fmla="*/ 173 w 345"/>
                <a:gd name="T39" fmla="*/ 3 h 255"/>
                <a:gd name="T40" fmla="*/ 172 w 345"/>
                <a:gd name="T41" fmla="*/ 2 h 255"/>
                <a:gd name="T42" fmla="*/ 171 w 345"/>
                <a:gd name="T43" fmla="*/ 2 h 255"/>
                <a:gd name="T44" fmla="*/ 171 w 345"/>
                <a:gd name="T45" fmla="*/ 1 h 255"/>
                <a:gd name="T46" fmla="*/ 170 w 345"/>
                <a:gd name="T47" fmla="*/ 0 h 255"/>
                <a:gd name="T48" fmla="*/ 170 w 345"/>
                <a:gd name="T49" fmla="*/ 120 h 2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5"/>
                <a:gd name="T76" fmla="*/ 0 h 255"/>
                <a:gd name="T77" fmla="*/ 345 w 345"/>
                <a:gd name="T78" fmla="*/ 255 h 2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5" h="255">
                  <a:moveTo>
                    <a:pt x="339" y="240"/>
                  </a:moveTo>
                  <a:lnTo>
                    <a:pt x="339" y="241"/>
                  </a:lnTo>
                  <a:lnTo>
                    <a:pt x="335" y="245"/>
                  </a:lnTo>
                  <a:lnTo>
                    <a:pt x="328" y="249"/>
                  </a:lnTo>
                  <a:lnTo>
                    <a:pt x="315" y="250"/>
                  </a:lnTo>
                  <a:lnTo>
                    <a:pt x="0" y="250"/>
                  </a:lnTo>
                  <a:lnTo>
                    <a:pt x="1" y="251"/>
                  </a:lnTo>
                  <a:lnTo>
                    <a:pt x="1" y="253"/>
                  </a:lnTo>
                  <a:lnTo>
                    <a:pt x="1" y="254"/>
                  </a:lnTo>
                  <a:lnTo>
                    <a:pt x="2" y="255"/>
                  </a:lnTo>
                  <a:lnTo>
                    <a:pt x="3" y="255"/>
                  </a:lnTo>
                  <a:lnTo>
                    <a:pt x="4" y="255"/>
                  </a:lnTo>
                  <a:lnTo>
                    <a:pt x="6" y="255"/>
                  </a:lnTo>
                  <a:lnTo>
                    <a:pt x="328" y="255"/>
                  </a:lnTo>
                  <a:lnTo>
                    <a:pt x="335" y="254"/>
                  </a:lnTo>
                  <a:lnTo>
                    <a:pt x="341" y="250"/>
                  </a:lnTo>
                  <a:lnTo>
                    <a:pt x="344" y="246"/>
                  </a:lnTo>
                  <a:lnTo>
                    <a:pt x="345" y="239"/>
                  </a:lnTo>
                  <a:lnTo>
                    <a:pt x="345" y="7"/>
                  </a:lnTo>
                  <a:lnTo>
                    <a:pt x="344" y="5"/>
                  </a:lnTo>
                  <a:lnTo>
                    <a:pt x="342" y="4"/>
                  </a:lnTo>
                  <a:lnTo>
                    <a:pt x="341" y="2"/>
                  </a:lnTo>
                  <a:lnTo>
                    <a:pt x="339" y="0"/>
                  </a:lnTo>
                  <a:lnTo>
                    <a:pt x="339" y="240"/>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7" name="Freeform 14"/>
            <p:cNvSpPr>
              <a:spLocks noChangeAspect="1"/>
            </p:cNvSpPr>
            <p:nvPr/>
          </p:nvSpPr>
          <p:spPr bwMode="auto">
            <a:xfrm>
              <a:off x="3024" y="3014"/>
              <a:ext cx="179" cy="133"/>
            </a:xfrm>
            <a:custGeom>
              <a:avLst/>
              <a:gdLst>
                <a:gd name="T0" fmla="*/ 170 w 357"/>
                <a:gd name="T1" fmla="*/ 0 h 266"/>
                <a:gd name="T2" fmla="*/ 9 w 357"/>
                <a:gd name="T3" fmla="*/ 0 h 266"/>
                <a:gd name="T4" fmla="*/ 6 w 357"/>
                <a:gd name="T5" fmla="*/ 1 h 266"/>
                <a:gd name="T6" fmla="*/ 3 w 357"/>
                <a:gd name="T7" fmla="*/ 2 h 266"/>
                <a:gd name="T8" fmla="*/ 1 w 357"/>
                <a:gd name="T9" fmla="*/ 5 h 266"/>
                <a:gd name="T10" fmla="*/ 0 w 357"/>
                <a:gd name="T11" fmla="*/ 8 h 266"/>
                <a:gd name="T12" fmla="*/ 0 w 357"/>
                <a:gd name="T13" fmla="*/ 125 h 266"/>
                <a:gd name="T14" fmla="*/ 1 w 357"/>
                <a:gd name="T15" fmla="*/ 128 h 266"/>
                <a:gd name="T16" fmla="*/ 2 w 357"/>
                <a:gd name="T17" fmla="*/ 130 h 266"/>
                <a:gd name="T18" fmla="*/ 4 w 357"/>
                <a:gd name="T19" fmla="*/ 132 h 266"/>
                <a:gd name="T20" fmla="*/ 7 w 357"/>
                <a:gd name="T21" fmla="*/ 133 h 266"/>
                <a:gd name="T22" fmla="*/ 7 w 357"/>
                <a:gd name="T23" fmla="*/ 133 h 266"/>
                <a:gd name="T24" fmla="*/ 7 w 357"/>
                <a:gd name="T25" fmla="*/ 132 h 266"/>
                <a:gd name="T26" fmla="*/ 7 w 357"/>
                <a:gd name="T27" fmla="*/ 131 h 266"/>
                <a:gd name="T28" fmla="*/ 6 w 357"/>
                <a:gd name="T29" fmla="*/ 131 h 266"/>
                <a:gd name="T30" fmla="*/ 5 w 357"/>
                <a:gd name="T31" fmla="*/ 127 h 266"/>
                <a:gd name="T32" fmla="*/ 4 w 357"/>
                <a:gd name="T33" fmla="*/ 123 h 266"/>
                <a:gd name="T34" fmla="*/ 3 w 357"/>
                <a:gd name="T35" fmla="*/ 118 h 266"/>
                <a:gd name="T36" fmla="*/ 3 w 357"/>
                <a:gd name="T37" fmla="*/ 111 h 266"/>
                <a:gd name="T38" fmla="*/ 3 w 357"/>
                <a:gd name="T39" fmla="*/ 87 h 266"/>
                <a:gd name="T40" fmla="*/ 3 w 357"/>
                <a:gd name="T41" fmla="*/ 53 h 266"/>
                <a:gd name="T42" fmla="*/ 4 w 357"/>
                <a:gd name="T43" fmla="*/ 21 h 266"/>
                <a:gd name="T44" fmla="*/ 4 w 357"/>
                <a:gd name="T45" fmla="*/ 7 h 266"/>
                <a:gd name="T46" fmla="*/ 4 w 357"/>
                <a:gd name="T47" fmla="*/ 7 h 266"/>
                <a:gd name="T48" fmla="*/ 4 w 357"/>
                <a:gd name="T49" fmla="*/ 7 h 266"/>
                <a:gd name="T50" fmla="*/ 6 w 357"/>
                <a:gd name="T51" fmla="*/ 5 h 266"/>
                <a:gd name="T52" fmla="*/ 7 w 357"/>
                <a:gd name="T53" fmla="*/ 5 h 266"/>
                <a:gd name="T54" fmla="*/ 10 w 357"/>
                <a:gd name="T55" fmla="*/ 4 h 266"/>
                <a:gd name="T56" fmla="*/ 14 w 357"/>
                <a:gd name="T57" fmla="*/ 3 h 266"/>
                <a:gd name="T58" fmla="*/ 18 w 357"/>
                <a:gd name="T59" fmla="*/ 2 h 266"/>
                <a:gd name="T60" fmla="*/ 25 w 357"/>
                <a:gd name="T61" fmla="*/ 2 h 266"/>
                <a:gd name="T62" fmla="*/ 173 w 357"/>
                <a:gd name="T63" fmla="*/ 2 h 266"/>
                <a:gd name="T64" fmla="*/ 173 w 357"/>
                <a:gd name="T65" fmla="*/ 2 h 266"/>
                <a:gd name="T66" fmla="*/ 174 w 357"/>
                <a:gd name="T67" fmla="*/ 3 h 266"/>
                <a:gd name="T68" fmla="*/ 175 w 357"/>
                <a:gd name="T69" fmla="*/ 4 h 266"/>
                <a:gd name="T70" fmla="*/ 176 w 357"/>
                <a:gd name="T71" fmla="*/ 6 h 266"/>
                <a:gd name="T72" fmla="*/ 177 w 357"/>
                <a:gd name="T73" fmla="*/ 7 h 266"/>
                <a:gd name="T74" fmla="*/ 177 w 357"/>
                <a:gd name="T75" fmla="*/ 8 h 266"/>
                <a:gd name="T76" fmla="*/ 178 w 357"/>
                <a:gd name="T77" fmla="*/ 8 h 266"/>
                <a:gd name="T78" fmla="*/ 179 w 357"/>
                <a:gd name="T79" fmla="*/ 9 h 266"/>
                <a:gd name="T80" fmla="*/ 179 w 357"/>
                <a:gd name="T81" fmla="*/ 8 h 266"/>
                <a:gd name="T82" fmla="*/ 178 w 357"/>
                <a:gd name="T83" fmla="*/ 5 h 266"/>
                <a:gd name="T84" fmla="*/ 177 w 357"/>
                <a:gd name="T85" fmla="*/ 2 h 266"/>
                <a:gd name="T86" fmla="*/ 174 w 357"/>
                <a:gd name="T87" fmla="*/ 1 h 266"/>
                <a:gd name="T88" fmla="*/ 170 w 357"/>
                <a:gd name="T89" fmla="*/ 0 h 2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7"/>
                <a:gd name="T136" fmla="*/ 0 h 266"/>
                <a:gd name="T137" fmla="*/ 357 w 357"/>
                <a:gd name="T138" fmla="*/ 266 h 2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7" h="266">
                  <a:moveTo>
                    <a:pt x="340" y="0"/>
                  </a:moveTo>
                  <a:lnTo>
                    <a:pt x="18" y="0"/>
                  </a:lnTo>
                  <a:lnTo>
                    <a:pt x="11" y="1"/>
                  </a:lnTo>
                  <a:lnTo>
                    <a:pt x="6" y="4"/>
                  </a:lnTo>
                  <a:lnTo>
                    <a:pt x="1" y="9"/>
                  </a:lnTo>
                  <a:lnTo>
                    <a:pt x="0" y="16"/>
                  </a:lnTo>
                  <a:lnTo>
                    <a:pt x="0" y="250"/>
                  </a:lnTo>
                  <a:lnTo>
                    <a:pt x="1" y="256"/>
                  </a:lnTo>
                  <a:lnTo>
                    <a:pt x="4" y="260"/>
                  </a:lnTo>
                  <a:lnTo>
                    <a:pt x="8" y="264"/>
                  </a:lnTo>
                  <a:lnTo>
                    <a:pt x="14" y="266"/>
                  </a:lnTo>
                  <a:lnTo>
                    <a:pt x="13" y="265"/>
                  </a:lnTo>
                  <a:lnTo>
                    <a:pt x="13" y="264"/>
                  </a:lnTo>
                  <a:lnTo>
                    <a:pt x="13" y="262"/>
                  </a:lnTo>
                  <a:lnTo>
                    <a:pt x="12" y="261"/>
                  </a:lnTo>
                  <a:lnTo>
                    <a:pt x="9" y="254"/>
                  </a:lnTo>
                  <a:lnTo>
                    <a:pt x="7" y="245"/>
                  </a:lnTo>
                  <a:lnTo>
                    <a:pt x="6" y="235"/>
                  </a:lnTo>
                  <a:lnTo>
                    <a:pt x="5" y="221"/>
                  </a:lnTo>
                  <a:lnTo>
                    <a:pt x="5" y="174"/>
                  </a:lnTo>
                  <a:lnTo>
                    <a:pt x="6" y="105"/>
                  </a:lnTo>
                  <a:lnTo>
                    <a:pt x="7" y="41"/>
                  </a:lnTo>
                  <a:lnTo>
                    <a:pt x="7" y="14"/>
                  </a:lnTo>
                  <a:lnTo>
                    <a:pt x="8" y="13"/>
                  </a:lnTo>
                  <a:lnTo>
                    <a:pt x="11" y="10"/>
                  </a:lnTo>
                  <a:lnTo>
                    <a:pt x="14" y="9"/>
                  </a:lnTo>
                  <a:lnTo>
                    <a:pt x="20" y="7"/>
                  </a:lnTo>
                  <a:lnTo>
                    <a:pt x="27" y="6"/>
                  </a:lnTo>
                  <a:lnTo>
                    <a:pt x="36" y="4"/>
                  </a:lnTo>
                  <a:lnTo>
                    <a:pt x="49" y="4"/>
                  </a:lnTo>
                  <a:lnTo>
                    <a:pt x="346" y="4"/>
                  </a:lnTo>
                  <a:lnTo>
                    <a:pt x="347" y="6"/>
                  </a:lnTo>
                  <a:lnTo>
                    <a:pt x="349" y="8"/>
                  </a:lnTo>
                  <a:lnTo>
                    <a:pt x="351" y="11"/>
                  </a:lnTo>
                  <a:lnTo>
                    <a:pt x="353" y="13"/>
                  </a:lnTo>
                  <a:lnTo>
                    <a:pt x="354" y="15"/>
                  </a:lnTo>
                  <a:lnTo>
                    <a:pt x="356" y="16"/>
                  </a:lnTo>
                  <a:lnTo>
                    <a:pt x="357" y="18"/>
                  </a:lnTo>
                  <a:lnTo>
                    <a:pt x="357" y="16"/>
                  </a:lnTo>
                  <a:lnTo>
                    <a:pt x="356" y="9"/>
                  </a:lnTo>
                  <a:lnTo>
                    <a:pt x="353" y="4"/>
                  </a:lnTo>
                  <a:lnTo>
                    <a:pt x="347" y="1"/>
                  </a:lnTo>
                  <a:lnTo>
                    <a:pt x="340" y="0"/>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8" name="Freeform 15"/>
            <p:cNvSpPr>
              <a:spLocks noChangeAspect="1"/>
            </p:cNvSpPr>
            <p:nvPr/>
          </p:nvSpPr>
          <p:spPr bwMode="auto">
            <a:xfrm>
              <a:off x="3040" y="3024"/>
              <a:ext cx="152" cy="117"/>
            </a:xfrm>
            <a:custGeom>
              <a:avLst/>
              <a:gdLst>
                <a:gd name="T0" fmla="*/ 152 w 303"/>
                <a:gd name="T1" fmla="*/ 10 h 234"/>
                <a:gd name="T2" fmla="*/ 150 w 303"/>
                <a:gd name="T3" fmla="*/ 9 h 234"/>
                <a:gd name="T4" fmla="*/ 147 w 303"/>
                <a:gd name="T5" fmla="*/ 6 h 234"/>
                <a:gd name="T6" fmla="*/ 143 w 303"/>
                <a:gd name="T7" fmla="*/ 2 h 234"/>
                <a:gd name="T8" fmla="*/ 138 w 303"/>
                <a:gd name="T9" fmla="*/ 0 h 234"/>
                <a:gd name="T10" fmla="*/ 0 w 303"/>
                <a:gd name="T11" fmla="*/ 110 h 234"/>
                <a:gd name="T12" fmla="*/ 0 w 303"/>
                <a:gd name="T13" fmla="*/ 110 h 234"/>
                <a:gd name="T14" fmla="*/ 1 w 303"/>
                <a:gd name="T15" fmla="*/ 113 h 234"/>
                <a:gd name="T16" fmla="*/ 3 w 303"/>
                <a:gd name="T17" fmla="*/ 114 h 234"/>
                <a:gd name="T18" fmla="*/ 7 w 303"/>
                <a:gd name="T19" fmla="*/ 116 h 234"/>
                <a:gd name="T20" fmla="*/ 7 w 303"/>
                <a:gd name="T21" fmla="*/ 117 h 234"/>
                <a:gd name="T22" fmla="*/ 8 w 303"/>
                <a:gd name="T23" fmla="*/ 117 h 234"/>
                <a:gd name="T24" fmla="*/ 9 w 303"/>
                <a:gd name="T25" fmla="*/ 117 h 234"/>
                <a:gd name="T26" fmla="*/ 10 w 303"/>
                <a:gd name="T27" fmla="*/ 117 h 234"/>
                <a:gd name="T28" fmla="*/ 13 w 303"/>
                <a:gd name="T29" fmla="*/ 117 h 234"/>
                <a:gd name="T30" fmla="*/ 18 w 303"/>
                <a:gd name="T31" fmla="*/ 117 h 234"/>
                <a:gd name="T32" fmla="*/ 25 w 303"/>
                <a:gd name="T33" fmla="*/ 117 h 234"/>
                <a:gd name="T34" fmla="*/ 34 w 303"/>
                <a:gd name="T35" fmla="*/ 117 h 234"/>
                <a:gd name="T36" fmla="*/ 44 w 303"/>
                <a:gd name="T37" fmla="*/ 117 h 234"/>
                <a:gd name="T38" fmla="*/ 55 w 303"/>
                <a:gd name="T39" fmla="*/ 117 h 234"/>
                <a:gd name="T40" fmla="*/ 67 w 303"/>
                <a:gd name="T41" fmla="*/ 117 h 234"/>
                <a:gd name="T42" fmla="*/ 78 w 303"/>
                <a:gd name="T43" fmla="*/ 117 h 234"/>
                <a:gd name="T44" fmla="*/ 90 w 303"/>
                <a:gd name="T45" fmla="*/ 117 h 234"/>
                <a:gd name="T46" fmla="*/ 101 w 303"/>
                <a:gd name="T47" fmla="*/ 117 h 234"/>
                <a:gd name="T48" fmla="*/ 111 w 303"/>
                <a:gd name="T49" fmla="*/ 117 h 234"/>
                <a:gd name="T50" fmla="*/ 120 w 303"/>
                <a:gd name="T51" fmla="*/ 117 h 234"/>
                <a:gd name="T52" fmla="*/ 128 w 303"/>
                <a:gd name="T53" fmla="*/ 117 h 234"/>
                <a:gd name="T54" fmla="*/ 134 w 303"/>
                <a:gd name="T55" fmla="*/ 117 h 234"/>
                <a:gd name="T56" fmla="*/ 138 w 303"/>
                <a:gd name="T57" fmla="*/ 117 h 234"/>
                <a:gd name="T58" fmla="*/ 139 w 303"/>
                <a:gd name="T59" fmla="*/ 117 h 234"/>
                <a:gd name="T60" fmla="*/ 141 w 303"/>
                <a:gd name="T61" fmla="*/ 117 h 234"/>
                <a:gd name="T62" fmla="*/ 145 w 303"/>
                <a:gd name="T63" fmla="*/ 115 h 234"/>
                <a:gd name="T64" fmla="*/ 149 w 303"/>
                <a:gd name="T65" fmla="*/ 112 h 234"/>
                <a:gd name="T66" fmla="*/ 152 w 303"/>
                <a:gd name="T67" fmla="*/ 105 h 234"/>
                <a:gd name="T68" fmla="*/ 152 w 303"/>
                <a:gd name="T69" fmla="*/ 10 h 2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234"/>
                <a:gd name="T107" fmla="*/ 303 w 303"/>
                <a:gd name="T108" fmla="*/ 234 h 2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234">
                  <a:moveTo>
                    <a:pt x="303" y="20"/>
                  </a:moveTo>
                  <a:lnTo>
                    <a:pt x="300" y="18"/>
                  </a:lnTo>
                  <a:lnTo>
                    <a:pt x="293" y="11"/>
                  </a:lnTo>
                  <a:lnTo>
                    <a:pt x="285" y="4"/>
                  </a:lnTo>
                  <a:lnTo>
                    <a:pt x="276" y="0"/>
                  </a:lnTo>
                  <a:lnTo>
                    <a:pt x="0" y="219"/>
                  </a:lnTo>
                  <a:lnTo>
                    <a:pt x="0" y="220"/>
                  </a:lnTo>
                  <a:lnTo>
                    <a:pt x="2" y="225"/>
                  </a:lnTo>
                  <a:lnTo>
                    <a:pt x="5" y="228"/>
                  </a:lnTo>
                  <a:lnTo>
                    <a:pt x="13" y="232"/>
                  </a:lnTo>
                  <a:lnTo>
                    <a:pt x="14" y="233"/>
                  </a:lnTo>
                  <a:lnTo>
                    <a:pt x="16" y="233"/>
                  </a:lnTo>
                  <a:lnTo>
                    <a:pt x="18" y="233"/>
                  </a:lnTo>
                  <a:lnTo>
                    <a:pt x="19" y="233"/>
                  </a:lnTo>
                  <a:lnTo>
                    <a:pt x="25" y="233"/>
                  </a:lnTo>
                  <a:lnTo>
                    <a:pt x="36" y="234"/>
                  </a:lnTo>
                  <a:lnTo>
                    <a:pt x="50" y="234"/>
                  </a:lnTo>
                  <a:lnTo>
                    <a:pt x="67" y="234"/>
                  </a:lnTo>
                  <a:lnTo>
                    <a:pt x="88" y="234"/>
                  </a:lnTo>
                  <a:lnTo>
                    <a:pt x="110" y="234"/>
                  </a:lnTo>
                  <a:lnTo>
                    <a:pt x="133" y="234"/>
                  </a:lnTo>
                  <a:lnTo>
                    <a:pt x="156" y="234"/>
                  </a:lnTo>
                  <a:lnTo>
                    <a:pt x="179" y="234"/>
                  </a:lnTo>
                  <a:lnTo>
                    <a:pt x="201" y="234"/>
                  </a:lnTo>
                  <a:lnTo>
                    <a:pt x="222" y="233"/>
                  </a:lnTo>
                  <a:lnTo>
                    <a:pt x="240" y="233"/>
                  </a:lnTo>
                  <a:lnTo>
                    <a:pt x="256" y="233"/>
                  </a:lnTo>
                  <a:lnTo>
                    <a:pt x="268" y="233"/>
                  </a:lnTo>
                  <a:lnTo>
                    <a:pt x="276" y="233"/>
                  </a:lnTo>
                  <a:lnTo>
                    <a:pt x="278" y="233"/>
                  </a:lnTo>
                  <a:lnTo>
                    <a:pt x="282" y="233"/>
                  </a:lnTo>
                  <a:lnTo>
                    <a:pt x="290" y="230"/>
                  </a:lnTo>
                  <a:lnTo>
                    <a:pt x="298" y="223"/>
                  </a:lnTo>
                  <a:lnTo>
                    <a:pt x="303" y="209"/>
                  </a:lnTo>
                  <a:lnTo>
                    <a:pt x="303" y="20"/>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9" name="Freeform 16"/>
            <p:cNvSpPr>
              <a:spLocks noChangeAspect="1"/>
            </p:cNvSpPr>
            <p:nvPr/>
          </p:nvSpPr>
          <p:spPr bwMode="auto">
            <a:xfrm>
              <a:off x="3037" y="3023"/>
              <a:ext cx="150" cy="115"/>
            </a:xfrm>
            <a:custGeom>
              <a:avLst/>
              <a:gdLst>
                <a:gd name="T0" fmla="*/ 12 w 300"/>
                <a:gd name="T1" fmla="*/ 115 h 230"/>
                <a:gd name="T2" fmla="*/ 8 w 300"/>
                <a:gd name="T3" fmla="*/ 114 h 230"/>
                <a:gd name="T4" fmla="*/ 4 w 300"/>
                <a:gd name="T5" fmla="*/ 111 h 230"/>
                <a:gd name="T6" fmla="*/ 1 w 300"/>
                <a:gd name="T7" fmla="*/ 107 h 230"/>
                <a:gd name="T8" fmla="*/ 0 w 300"/>
                <a:gd name="T9" fmla="*/ 103 h 230"/>
                <a:gd name="T10" fmla="*/ 0 w 300"/>
                <a:gd name="T11" fmla="*/ 12 h 230"/>
                <a:gd name="T12" fmla="*/ 1 w 300"/>
                <a:gd name="T13" fmla="*/ 8 h 230"/>
                <a:gd name="T14" fmla="*/ 4 w 300"/>
                <a:gd name="T15" fmla="*/ 4 h 230"/>
                <a:gd name="T16" fmla="*/ 8 w 300"/>
                <a:gd name="T17" fmla="*/ 1 h 230"/>
                <a:gd name="T18" fmla="*/ 12 w 300"/>
                <a:gd name="T19" fmla="*/ 0 h 230"/>
                <a:gd name="T20" fmla="*/ 138 w 300"/>
                <a:gd name="T21" fmla="*/ 0 h 230"/>
                <a:gd name="T22" fmla="*/ 143 w 300"/>
                <a:gd name="T23" fmla="*/ 1 h 230"/>
                <a:gd name="T24" fmla="*/ 147 w 300"/>
                <a:gd name="T25" fmla="*/ 4 h 230"/>
                <a:gd name="T26" fmla="*/ 149 w 300"/>
                <a:gd name="T27" fmla="*/ 8 h 230"/>
                <a:gd name="T28" fmla="*/ 150 w 300"/>
                <a:gd name="T29" fmla="*/ 12 h 230"/>
                <a:gd name="T30" fmla="*/ 150 w 300"/>
                <a:gd name="T31" fmla="*/ 103 h 230"/>
                <a:gd name="T32" fmla="*/ 149 w 300"/>
                <a:gd name="T33" fmla="*/ 107 h 230"/>
                <a:gd name="T34" fmla="*/ 147 w 300"/>
                <a:gd name="T35" fmla="*/ 111 h 230"/>
                <a:gd name="T36" fmla="*/ 143 w 300"/>
                <a:gd name="T37" fmla="*/ 114 h 230"/>
                <a:gd name="T38" fmla="*/ 138 w 300"/>
                <a:gd name="T39" fmla="*/ 115 h 230"/>
                <a:gd name="T40" fmla="*/ 12 w 300"/>
                <a:gd name="T41" fmla="*/ 11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0"/>
                <a:gd name="T64" fmla="*/ 0 h 230"/>
                <a:gd name="T65" fmla="*/ 300 w 30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0" h="230">
                  <a:moveTo>
                    <a:pt x="24" y="230"/>
                  </a:moveTo>
                  <a:lnTo>
                    <a:pt x="15" y="228"/>
                  </a:lnTo>
                  <a:lnTo>
                    <a:pt x="7" y="222"/>
                  </a:lnTo>
                  <a:lnTo>
                    <a:pt x="2" y="214"/>
                  </a:lnTo>
                  <a:lnTo>
                    <a:pt x="0" y="205"/>
                  </a:lnTo>
                  <a:lnTo>
                    <a:pt x="0" y="24"/>
                  </a:lnTo>
                  <a:lnTo>
                    <a:pt x="2" y="15"/>
                  </a:lnTo>
                  <a:lnTo>
                    <a:pt x="7" y="7"/>
                  </a:lnTo>
                  <a:lnTo>
                    <a:pt x="15" y="2"/>
                  </a:lnTo>
                  <a:lnTo>
                    <a:pt x="24" y="0"/>
                  </a:lnTo>
                  <a:lnTo>
                    <a:pt x="275" y="0"/>
                  </a:lnTo>
                  <a:lnTo>
                    <a:pt x="285" y="2"/>
                  </a:lnTo>
                  <a:lnTo>
                    <a:pt x="293" y="7"/>
                  </a:lnTo>
                  <a:lnTo>
                    <a:pt x="298" y="15"/>
                  </a:lnTo>
                  <a:lnTo>
                    <a:pt x="300" y="24"/>
                  </a:lnTo>
                  <a:lnTo>
                    <a:pt x="300" y="205"/>
                  </a:lnTo>
                  <a:lnTo>
                    <a:pt x="298" y="214"/>
                  </a:lnTo>
                  <a:lnTo>
                    <a:pt x="293" y="222"/>
                  </a:lnTo>
                  <a:lnTo>
                    <a:pt x="285" y="228"/>
                  </a:lnTo>
                  <a:lnTo>
                    <a:pt x="275" y="230"/>
                  </a:lnTo>
                  <a:lnTo>
                    <a:pt x="24"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0" name="Freeform 17"/>
            <p:cNvSpPr>
              <a:spLocks noChangeAspect="1"/>
            </p:cNvSpPr>
            <p:nvPr/>
          </p:nvSpPr>
          <p:spPr bwMode="auto">
            <a:xfrm>
              <a:off x="3043" y="3029"/>
              <a:ext cx="138" cy="103"/>
            </a:xfrm>
            <a:custGeom>
              <a:avLst/>
              <a:gdLst>
                <a:gd name="T0" fmla="*/ 131 w 278"/>
                <a:gd name="T1" fmla="*/ 103 h 206"/>
                <a:gd name="T2" fmla="*/ 134 w 278"/>
                <a:gd name="T3" fmla="*/ 103 h 206"/>
                <a:gd name="T4" fmla="*/ 136 w 278"/>
                <a:gd name="T5" fmla="*/ 102 h 206"/>
                <a:gd name="T6" fmla="*/ 138 w 278"/>
                <a:gd name="T7" fmla="*/ 99 h 206"/>
                <a:gd name="T8" fmla="*/ 138 w 278"/>
                <a:gd name="T9" fmla="*/ 96 h 206"/>
                <a:gd name="T10" fmla="*/ 138 w 278"/>
                <a:gd name="T11" fmla="*/ 6 h 206"/>
                <a:gd name="T12" fmla="*/ 138 w 278"/>
                <a:gd name="T13" fmla="*/ 4 h 206"/>
                <a:gd name="T14" fmla="*/ 136 w 278"/>
                <a:gd name="T15" fmla="*/ 2 h 206"/>
                <a:gd name="T16" fmla="*/ 134 w 278"/>
                <a:gd name="T17" fmla="*/ 1 h 206"/>
                <a:gd name="T18" fmla="*/ 131 w 278"/>
                <a:gd name="T19" fmla="*/ 0 h 206"/>
                <a:gd name="T20" fmla="*/ 6 w 278"/>
                <a:gd name="T21" fmla="*/ 0 h 206"/>
                <a:gd name="T22" fmla="*/ 4 w 278"/>
                <a:gd name="T23" fmla="*/ 1 h 206"/>
                <a:gd name="T24" fmla="*/ 2 w 278"/>
                <a:gd name="T25" fmla="*/ 2 h 206"/>
                <a:gd name="T26" fmla="*/ 0 w 278"/>
                <a:gd name="T27" fmla="*/ 4 h 206"/>
                <a:gd name="T28" fmla="*/ 0 w 278"/>
                <a:gd name="T29" fmla="*/ 6 h 206"/>
                <a:gd name="T30" fmla="*/ 0 w 278"/>
                <a:gd name="T31" fmla="*/ 96 h 206"/>
                <a:gd name="T32" fmla="*/ 0 w 278"/>
                <a:gd name="T33" fmla="*/ 99 h 206"/>
                <a:gd name="T34" fmla="*/ 2 w 278"/>
                <a:gd name="T35" fmla="*/ 102 h 206"/>
                <a:gd name="T36" fmla="*/ 4 w 278"/>
                <a:gd name="T37" fmla="*/ 103 h 206"/>
                <a:gd name="T38" fmla="*/ 6 w 278"/>
                <a:gd name="T39" fmla="*/ 103 h 206"/>
                <a:gd name="T40" fmla="*/ 131 w 278"/>
                <a:gd name="T41" fmla="*/ 103 h 2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8"/>
                <a:gd name="T64" fmla="*/ 0 h 206"/>
                <a:gd name="T65" fmla="*/ 278 w 278"/>
                <a:gd name="T66" fmla="*/ 206 h 2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8" h="206">
                  <a:moveTo>
                    <a:pt x="264" y="206"/>
                  </a:moveTo>
                  <a:lnTo>
                    <a:pt x="270" y="205"/>
                  </a:lnTo>
                  <a:lnTo>
                    <a:pt x="274" y="203"/>
                  </a:lnTo>
                  <a:lnTo>
                    <a:pt x="277" y="198"/>
                  </a:lnTo>
                  <a:lnTo>
                    <a:pt x="278" y="192"/>
                  </a:lnTo>
                  <a:lnTo>
                    <a:pt x="278" y="11"/>
                  </a:lnTo>
                  <a:lnTo>
                    <a:pt x="277" y="7"/>
                  </a:lnTo>
                  <a:lnTo>
                    <a:pt x="274" y="3"/>
                  </a:lnTo>
                  <a:lnTo>
                    <a:pt x="270" y="1"/>
                  </a:lnTo>
                  <a:lnTo>
                    <a:pt x="264" y="0"/>
                  </a:lnTo>
                  <a:lnTo>
                    <a:pt x="13" y="0"/>
                  </a:lnTo>
                  <a:lnTo>
                    <a:pt x="8" y="1"/>
                  </a:lnTo>
                  <a:lnTo>
                    <a:pt x="4" y="3"/>
                  </a:lnTo>
                  <a:lnTo>
                    <a:pt x="1" y="7"/>
                  </a:lnTo>
                  <a:lnTo>
                    <a:pt x="0" y="11"/>
                  </a:lnTo>
                  <a:lnTo>
                    <a:pt x="0" y="192"/>
                  </a:lnTo>
                  <a:lnTo>
                    <a:pt x="1" y="198"/>
                  </a:lnTo>
                  <a:lnTo>
                    <a:pt x="4" y="203"/>
                  </a:lnTo>
                  <a:lnTo>
                    <a:pt x="8" y="205"/>
                  </a:lnTo>
                  <a:lnTo>
                    <a:pt x="13" y="206"/>
                  </a:lnTo>
                  <a:lnTo>
                    <a:pt x="264" y="20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1" name="Freeform 18"/>
            <p:cNvSpPr>
              <a:spLocks noChangeAspect="1"/>
            </p:cNvSpPr>
            <p:nvPr/>
          </p:nvSpPr>
          <p:spPr bwMode="auto">
            <a:xfrm>
              <a:off x="3048" y="3150"/>
              <a:ext cx="135" cy="22"/>
            </a:xfrm>
            <a:custGeom>
              <a:avLst/>
              <a:gdLst>
                <a:gd name="T0" fmla="*/ 119 w 269"/>
                <a:gd name="T1" fmla="*/ 10 h 43"/>
                <a:gd name="T2" fmla="*/ 103 w 269"/>
                <a:gd name="T3" fmla="*/ 21 h 43"/>
                <a:gd name="T4" fmla="*/ 101 w 269"/>
                <a:gd name="T5" fmla="*/ 22 h 43"/>
                <a:gd name="T6" fmla="*/ 99 w 269"/>
                <a:gd name="T7" fmla="*/ 22 h 43"/>
                <a:gd name="T8" fmla="*/ 28 w 269"/>
                <a:gd name="T9" fmla="*/ 22 h 43"/>
                <a:gd name="T10" fmla="*/ 26 w 269"/>
                <a:gd name="T11" fmla="*/ 22 h 43"/>
                <a:gd name="T12" fmla="*/ 24 w 269"/>
                <a:gd name="T13" fmla="*/ 21 h 43"/>
                <a:gd name="T14" fmla="*/ 12 w 269"/>
                <a:gd name="T15" fmla="*/ 10 h 43"/>
                <a:gd name="T16" fmla="*/ 0 w 269"/>
                <a:gd name="T17" fmla="*/ 0 h 43"/>
                <a:gd name="T18" fmla="*/ 16 w 269"/>
                <a:gd name="T19" fmla="*/ 0 h 43"/>
                <a:gd name="T20" fmla="*/ 116 w 269"/>
                <a:gd name="T21" fmla="*/ 0 h 43"/>
                <a:gd name="T22" fmla="*/ 135 w 269"/>
                <a:gd name="T23" fmla="*/ 0 h 43"/>
                <a:gd name="T24" fmla="*/ 119 w 269"/>
                <a:gd name="T25" fmla="*/ 1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9"/>
                <a:gd name="T40" fmla="*/ 0 h 43"/>
                <a:gd name="T41" fmla="*/ 269 w 26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9" h="43">
                  <a:moveTo>
                    <a:pt x="237" y="20"/>
                  </a:moveTo>
                  <a:lnTo>
                    <a:pt x="205" y="41"/>
                  </a:lnTo>
                  <a:lnTo>
                    <a:pt x="201" y="43"/>
                  </a:lnTo>
                  <a:lnTo>
                    <a:pt x="198" y="43"/>
                  </a:lnTo>
                  <a:lnTo>
                    <a:pt x="56" y="43"/>
                  </a:lnTo>
                  <a:lnTo>
                    <a:pt x="51" y="43"/>
                  </a:lnTo>
                  <a:lnTo>
                    <a:pt x="48" y="41"/>
                  </a:lnTo>
                  <a:lnTo>
                    <a:pt x="24" y="19"/>
                  </a:lnTo>
                  <a:lnTo>
                    <a:pt x="0" y="0"/>
                  </a:lnTo>
                  <a:lnTo>
                    <a:pt x="31" y="0"/>
                  </a:lnTo>
                  <a:lnTo>
                    <a:pt x="231" y="0"/>
                  </a:lnTo>
                  <a:lnTo>
                    <a:pt x="269" y="0"/>
                  </a:lnTo>
                  <a:lnTo>
                    <a:pt x="2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2" name="Freeform 19"/>
            <p:cNvSpPr>
              <a:spLocks noChangeAspect="1"/>
            </p:cNvSpPr>
            <p:nvPr/>
          </p:nvSpPr>
          <p:spPr bwMode="auto">
            <a:xfrm>
              <a:off x="3064" y="3156"/>
              <a:ext cx="77" cy="10"/>
            </a:xfrm>
            <a:custGeom>
              <a:avLst/>
              <a:gdLst>
                <a:gd name="T0" fmla="*/ 13 w 153"/>
                <a:gd name="T1" fmla="*/ 10 h 21"/>
                <a:gd name="T2" fmla="*/ 76 w 153"/>
                <a:gd name="T3" fmla="*/ 10 h 21"/>
                <a:gd name="T4" fmla="*/ 77 w 153"/>
                <a:gd name="T5" fmla="*/ 10 h 21"/>
                <a:gd name="T6" fmla="*/ 19 w 153"/>
                <a:gd name="T7" fmla="*/ 10 h 21"/>
                <a:gd name="T8" fmla="*/ 14 w 153"/>
                <a:gd name="T9" fmla="*/ 0 h 21"/>
                <a:gd name="T10" fmla="*/ 0 w 153"/>
                <a:gd name="T11" fmla="*/ 0 h 21"/>
                <a:gd name="T12" fmla="*/ 13 w 153"/>
                <a:gd name="T13" fmla="*/ 10 h 21"/>
                <a:gd name="T14" fmla="*/ 0 60000 65536"/>
                <a:gd name="T15" fmla="*/ 0 60000 65536"/>
                <a:gd name="T16" fmla="*/ 0 60000 65536"/>
                <a:gd name="T17" fmla="*/ 0 60000 65536"/>
                <a:gd name="T18" fmla="*/ 0 60000 65536"/>
                <a:gd name="T19" fmla="*/ 0 60000 65536"/>
                <a:gd name="T20" fmla="*/ 0 60000 65536"/>
                <a:gd name="T21" fmla="*/ 0 w 153"/>
                <a:gd name="T22" fmla="*/ 0 h 21"/>
                <a:gd name="T23" fmla="*/ 153 w 15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21">
                  <a:moveTo>
                    <a:pt x="25" y="21"/>
                  </a:moveTo>
                  <a:lnTo>
                    <a:pt x="152" y="21"/>
                  </a:lnTo>
                  <a:lnTo>
                    <a:pt x="153" y="21"/>
                  </a:lnTo>
                  <a:lnTo>
                    <a:pt x="37" y="20"/>
                  </a:lnTo>
                  <a:lnTo>
                    <a:pt x="27" y="0"/>
                  </a:lnTo>
                  <a:lnTo>
                    <a:pt x="0" y="0"/>
                  </a:lnTo>
                  <a:lnTo>
                    <a:pt x="25" y="21"/>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3" name="Freeform 20"/>
            <p:cNvSpPr>
              <a:spLocks noChangeAspect="1"/>
            </p:cNvSpPr>
            <p:nvPr/>
          </p:nvSpPr>
          <p:spPr bwMode="auto">
            <a:xfrm>
              <a:off x="3078" y="3156"/>
              <a:ext cx="72" cy="10"/>
            </a:xfrm>
            <a:custGeom>
              <a:avLst/>
              <a:gdLst>
                <a:gd name="T0" fmla="*/ 63 w 144"/>
                <a:gd name="T1" fmla="*/ 10 h 21"/>
                <a:gd name="T2" fmla="*/ 72 w 144"/>
                <a:gd name="T3" fmla="*/ 0 h 21"/>
                <a:gd name="T4" fmla="*/ 0 w 144"/>
                <a:gd name="T5" fmla="*/ 0 h 21"/>
                <a:gd name="T6" fmla="*/ 5 w 144"/>
                <a:gd name="T7" fmla="*/ 10 h 21"/>
                <a:gd name="T8" fmla="*/ 63 w 144"/>
                <a:gd name="T9" fmla="*/ 10 h 21"/>
                <a:gd name="T10" fmla="*/ 0 60000 65536"/>
                <a:gd name="T11" fmla="*/ 0 60000 65536"/>
                <a:gd name="T12" fmla="*/ 0 60000 65536"/>
                <a:gd name="T13" fmla="*/ 0 60000 65536"/>
                <a:gd name="T14" fmla="*/ 0 60000 65536"/>
                <a:gd name="T15" fmla="*/ 0 w 144"/>
                <a:gd name="T16" fmla="*/ 0 h 21"/>
                <a:gd name="T17" fmla="*/ 144 w 144"/>
                <a:gd name="T18" fmla="*/ 21 h 21"/>
              </a:gdLst>
              <a:ahLst/>
              <a:cxnLst>
                <a:cxn ang="T10">
                  <a:pos x="T0" y="T1"/>
                </a:cxn>
                <a:cxn ang="T11">
                  <a:pos x="T2" y="T3"/>
                </a:cxn>
                <a:cxn ang="T12">
                  <a:pos x="T4" y="T5"/>
                </a:cxn>
                <a:cxn ang="T13">
                  <a:pos x="T6" y="T7"/>
                </a:cxn>
                <a:cxn ang="T14">
                  <a:pos x="T8" y="T9"/>
                </a:cxn>
              </a:cxnLst>
              <a:rect l="T15" t="T16" r="T17" b="T18"/>
              <a:pathLst>
                <a:path w="144" h="21">
                  <a:moveTo>
                    <a:pt x="126" y="21"/>
                  </a:moveTo>
                  <a:lnTo>
                    <a:pt x="144" y="0"/>
                  </a:lnTo>
                  <a:lnTo>
                    <a:pt x="0" y="0"/>
                  </a:lnTo>
                  <a:lnTo>
                    <a:pt x="10" y="20"/>
                  </a:lnTo>
                  <a:lnTo>
                    <a:pt x="126" y="21"/>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4" name="Freeform 21"/>
            <p:cNvSpPr>
              <a:spLocks noChangeAspect="1"/>
            </p:cNvSpPr>
            <p:nvPr/>
          </p:nvSpPr>
          <p:spPr bwMode="auto">
            <a:xfrm>
              <a:off x="3140" y="3156"/>
              <a:ext cx="24" cy="10"/>
            </a:xfrm>
            <a:custGeom>
              <a:avLst/>
              <a:gdLst>
                <a:gd name="T0" fmla="*/ 0 w 48"/>
                <a:gd name="T1" fmla="*/ 10 h 21"/>
                <a:gd name="T2" fmla="*/ 8 w 48"/>
                <a:gd name="T3" fmla="*/ 10 h 21"/>
                <a:gd name="T4" fmla="*/ 24 w 48"/>
                <a:gd name="T5" fmla="*/ 0 h 21"/>
                <a:gd name="T6" fmla="*/ 10 w 48"/>
                <a:gd name="T7" fmla="*/ 0 h 21"/>
                <a:gd name="T8" fmla="*/ 1 w 48"/>
                <a:gd name="T9" fmla="*/ 10 h 21"/>
                <a:gd name="T10" fmla="*/ 0 w 48"/>
                <a:gd name="T11" fmla="*/ 10 h 21"/>
                <a:gd name="T12" fmla="*/ 0 60000 65536"/>
                <a:gd name="T13" fmla="*/ 0 60000 65536"/>
                <a:gd name="T14" fmla="*/ 0 60000 65536"/>
                <a:gd name="T15" fmla="*/ 0 60000 65536"/>
                <a:gd name="T16" fmla="*/ 0 60000 65536"/>
                <a:gd name="T17" fmla="*/ 0 60000 65536"/>
                <a:gd name="T18" fmla="*/ 0 w 48"/>
                <a:gd name="T19" fmla="*/ 0 h 21"/>
                <a:gd name="T20" fmla="*/ 48 w 4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48" h="21">
                  <a:moveTo>
                    <a:pt x="0" y="21"/>
                  </a:moveTo>
                  <a:lnTo>
                    <a:pt x="15" y="21"/>
                  </a:lnTo>
                  <a:lnTo>
                    <a:pt x="48" y="0"/>
                  </a:lnTo>
                  <a:lnTo>
                    <a:pt x="19" y="0"/>
                  </a:lnTo>
                  <a:lnTo>
                    <a:pt x="1" y="21"/>
                  </a:lnTo>
                  <a:lnTo>
                    <a:pt x="0" y="21"/>
                  </a:lnTo>
                  <a:close/>
                </a:path>
              </a:pathLst>
            </a:custGeom>
            <a:solidFill>
              <a:srgbClr val="33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5" name="Freeform 22"/>
            <p:cNvSpPr>
              <a:spLocks noChangeAspect="1"/>
            </p:cNvSpPr>
            <p:nvPr/>
          </p:nvSpPr>
          <p:spPr bwMode="auto">
            <a:xfrm>
              <a:off x="2999" y="3165"/>
              <a:ext cx="234" cy="60"/>
            </a:xfrm>
            <a:custGeom>
              <a:avLst/>
              <a:gdLst>
                <a:gd name="T0" fmla="*/ 13 w 468"/>
                <a:gd name="T1" fmla="*/ 60 h 119"/>
                <a:gd name="T2" fmla="*/ 8 w 468"/>
                <a:gd name="T3" fmla="*/ 59 h 119"/>
                <a:gd name="T4" fmla="*/ 4 w 468"/>
                <a:gd name="T5" fmla="*/ 56 h 119"/>
                <a:gd name="T6" fmla="*/ 1 w 468"/>
                <a:gd name="T7" fmla="*/ 52 h 119"/>
                <a:gd name="T8" fmla="*/ 0 w 468"/>
                <a:gd name="T9" fmla="*/ 47 h 119"/>
                <a:gd name="T10" fmla="*/ 0 w 468"/>
                <a:gd name="T11" fmla="*/ 13 h 119"/>
                <a:gd name="T12" fmla="*/ 1 w 468"/>
                <a:gd name="T13" fmla="*/ 8 h 119"/>
                <a:gd name="T14" fmla="*/ 4 w 468"/>
                <a:gd name="T15" fmla="*/ 4 h 119"/>
                <a:gd name="T16" fmla="*/ 8 w 468"/>
                <a:gd name="T17" fmla="*/ 1 h 119"/>
                <a:gd name="T18" fmla="*/ 13 w 468"/>
                <a:gd name="T19" fmla="*/ 0 h 119"/>
                <a:gd name="T20" fmla="*/ 221 w 468"/>
                <a:gd name="T21" fmla="*/ 0 h 119"/>
                <a:gd name="T22" fmla="*/ 226 w 468"/>
                <a:gd name="T23" fmla="*/ 1 h 119"/>
                <a:gd name="T24" fmla="*/ 230 w 468"/>
                <a:gd name="T25" fmla="*/ 4 h 119"/>
                <a:gd name="T26" fmla="*/ 233 w 468"/>
                <a:gd name="T27" fmla="*/ 8 h 119"/>
                <a:gd name="T28" fmla="*/ 234 w 468"/>
                <a:gd name="T29" fmla="*/ 13 h 119"/>
                <a:gd name="T30" fmla="*/ 234 w 468"/>
                <a:gd name="T31" fmla="*/ 47 h 119"/>
                <a:gd name="T32" fmla="*/ 233 w 468"/>
                <a:gd name="T33" fmla="*/ 52 h 119"/>
                <a:gd name="T34" fmla="*/ 230 w 468"/>
                <a:gd name="T35" fmla="*/ 56 h 119"/>
                <a:gd name="T36" fmla="*/ 226 w 468"/>
                <a:gd name="T37" fmla="*/ 59 h 119"/>
                <a:gd name="T38" fmla="*/ 221 w 468"/>
                <a:gd name="T39" fmla="*/ 60 h 119"/>
                <a:gd name="T40" fmla="*/ 13 w 468"/>
                <a:gd name="T41" fmla="*/ 6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8"/>
                <a:gd name="T64" fmla="*/ 0 h 119"/>
                <a:gd name="T65" fmla="*/ 468 w 468"/>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8" h="119">
                  <a:moveTo>
                    <a:pt x="26" y="119"/>
                  </a:moveTo>
                  <a:lnTo>
                    <a:pt x="16" y="117"/>
                  </a:lnTo>
                  <a:lnTo>
                    <a:pt x="8" y="111"/>
                  </a:lnTo>
                  <a:lnTo>
                    <a:pt x="2" y="103"/>
                  </a:lnTo>
                  <a:lnTo>
                    <a:pt x="0" y="93"/>
                  </a:lnTo>
                  <a:lnTo>
                    <a:pt x="0" y="25"/>
                  </a:lnTo>
                  <a:lnTo>
                    <a:pt x="2" y="15"/>
                  </a:lnTo>
                  <a:lnTo>
                    <a:pt x="8" y="7"/>
                  </a:lnTo>
                  <a:lnTo>
                    <a:pt x="16" y="2"/>
                  </a:lnTo>
                  <a:lnTo>
                    <a:pt x="26" y="0"/>
                  </a:lnTo>
                  <a:lnTo>
                    <a:pt x="441" y="0"/>
                  </a:lnTo>
                  <a:lnTo>
                    <a:pt x="451" y="2"/>
                  </a:lnTo>
                  <a:lnTo>
                    <a:pt x="459" y="7"/>
                  </a:lnTo>
                  <a:lnTo>
                    <a:pt x="465" y="15"/>
                  </a:lnTo>
                  <a:lnTo>
                    <a:pt x="468" y="25"/>
                  </a:lnTo>
                  <a:lnTo>
                    <a:pt x="468" y="93"/>
                  </a:lnTo>
                  <a:lnTo>
                    <a:pt x="465" y="103"/>
                  </a:lnTo>
                  <a:lnTo>
                    <a:pt x="459" y="111"/>
                  </a:lnTo>
                  <a:lnTo>
                    <a:pt x="451" y="117"/>
                  </a:lnTo>
                  <a:lnTo>
                    <a:pt x="441" y="119"/>
                  </a:lnTo>
                  <a:lnTo>
                    <a:pt x="26"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6" name="Freeform 23"/>
            <p:cNvSpPr>
              <a:spLocks noChangeAspect="1"/>
            </p:cNvSpPr>
            <p:nvPr/>
          </p:nvSpPr>
          <p:spPr bwMode="auto">
            <a:xfrm>
              <a:off x="3222" y="3176"/>
              <a:ext cx="1" cy="1"/>
            </a:xfrm>
            <a:custGeom>
              <a:avLst/>
              <a:gdLst>
                <a:gd name="T0" fmla="*/ 1 w 4"/>
                <a:gd name="T1" fmla="*/ 0 h 1"/>
                <a:gd name="T2" fmla="*/ 1 w 4"/>
                <a:gd name="T3" fmla="*/ 0 h 1"/>
                <a:gd name="T4" fmla="*/ 1 w 4"/>
                <a:gd name="T5" fmla="*/ 0 h 1"/>
                <a:gd name="T6" fmla="*/ 0 w 4"/>
                <a:gd name="T7" fmla="*/ 0 h 1"/>
                <a:gd name="T8" fmla="*/ 0 w 4"/>
                <a:gd name="T9" fmla="*/ 0 h 1"/>
                <a:gd name="T10" fmla="*/ 1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4" y="0"/>
                  </a:moveTo>
                  <a:lnTo>
                    <a:pt x="3" y="0"/>
                  </a:lnTo>
                  <a:lnTo>
                    <a:pt x="2" y="0"/>
                  </a:lnTo>
                  <a:lnTo>
                    <a:pt x="0" y="0"/>
                  </a:lnTo>
                  <a:lnTo>
                    <a:pt x="4" y="0"/>
                  </a:lnTo>
                  <a:close/>
                </a:path>
              </a:pathLst>
            </a:custGeom>
            <a:solidFill>
              <a:srgbClr val="E5D1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7" name="Freeform 24"/>
            <p:cNvSpPr>
              <a:spLocks noChangeAspect="1"/>
            </p:cNvSpPr>
            <p:nvPr/>
          </p:nvSpPr>
          <p:spPr bwMode="auto">
            <a:xfrm>
              <a:off x="3187" y="3176"/>
              <a:ext cx="37" cy="30"/>
            </a:xfrm>
            <a:custGeom>
              <a:avLst/>
              <a:gdLst>
                <a:gd name="T0" fmla="*/ 0 w 74"/>
                <a:gd name="T1" fmla="*/ 18 h 61"/>
                <a:gd name="T2" fmla="*/ 0 w 74"/>
                <a:gd name="T3" fmla="*/ 30 h 61"/>
                <a:gd name="T4" fmla="*/ 7 w 74"/>
                <a:gd name="T5" fmla="*/ 30 h 61"/>
                <a:gd name="T6" fmla="*/ 13 w 74"/>
                <a:gd name="T7" fmla="*/ 30 h 61"/>
                <a:gd name="T8" fmla="*/ 17 w 74"/>
                <a:gd name="T9" fmla="*/ 30 h 61"/>
                <a:gd name="T10" fmla="*/ 22 w 74"/>
                <a:gd name="T11" fmla="*/ 30 h 61"/>
                <a:gd name="T12" fmla="*/ 25 w 74"/>
                <a:gd name="T13" fmla="*/ 30 h 61"/>
                <a:gd name="T14" fmla="*/ 27 w 74"/>
                <a:gd name="T15" fmla="*/ 30 h 61"/>
                <a:gd name="T16" fmla="*/ 29 w 74"/>
                <a:gd name="T17" fmla="*/ 30 h 61"/>
                <a:gd name="T18" fmla="*/ 30 w 74"/>
                <a:gd name="T19" fmla="*/ 30 h 61"/>
                <a:gd name="T20" fmla="*/ 31 w 74"/>
                <a:gd name="T21" fmla="*/ 29 h 61"/>
                <a:gd name="T22" fmla="*/ 34 w 74"/>
                <a:gd name="T23" fmla="*/ 27 h 61"/>
                <a:gd name="T24" fmla="*/ 36 w 74"/>
                <a:gd name="T25" fmla="*/ 22 h 61"/>
                <a:gd name="T26" fmla="*/ 37 w 74"/>
                <a:gd name="T27" fmla="*/ 17 h 61"/>
                <a:gd name="T28" fmla="*/ 37 w 74"/>
                <a:gd name="T29" fmla="*/ 11 h 61"/>
                <a:gd name="T30" fmla="*/ 36 w 74"/>
                <a:gd name="T31" fmla="*/ 6 h 61"/>
                <a:gd name="T32" fmla="*/ 36 w 74"/>
                <a:gd name="T33" fmla="*/ 2 h 61"/>
                <a:gd name="T34" fmla="*/ 35 w 74"/>
                <a:gd name="T35" fmla="*/ 0 h 61"/>
                <a:gd name="T36" fmla="*/ 34 w 74"/>
                <a:gd name="T37" fmla="*/ 0 h 61"/>
                <a:gd name="T38" fmla="*/ 33 w 74"/>
                <a:gd name="T39" fmla="*/ 0 h 61"/>
                <a:gd name="T40" fmla="*/ 29 w 74"/>
                <a:gd name="T41" fmla="*/ 0 h 61"/>
                <a:gd name="T42" fmla="*/ 25 w 74"/>
                <a:gd name="T43" fmla="*/ 0 h 61"/>
                <a:gd name="T44" fmla="*/ 20 w 74"/>
                <a:gd name="T45" fmla="*/ 0 h 61"/>
                <a:gd name="T46" fmla="*/ 14 w 74"/>
                <a:gd name="T47" fmla="*/ 0 h 61"/>
                <a:gd name="T48" fmla="*/ 8 w 74"/>
                <a:gd name="T49" fmla="*/ 0 h 61"/>
                <a:gd name="T50" fmla="*/ 0 w 74"/>
                <a:gd name="T51" fmla="*/ 0 h 61"/>
                <a:gd name="T52" fmla="*/ 0 w 74"/>
                <a:gd name="T53" fmla="*/ 4 h 61"/>
                <a:gd name="T54" fmla="*/ 0 w 74"/>
                <a:gd name="T55" fmla="*/ 4 h 61"/>
                <a:gd name="T56" fmla="*/ 6 w 74"/>
                <a:gd name="T57" fmla="*/ 5 h 61"/>
                <a:gd name="T58" fmla="*/ 11 w 74"/>
                <a:gd name="T59" fmla="*/ 6 h 61"/>
                <a:gd name="T60" fmla="*/ 14 w 74"/>
                <a:gd name="T61" fmla="*/ 8 h 61"/>
                <a:gd name="T62" fmla="*/ 15 w 74"/>
                <a:gd name="T63" fmla="*/ 10 h 61"/>
                <a:gd name="T64" fmla="*/ 14 w 74"/>
                <a:gd name="T65" fmla="*/ 13 h 61"/>
                <a:gd name="T66" fmla="*/ 11 w 74"/>
                <a:gd name="T67" fmla="*/ 15 h 61"/>
                <a:gd name="T68" fmla="*/ 6 w 74"/>
                <a:gd name="T69" fmla="*/ 17 h 61"/>
                <a:gd name="T70" fmla="*/ 0 w 74"/>
                <a:gd name="T71" fmla="*/ 18 h 61"/>
                <a:gd name="T72" fmla="*/ 0 w 74"/>
                <a:gd name="T73" fmla="*/ 18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61"/>
                <a:gd name="T113" fmla="*/ 74 w 74"/>
                <a:gd name="T114" fmla="*/ 61 h 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61">
                  <a:moveTo>
                    <a:pt x="0" y="36"/>
                  </a:moveTo>
                  <a:lnTo>
                    <a:pt x="0" y="61"/>
                  </a:lnTo>
                  <a:lnTo>
                    <a:pt x="13" y="61"/>
                  </a:lnTo>
                  <a:lnTo>
                    <a:pt x="25" y="61"/>
                  </a:lnTo>
                  <a:lnTo>
                    <a:pt x="34" y="61"/>
                  </a:lnTo>
                  <a:lnTo>
                    <a:pt x="43" y="61"/>
                  </a:lnTo>
                  <a:lnTo>
                    <a:pt x="50" y="61"/>
                  </a:lnTo>
                  <a:lnTo>
                    <a:pt x="54" y="61"/>
                  </a:lnTo>
                  <a:lnTo>
                    <a:pt x="58" y="61"/>
                  </a:lnTo>
                  <a:lnTo>
                    <a:pt x="59" y="61"/>
                  </a:lnTo>
                  <a:lnTo>
                    <a:pt x="61" y="59"/>
                  </a:lnTo>
                  <a:lnTo>
                    <a:pt x="67" y="54"/>
                  </a:lnTo>
                  <a:lnTo>
                    <a:pt x="72" y="45"/>
                  </a:lnTo>
                  <a:lnTo>
                    <a:pt x="74" y="35"/>
                  </a:lnTo>
                  <a:lnTo>
                    <a:pt x="73" y="22"/>
                  </a:lnTo>
                  <a:lnTo>
                    <a:pt x="72" y="12"/>
                  </a:lnTo>
                  <a:lnTo>
                    <a:pt x="71" y="4"/>
                  </a:lnTo>
                  <a:lnTo>
                    <a:pt x="69" y="0"/>
                  </a:lnTo>
                  <a:lnTo>
                    <a:pt x="68" y="0"/>
                  </a:lnTo>
                  <a:lnTo>
                    <a:pt x="65" y="0"/>
                  </a:lnTo>
                  <a:lnTo>
                    <a:pt x="58" y="0"/>
                  </a:lnTo>
                  <a:lnTo>
                    <a:pt x="50" y="0"/>
                  </a:lnTo>
                  <a:lnTo>
                    <a:pt x="40" y="0"/>
                  </a:lnTo>
                  <a:lnTo>
                    <a:pt x="28" y="0"/>
                  </a:lnTo>
                  <a:lnTo>
                    <a:pt x="15" y="0"/>
                  </a:lnTo>
                  <a:lnTo>
                    <a:pt x="0" y="0"/>
                  </a:lnTo>
                  <a:lnTo>
                    <a:pt x="0" y="8"/>
                  </a:lnTo>
                  <a:lnTo>
                    <a:pt x="12" y="10"/>
                  </a:lnTo>
                  <a:lnTo>
                    <a:pt x="21" y="12"/>
                  </a:lnTo>
                  <a:lnTo>
                    <a:pt x="28" y="16"/>
                  </a:lnTo>
                  <a:lnTo>
                    <a:pt x="30" y="21"/>
                  </a:lnTo>
                  <a:lnTo>
                    <a:pt x="28" y="27"/>
                  </a:lnTo>
                  <a:lnTo>
                    <a:pt x="21" y="31"/>
                  </a:lnTo>
                  <a:lnTo>
                    <a:pt x="12" y="35"/>
                  </a:lnTo>
                  <a:lnTo>
                    <a:pt x="0" y="36"/>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8" name="Freeform 25"/>
            <p:cNvSpPr>
              <a:spLocks noChangeAspect="1"/>
            </p:cNvSpPr>
            <p:nvPr/>
          </p:nvSpPr>
          <p:spPr bwMode="auto">
            <a:xfrm>
              <a:off x="3010" y="3176"/>
              <a:ext cx="177" cy="43"/>
            </a:xfrm>
            <a:custGeom>
              <a:avLst/>
              <a:gdLst>
                <a:gd name="T0" fmla="*/ 177 w 355"/>
                <a:gd name="T1" fmla="*/ 0 h 88"/>
                <a:gd name="T2" fmla="*/ 155 w 355"/>
                <a:gd name="T3" fmla="*/ 0 h 88"/>
                <a:gd name="T4" fmla="*/ 130 w 355"/>
                <a:gd name="T5" fmla="*/ 0 h 88"/>
                <a:gd name="T6" fmla="*/ 103 w 355"/>
                <a:gd name="T7" fmla="*/ 0 h 88"/>
                <a:gd name="T8" fmla="*/ 77 w 355"/>
                <a:gd name="T9" fmla="*/ 0 h 88"/>
                <a:gd name="T10" fmla="*/ 53 w 355"/>
                <a:gd name="T11" fmla="*/ 0 h 88"/>
                <a:gd name="T12" fmla="*/ 33 w 355"/>
                <a:gd name="T13" fmla="*/ 0 h 88"/>
                <a:gd name="T14" fmla="*/ 19 w 355"/>
                <a:gd name="T15" fmla="*/ 0 h 88"/>
                <a:gd name="T16" fmla="*/ 12 w 355"/>
                <a:gd name="T17" fmla="*/ 0 h 88"/>
                <a:gd name="T18" fmla="*/ 2 w 355"/>
                <a:gd name="T19" fmla="*/ 1 h 88"/>
                <a:gd name="T20" fmla="*/ 0 w 355"/>
                <a:gd name="T21" fmla="*/ 2 h 88"/>
                <a:gd name="T22" fmla="*/ 0 w 355"/>
                <a:gd name="T23" fmla="*/ 6 h 88"/>
                <a:gd name="T24" fmla="*/ 0 w 355"/>
                <a:gd name="T25" fmla="*/ 22 h 88"/>
                <a:gd name="T26" fmla="*/ 2 w 355"/>
                <a:gd name="T27" fmla="*/ 39 h 88"/>
                <a:gd name="T28" fmla="*/ 3 w 355"/>
                <a:gd name="T29" fmla="*/ 43 h 88"/>
                <a:gd name="T30" fmla="*/ 5 w 355"/>
                <a:gd name="T31" fmla="*/ 37 h 88"/>
                <a:gd name="T32" fmla="*/ 10 w 355"/>
                <a:gd name="T33" fmla="*/ 30 h 88"/>
                <a:gd name="T34" fmla="*/ 14 w 355"/>
                <a:gd name="T35" fmla="*/ 29 h 88"/>
                <a:gd name="T36" fmla="*/ 21 w 355"/>
                <a:gd name="T37" fmla="*/ 29 h 88"/>
                <a:gd name="T38" fmla="*/ 28 w 355"/>
                <a:gd name="T39" fmla="*/ 28 h 88"/>
                <a:gd name="T40" fmla="*/ 37 w 355"/>
                <a:gd name="T41" fmla="*/ 28 h 88"/>
                <a:gd name="T42" fmla="*/ 44 w 355"/>
                <a:gd name="T43" fmla="*/ 28 h 88"/>
                <a:gd name="T44" fmla="*/ 56 w 355"/>
                <a:gd name="T45" fmla="*/ 28 h 88"/>
                <a:gd name="T46" fmla="*/ 73 w 355"/>
                <a:gd name="T47" fmla="*/ 29 h 88"/>
                <a:gd name="T48" fmla="*/ 93 w 355"/>
                <a:gd name="T49" fmla="*/ 29 h 88"/>
                <a:gd name="T50" fmla="*/ 115 w 355"/>
                <a:gd name="T51" fmla="*/ 29 h 88"/>
                <a:gd name="T52" fmla="*/ 137 w 355"/>
                <a:gd name="T53" fmla="*/ 29 h 88"/>
                <a:gd name="T54" fmla="*/ 158 w 355"/>
                <a:gd name="T55" fmla="*/ 30 h 88"/>
                <a:gd name="T56" fmla="*/ 177 w 355"/>
                <a:gd name="T57" fmla="*/ 30 h 88"/>
                <a:gd name="T58" fmla="*/ 172 w 355"/>
                <a:gd name="T59" fmla="*/ 17 h 88"/>
                <a:gd name="T60" fmla="*/ 164 w 355"/>
                <a:gd name="T61" fmla="*/ 13 h 88"/>
                <a:gd name="T62" fmla="*/ 164 w 355"/>
                <a:gd name="T63" fmla="*/ 8 h 88"/>
                <a:gd name="T64" fmla="*/ 172 w 355"/>
                <a:gd name="T65" fmla="*/ 5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5"/>
                <a:gd name="T100" fmla="*/ 0 h 88"/>
                <a:gd name="T101" fmla="*/ 355 w 355"/>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5" h="88">
                  <a:moveTo>
                    <a:pt x="355" y="8"/>
                  </a:moveTo>
                  <a:lnTo>
                    <a:pt x="355" y="0"/>
                  </a:lnTo>
                  <a:lnTo>
                    <a:pt x="333" y="0"/>
                  </a:lnTo>
                  <a:lnTo>
                    <a:pt x="310" y="0"/>
                  </a:lnTo>
                  <a:lnTo>
                    <a:pt x="285" y="0"/>
                  </a:lnTo>
                  <a:lnTo>
                    <a:pt x="260" y="0"/>
                  </a:lnTo>
                  <a:lnTo>
                    <a:pt x="233" y="0"/>
                  </a:lnTo>
                  <a:lnTo>
                    <a:pt x="207" y="0"/>
                  </a:lnTo>
                  <a:lnTo>
                    <a:pt x="180" y="0"/>
                  </a:lnTo>
                  <a:lnTo>
                    <a:pt x="155" y="0"/>
                  </a:lnTo>
                  <a:lnTo>
                    <a:pt x="129" y="0"/>
                  </a:lnTo>
                  <a:lnTo>
                    <a:pt x="106" y="0"/>
                  </a:lnTo>
                  <a:lnTo>
                    <a:pt x="86" y="0"/>
                  </a:lnTo>
                  <a:lnTo>
                    <a:pt x="67" y="0"/>
                  </a:lnTo>
                  <a:lnTo>
                    <a:pt x="51" y="0"/>
                  </a:lnTo>
                  <a:lnTo>
                    <a:pt x="38" y="0"/>
                  </a:lnTo>
                  <a:lnTo>
                    <a:pt x="29" y="0"/>
                  </a:lnTo>
                  <a:lnTo>
                    <a:pt x="25" y="0"/>
                  </a:lnTo>
                  <a:lnTo>
                    <a:pt x="12" y="2"/>
                  </a:lnTo>
                  <a:lnTo>
                    <a:pt x="4" y="3"/>
                  </a:lnTo>
                  <a:lnTo>
                    <a:pt x="2" y="4"/>
                  </a:lnTo>
                  <a:lnTo>
                    <a:pt x="0" y="5"/>
                  </a:lnTo>
                  <a:lnTo>
                    <a:pt x="0" y="7"/>
                  </a:lnTo>
                  <a:lnTo>
                    <a:pt x="0" y="13"/>
                  </a:lnTo>
                  <a:lnTo>
                    <a:pt x="0" y="26"/>
                  </a:lnTo>
                  <a:lnTo>
                    <a:pt x="0" y="45"/>
                  </a:lnTo>
                  <a:lnTo>
                    <a:pt x="2" y="66"/>
                  </a:lnTo>
                  <a:lnTo>
                    <a:pt x="4" y="79"/>
                  </a:lnTo>
                  <a:lnTo>
                    <a:pt x="5" y="86"/>
                  </a:lnTo>
                  <a:lnTo>
                    <a:pt x="6" y="88"/>
                  </a:lnTo>
                  <a:lnTo>
                    <a:pt x="7" y="84"/>
                  </a:lnTo>
                  <a:lnTo>
                    <a:pt x="11" y="75"/>
                  </a:lnTo>
                  <a:lnTo>
                    <a:pt x="15" y="66"/>
                  </a:lnTo>
                  <a:lnTo>
                    <a:pt x="21" y="61"/>
                  </a:lnTo>
                  <a:lnTo>
                    <a:pt x="25" y="61"/>
                  </a:lnTo>
                  <a:lnTo>
                    <a:pt x="29" y="60"/>
                  </a:lnTo>
                  <a:lnTo>
                    <a:pt x="35" y="60"/>
                  </a:lnTo>
                  <a:lnTo>
                    <a:pt x="42" y="59"/>
                  </a:lnTo>
                  <a:lnTo>
                    <a:pt x="49" y="59"/>
                  </a:lnTo>
                  <a:lnTo>
                    <a:pt x="57" y="58"/>
                  </a:lnTo>
                  <a:lnTo>
                    <a:pt x="66" y="58"/>
                  </a:lnTo>
                  <a:lnTo>
                    <a:pt x="75" y="58"/>
                  </a:lnTo>
                  <a:lnTo>
                    <a:pt x="80" y="58"/>
                  </a:lnTo>
                  <a:lnTo>
                    <a:pt x="88" y="58"/>
                  </a:lnTo>
                  <a:lnTo>
                    <a:pt x="100" y="58"/>
                  </a:lnTo>
                  <a:lnTo>
                    <a:pt x="113" y="58"/>
                  </a:lnTo>
                  <a:lnTo>
                    <a:pt x="129" y="58"/>
                  </a:lnTo>
                  <a:lnTo>
                    <a:pt x="147" y="59"/>
                  </a:lnTo>
                  <a:lnTo>
                    <a:pt x="166" y="59"/>
                  </a:lnTo>
                  <a:lnTo>
                    <a:pt x="187" y="59"/>
                  </a:lnTo>
                  <a:lnTo>
                    <a:pt x="209" y="59"/>
                  </a:lnTo>
                  <a:lnTo>
                    <a:pt x="231" y="60"/>
                  </a:lnTo>
                  <a:lnTo>
                    <a:pt x="253" y="60"/>
                  </a:lnTo>
                  <a:lnTo>
                    <a:pt x="275" y="60"/>
                  </a:lnTo>
                  <a:lnTo>
                    <a:pt x="297" y="60"/>
                  </a:lnTo>
                  <a:lnTo>
                    <a:pt x="317" y="61"/>
                  </a:lnTo>
                  <a:lnTo>
                    <a:pt x="337" y="61"/>
                  </a:lnTo>
                  <a:lnTo>
                    <a:pt x="355" y="61"/>
                  </a:lnTo>
                  <a:lnTo>
                    <a:pt x="355" y="36"/>
                  </a:lnTo>
                  <a:lnTo>
                    <a:pt x="344" y="35"/>
                  </a:lnTo>
                  <a:lnTo>
                    <a:pt x="333" y="31"/>
                  </a:lnTo>
                  <a:lnTo>
                    <a:pt x="328" y="27"/>
                  </a:lnTo>
                  <a:lnTo>
                    <a:pt x="325" y="21"/>
                  </a:lnTo>
                  <a:lnTo>
                    <a:pt x="328" y="16"/>
                  </a:lnTo>
                  <a:lnTo>
                    <a:pt x="333" y="12"/>
                  </a:lnTo>
                  <a:lnTo>
                    <a:pt x="344" y="10"/>
                  </a:lnTo>
                  <a:lnTo>
                    <a:pt x="355" y="8"/>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79" name="Freeform 26"/>
            <p:cNvSpPr>
              <a:spLocks noChangeAspect="1"/>
            </p:cNvSpPr>
            <p:nvPr/>
          </p:nvSpPr>
          <p:spPr bwMode="auto">
            <a:xfrm>
              <a:off x="3013" y="3176"/>
              <a:ext cx="214" cy="43"/>
            </a:xfrm>
            <a:custGeom>
              <a:avLst/>
              <a:gdLst>
                <a:gd name="T0" fmla="*/ 214 w 430"/>
                <a:gd name="T1" fmla="*/ 36 h 88"/>
                <a:gd name="T2" fmla="*/ 214 w 430"/>
                <a:gd name="T3" fmla="*/ 2 h 88"/>
                <a:gd name="T4" fmla="*/ 214 w 430"/>
                <a:gd name="T5" fmla="*/ 2 h 88"/>
                <a:gd name="T6" fmla="*/ 214 w 430"/>
                <a:gd name="T7" fmla="*/ 2 h 88"/>
                <a:gd name="T8" fmla="*/ 214 w 430"/>
                <a:gd name="T9" fmla="*/ 1 h 88"/>
                <a:gd name="T10" fmla="*/ 214 w 430"/>
                <a:gd name="T11" fmla="*/ 1 h 88"/>
                <a:gd name="T12" fmla="*/ 213 w 430"/>
                <a:gd name="T13" fmla="*/ 0 h 88"/>
                <a:gd name="T14" fmla="*/ 212 w 430"/>
                <a:gd name="T15" fmla="*/ 0 h 88"/>
                <a:gd name="T16" fmla="*/ 211 w 430"/>
                <a:gd name="T17" fmla="*/ 0 h 88"/>
                <a:gd name="T18" fmla="*/ 210 w 430"/>
                <a:gd name="T19" fmla="*/ 0 h 88"/>
                <a:gd name="T20" fmla="*/ 208 w 430"/>
                <a:gd name="T21" fmla="*/ 0 h 88"/>
                <a:gd name="T22" fmla="*/ 209 w 430"/>
                <a:gd name="T23" fmla="*/ 2 h 88"/>
                <a:gd name="T24" fmla="*/ 210 w 430"/>
                <a:gd name="T25" fmla="*/ 6 h 88"/>
                <a:gd name="T26" fmla="*/ 210 w 430"/>
                <a:gd name="T27" fmla="*/ 11 h 88"/>
                <a:gd name="T28" fmla="*/ 211 w 430"/>
                <a:gd name="T29" fmla="*/ 17 h 88"/>
                <a:gd name="T30" fmla="*/ 210 w 430"/>
                <a:gd name="T31" fmla="*/ 22 h 88"/>
                <a:gd name="T32" fmla="*/ 207 w 430"/>
                <a:gd name="T33" fmla="*/ 26 h 88"/>
                <a:gd name="T34" fmla="*/ 204 w 430"/>
                <a:gd name="T35" fmla="*/ 29 h 88"/>
                <a:gd name="T36" fmla="*/ 203 w 430"/>
                <a:gd name="T37" fmla="*/ 30 h 88"/>
                <a:gd name="T38" fmla="*/ 202 w 430"/>
                <a:gd name="T39" fmla="*/ 30 h 88"/>
                <a:gd name="T40" fmla="*/ 196 w 430"/>
                <a:gd name="T41" fmla="*/ 30 h 88"/>
                <a:gd name="T42" fmla="*/ 189 w 430"/>
                <a:gd name="T43" fmla="*/ 30 h 88"/>
                <a:gd name="T44" fmla="*/ 179 w 430"/>
                <a:gd name="T45" fmla="*/ 30 h 88"/>
                <a:gd name="T46" fmla="*/ 166 w 430"/>
                <a:gd name="T47" fmla="*/ 29 h 88"/>
                <a:gd name="T48" fmla="*/ 153 w 430"/>
                <a:gd name="T49" fmla="*/ 29 h 88"/>
                <a:gd name="T50" fmla="*/ 138 w 430"/>
                <a:gd name="T51" fmla="*/ 29 h 88"/>
                <a:gd name="T52" fmla="*/ 123 w 430"/>
                <a:gd name="T53" fmla="*/ 29 h 88"/>
                <a:gd name="T54" fmla="*/ 108 w 430"/>
                <a:gd name="T55" fmla="*/ 29 h 88"/>
                <a:gd name="T56" fmla="*/ 93 w 430"/>
                <a:gd name="T57" fmla="*/ 29 h 88"/>
                <a:gd name="T58" fmla="*/ 79 w 430"/>
                <a:gd name="T59" fmla="*/ 29 h 88"/>
                <a:gd name="T60" fmla="*/ 66 w 430"/>
                <a:gd name="T61" fmla="*/ 28 h 88"/>
                <a:gd name="T62" fmla="*/ 55 w 430"/>
                <a:gd name="T63" fmla="*/ 28 h 88"/>
                <a:gd name="T64" fmla="*/ 45 w 430"/>
                <a:gd name="T65" fmla="*/ 28 h 88"/>
                <a:gd name="T66" fmla="*/ 38 w 430"/>
                <a:gd name="T67" fmla="*/ 28 h 88"/>
                <a:gd name="T68" fmla="*/ 34 w 430"/>
                <a:gd name="T69" fmla="*/ 28 h 88"/>
                <a:gd name="T70" fmla="*/ 30 w 430"/>
                <a:gd name="T71" fmla="*/ 28 h 88"/>
                <a:gd name="T72" fmla="*/ 25 w 430"/>
                <a:gd name="T73" fmla="*/ 28 h 88"/>
                <a:gd name="T74" fmla="*/ 21 w 430"/>
                <a:gd name="T75" fmla="*/ 29 h 88"/>
                <a:gd name="T76" fmla="*/ 18 w 430"/>
                <a:gd name="T77" fmla="*/ 29 h 88"/>
                <a:gd name="T78" fmla="*/ 14 w 430"/>
                <a:gd name="T79" fmla="*/ 29 h 88"/>
                <a:gd name="T80" fmla="*/ 11 w 430"/>
                <a:gd name="T81" fmla="*/ 29 h 88"/>
                <a:gd name="T82" fmla="*/ 9 w 430"/>
                <a:gd name="T83" fmla="*/ 30 h 88"/>
                <a:gd name="T84" fmla="*/ 7 w 430"/>
                <a:gd name="T85" fmla="*/ 30 h 88"/>
                <a:gd name="T86" fmla="*/ 4 w 430"/>
                <a:gd name="T87" fmla="*/ 32 h 88"/>
                <a:gd name="T88" fmla="*/ 2 w 430"/>
                <a:gd name="T89" fmla="*/ 37 h 88"/>
                <a:gd name="T90" fmla="*/ 0 w 430"/>
                <a:gd name="T91" fmla="*/ 41 h 88"/>
                <a:gd name="T92" fmla="*/ 0 w 430"/>
                <a:gd name="T93" fmla="*/ 43 h 88"/>
                <a:gd name="T94" fmla="*/ 207 w 430"/>
                <a:gd name="T95" fmla="*/ 43 h 88"/>
                <a:gd name="T96" fmla="*/ 210 w 430"/>
                <a:gd name="T97" fmla="*/ 43 h 88"/>
                <a:gd name="T98" fmla="*/ 212 w 430"/>
                <a:gd name="T99" fmla="*/ 41 h 88"/>
                <a:gd name="T100" fmla="*/ 214 w 430"/>
                <a:gd name="T101" fmla="*/ 39 h 88"/>
                <a:gd name="T102" fmla="*/ 214 w 430"/>
                <a:gd name="T103" fmla="*/ 36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0"/>
                <a:gd name="T157" fmla="*/ 0 h 88"/>
                <a:gd name="T158" fmla="*/ 430 w 430"/>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0" h="88">
                  <a:moveTo>
                    <a:pt x="430" y="73"/>
                  </a:moveTo>
                  <a:lnTo>
                    <a:pt x="430" y="5"/>
                  </a:lnTo>
                  <a:lnTo>
                    <a:pt x="430" y="4"/>
                  </a:lnTo>
                  <a:lnTo>
                    <a:pt x="430" y="3"/>
                  </a:lnTo>
                  <a:lnTo>
                    <a:pt x="430" y="2"/>
                  </a:lnTo>
                  <a:lnTo>
                    <a:pt x="428" y="0"/>
                  </a:lnTo>
                  <a:lnTo>
                    <a:pt x="425" y="0"/>
                  </a:lnTo>
                  <a:lnTo>
                    <a:pt x="423" y="0"/>
                  </a:lnTo>
                  <a:lnTo>
                    <a:pt x="422" y="0"/>
                  </a:lnTo>
                  <a:lnTo>
                    <a:pt x="418" y="0"/>
                  </a:lnTo>
                  <a:lnTo>
                    <a:pt x="420" y="4"/>
                  </a:lnTo>
                  <a:lnTo>
                    <a:pt x="421" y="12"/>
                  </a:lnTo>
                  <a:lnTo>
                    <a:pt x="422" y="22"/>
                  </a:lnTo>
                  <a:lnTo>
                    <a:pt x="423" y="35"/>
                  </a:lnTo>
                  <a:lnTo>
                    <a:pt x="421" y="45"/>
                  </a:lnTo>
                  <a:lnTo>
                    <a:pt x="416" y="54"/>
                  </a:lnTo>
                  <a:lnTo>
                    <a:pt x="410" y="59"/>
                  </a:lnTo>
                  <a:lnTo>
                    <a:pt x="408" y="61"/>
                  </a:lnTo>
                  <a:lnTo>
                    <a:pt x="405" y="61"/>
                  </a:lnTo>
                  <a:lnTo>
                    <a:pt x="394" y="61"/>
                  </a:lnTo>
                  <a:lnTo>
                    <a:pt x="379" y="61"/>
                  </a:lnTo>
                  <a:lnTo>
                    <a:pt x="359" y="61"/>
                  </a:lnTo>
                  <a:lnTo>
                    <a:pt x="334" y="60"/>
                  </a:lnTo>
                  <a:lnTo>
                    <a:pt x="308" y="60"/>
                  </a:lnTo>
                  <a:lnTo>
                    <a:pt x="278" y="60"/>
                  </a:lnTo>
                  <a:lnTo>
                    <a:pt x="248" y="59"/>
                  </a:lnTo>
                  <a:lnTo>
                    <a:pt x="217" y="59"/>
                  </a:lnTo>
                  <a:lnTo>
                    <a:pt x="187" y="59"/>
                  </a:lnTo>
                  <a:lnTo>
                    <a:pt x="158" y="59"/>
                  </a:lnTo>
                  <a:lnTo>
                    <a:pt x="133" y="58"/>
                  </a:lnTo>
                  <a:lnTo>
                    <a:pt x="110" y="58"/>
                  </a:lnTo>
                  <a:lnTo>
                    <a:pt x="91" y="58"/>
                  </a:lnTo>
                  <a:lnTo>
                    <a:pt x="77" y="58"/>
                  </a:lnTo>
                  <a:lnTo>
                    <a:pt x="69" y="58"/>
                  </a:lnTo>
                  <a:lnTo>
                    <a:pt x="60" y="58"/>
                  </a:lnTo>
                  <a:lnTo>
                    <a:pt x="51" y="58"/>
                  </a:lnTo>
                  <a:lnTo>
                    <a:pt x="43" y="59"/>
                  </a:lnTo>
                  <a:lnTo>
                    <a:pt x="36" y="59"/>
                  </a:lnTo>
                  <a:lnTo>
                    <a:pt x="29" y="60"/>
                  </a:lnTo>
                  <a:lnTo>
                    <a:pt x="23" y="60"/>
                  </a:lnTo>
                  <a:lnTo>
                    <a:pt x="19" y="61"/>
                  </a:lnTo>
                  <a:lnTo>
                    <a:pt x="15" y="61"/>
                  </a:lnTo>
                  <a:lnTo>
                    <a:pt x="9" y="66"/>
                  </a:lnTo>
                  <a:lnTo>
                    <a:pt x="5" y="75"/>
                  </a:lnTo>
                  <a:lnTo>
                    <a:pt x="1" y="84"/>
                  </a:lnTo>
                  <a:lnTo>
                    <a:pt x="0" y="88"/>
                  </a:lnTo>
                  <a:lnTo>
                    <a:pt x="415" y="88"/>
                  </a:lnTo>
                  <a:lnTo>
                    <a:pt x="421" y="87"/>
                  </a:lnTo>
                  <a:lnTo>
                    <a:pt x="425" y="83"/>
                  </a:lnTo>
                  <a:lnTo>
                    <a:pt x="429" y="79"/>
                  </a:lnTo>
                  <a:lnTo>
                    <a:pt x="430" y="73"/>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0" name="Freeform 27"/>
            <p:cNvSpPr>
              <a:spLocks noChangeAspect="1"/>
            </p:cNvSpPr>
            <p:nvPr/>
          </p:nvSpPr>
          <p:spPr bwMode="auto">
            <a:xfrm>
              <a:off x="3172" y="3180"/>
              <a:ext cx="30" cy="14"/>
            </a:xfrm>
            <a:custGeom>
              <a:avLst/>
              <a:gdLst>
                <a:gd name="T0" fmla="*/ 15 w 60"/>
                <a:gd name="T1" fmla="*/ 14 h 28"/>
                <a:gd name="T2" fmla="*/ 21 w 60"/>
                <a:gd name="T3" fmla="*/ 14 h 28"/>
                <a:gd name="T4" fmla="*/ 26 w 60"/>
                <a:gd name="T5" fmla="*/ 12 h 28"/>
                <a:gd name="T6" fmla="*/ 29 w 60"/>
                <a:gd name="T7" fmla="*/ 10 h 28"/>
                <a:gd name="T8" fmla="*/ 30 w 60"/>
                <a:gd name="T9" fmla="*/ 7 h 28"/>
                <a:gd name="T10" fmla="*/ 29 w 60"/>
                <a:gd name="T11" fmla="*/ 4 h 28"/>
                <a:gd name="T12" fmla="*/ 26 w 60"/>
                <a:gd name="T13" fmla="*/ 2 h 28"/>
                <a:gd name="T14" fmla="*/ 21 w 60"/>
                <a:gd name="T15" fmla="*/ 1 h 28"/>
                <a:gd name="T16" fmla="*/ 15 w 60"/>
                <a:gd name="T17" fmla="*/ 0 h 28"/>
                <a:gd name="T18" fmla="*/ 10 w 60"/>
                <a:gd name="T19" fmla="*/ 1 h 28"/>
                <a:gd name="T20" fmla="*/ 4 w 60"/>
                <a:gd name="T21" fmla="*/ 2 h 28"/>
                <a:gd name="T22" fmla="*/ 2 w 60"/>
                <a:gd name="T23" fmla="*/ 4 h 28"/>
                <a:gd name="T24" fmla="*/ 0 w 60"/>
                <a:gd name="T25" fmla="*/ 7 h 28"/>
                <a:gd name="T26" fmla="*/ 2 w 60"/>
                <a:gd name="T27" fmla="*/ 10 h 28"/>
                <a:gd name="T28" fmla="*/ 4 w 60"/>
                <a:gd name="T29" fmla="*/ 12 h 28"/>
                <a:gd name="T30" fmla="*/ 10 w 60"/>
                <a:gd name="T31" fmla="*/ 14 h 28"/>
                <a:gd name="T32" fmla="*/ 15 w 60"/>
                <a:gd name="T33" fmla="*/ 14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28"/>
                <a:gd name="T53" fmla="*/ 60 w 60"/>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28">
                  <a:moveTo>
                    <a:pt x="30" y="28"/>
                  </a:moveTo>
                  <a:lnTo>
                    <a:pt x="42" y="27"/>
                  </a:lnTo>
                  <a:lnTo>
                    <a:pt x="51" y="23"/>
                  </a:lnTo>
                  <a:lnTo>
                    <a:pt x="58" y="19"/>
                  </a:lnTo>
                  <a:lnTo>
                    <a:pt x="60" y="13"/>
                  </a:lnTo>
                  <a:lnTo>
                    <a:pt x="58" y="8"/>
                  </a:lnTo>
                  <a:lnTo>
                    <a:pt x="51" y="4"/>
                  </a:lnTo>
                  <a:lnTo>
                    <a:pt x="42" y="2"/>
                  </a:lnTo>
                  <a:lnTo>
                    <a:pt x="30" y="0"/>
                  </a:lnTo>
                  <a:lnTo>
                    <a:pt x="19" y="2"/>
                  </a:lnTo>
                  <a:lnTo>
                    <a:pt x="8" y="4"/>
                  </a:lnTo>
                  <a:lnTo>
                    <a:pt x="3" y="8"/>
                  </a:lnTo>
                  <a:lnTo>
                    <a:pt x="0" y="13"/>
                  </a:lnTo>
                  <a:lnTo>
                    <a:pt x="3" y="19"/>
                  </a:lnTo>
                  <a:lnTo>
                    <a:pt x="8" y="23"/>
                  </a:lnTo>
                  <a:lnTo>
                    <a:pt x="19" y="27"/>
                  </a:lnTo>
                  <a:lnTo>
                    <a:pt x="30" y="28"/>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1" name="Freeform 28"/>
            <p:cNvSpPr>
              <a:spLocks noChangeAspect="1"/>
            </p:cNvSpPr>
            <p:nvPr/>
          </p:nvSpPr>
          <p:spPr bwMode="auto">
            <a:xfrm>
              <a:off x="3005" y="3171"/>
              <a:ext cx="222" cy="48"/>
            </a:xfrm>
            <a:custGeom>
              <a:avLst/>
              <a:gdLst>
                <a:gd name="T0" fmla="*/ 4 w 445"/>
                <a:gd name="T1" fmla="*/ 7 h 97"/>
                <a:gd name="T2" fmla="*/ 5 w 445"/>
                <a:gd name="T3" fmla="*/ 6 h 97"/>
                <a:gd name="T4" fmla="*/ 6 w 445"/>
                <a:gd name="T5" fmla="*/ 6 h 97"/>
                <a:gd name="T6" fmla="*/ 10 w 445"/>
                <a:gd name="T7" fmla="*/ 5 h 97"/>
                <a:gd name="T8" fmla="*/ 17 w 445"/>
                <a:gd name="T9" fmla="*/ 4 h 97"/>
                <a:gd name="T10" fmla="*/ 21 w 445"/>
                <a:gd name="T11" fmla="*/ 4 h 97"/>
                <a:gd name="T12" fmla="*/ 28 w 445"/>
                <a:gd name="T13" fmla="*/ 4 h 97"/>
                <a:gd name="T14" fmla="*/ 39 w 445"/>
                <a:gd name="T15" fmla="*/ 4 h 97"/>
                <a:gd name="T16" fmla="*/ 52 w 445"/>
                <a:gd name="T17" fmla="*/ 4 h 97"/>
                <a:gd name="T18" fmla="*/ 68 w 445"/>
                <a:gd name="T19" fmla="*/ 4 h 97"/>
                <a:gd name="T20" fmla="*/ 85 w 445"/>
                <a:gd name="T21" fmla="*/ 4 h 97"/>
                <a:gd name="T22" fmla="*/ 102 w 445"/>
                <a:gd name="T23" fmla="*/ 4 h 97"/>
                <a:gd name="T24" fmla="*/ 121 w 445"/>
                <a:gd name="T25" fmla="*/ 4 h 97"/>
                <a:gd name="T26" fmla="*/ 139 w 445"/>
                <a:gd name="T27" fmla="*/ 4 h 97"/>
                <a:gd name="T28" fmla="*/ 156 w 445"/>
                <a:gd name="T29" fmla="*/ 4 h 97"/>
                <a:gd name="T30" fmla="*/ 172 w 445"/>
                <a:gd name="T31" fmla="*/ 4 h 97"/>
                <a:gd name="T32" fmla="*/ 187 w 445"/>
                <a:gd name="T33" fmla="*/ 4 h 97"/>
                <a:gd name="T34" fmla="*/ 199 w 445"/>
                <a:gd name="T35" fmla="*/ 4 h 97"/>
                <a:gd name="T36" fmla="*/ 208 w 445"/>
                <a:gd name="T37" fmla="*/ 4 h 97"/>
                <a:gd name="T38" fmla="*/ 214 w 445"/>
                <a:gd name="T39" fmla="*/ 4 h 97"/>
                <a:gd name="T40" fmla="*/ 216 w 445"/>
                <a:gd name="T41" fmla="*/ 4 h 97"/>
                <a:gd name="T42" fmla="*/ 216 w 445"/>
                <a:gd name="T43" fmla="*/ 4 h 97"/>
                <a:gd name="T44" fmla="*/ 217 w 445"/>
                <a:gd name="T45" fmla="*/ 4 h 97"/>
                <a:gd name="T46" fmla="*/ 218 w 445"/>
                <a:gd name="T47" fmla="*/ 4 h 97"/>
                <a:gd name="T48" fmla="*/ 218 w 445"/>
                <a:gd name="T49" fmla="*/ 4 h 97"/>
                <a:gd name="T50" fmla="*/ 219 w 445"/>
                <a:gd name="T51" fmla="*/ 4 h 97"/>
                <a:gd name="T52" fmla="*/ 220 w 445"/>
                <a:gd name="T53" fmla="*/ 4 h 97"/>
                <a:gd name="T54" fmla="*/ 221 w 445"/>
                <a:gd name="T55" fmla="*/ 4 h 97"/>
                <a:gd name="T56" fmla="*/ 222 w 445"/>
                <a:gd name="T57" fmla="*/ 5 h 97"/>
                <a:gd name="T58" fmla="*/ 221 w 445"/>
                <a:gd name="T59" fmla="*/ 3 h 97"/>
                <a:gd name="T60" fmla="*/ 219 w 445"/>
                <a:gd name="T61" fmla="*/ 2 h 97"/>
                <a:gd name="T62" fmla="*/ 218 w 445"/>
                <a:gd name="T63" fmla="*/ 0 h 97"/>
                <a:gd name="T64" fmla="*/ 215 w 445"/>
                <a:gd name="T65" fmla="*/ 0 h 97"/>
                <a:gd name="T66" fmla="*/ 7 w 445"/>
                <a:gd name="T67" fmla="*/ 0 h 97"/>
                <a:gd name="T68" fmla="*/ 4 w 445"/>
                <a:gd name="T69" fmla="*/ 0 h 97"/>
                <a:gd name="T70" fmla="*/ 2 w 445"/>
                <a:gd name="T71" fmla="*/ 2 h 97"/>
                <a:gd name="T72" fmla="*/ 0 w 445"/>
                <a:gd name="T73" fmla="*/ 4 h 97"/>
                <a:gd name="T74" fmla="*/ 0 w 445"/>
                <a:gd name="T75" fmla="*/ 7 h 97"/>
                <a:gd name="T76" fmla="*/ 0 w 445"/>
                <a:gd name="T77" fmla="*/ 41 h 97"/>
                <a:gd name="T78" fmla="*/ 0 w 445"/>
                <a:gd name="T79" fmla="*/ 44 h 97"/>
                <a:gd name="T80" fmla="*/ 2 w 445"/>
                <a:gd name="T81" fmla="*/ 46 h 97"/>
                <a:gd name="T82" fmla="*/ 4 w 445"/>
                <a:gd name="T83" fmla="*/ 48 h 97"/>
                <a:gd name="T84" fmla="*/ 7 w 445"/>
                <a:gd name="T85" fmla="*/ 48 h 97"/>
                <a:gd name="T86" fmla="*/ 7 w 445"/>
                <a:gd name="T87" fmla="*/ 47 h 97"/>
                <a:gd name="T88" fmla="*/ 6 w 445"/>
                <a:gd name="T89" fmla="*/ 44 h 97"/>
                <a:gd name="T90" fmla="*/ 5 w 445"/>
                <a:gd name="T91" fmla="*/ 37 h 97"/>
                <a:gd name="T92" fmla="*/ 4 w 445"/>
                <a:gd name="T93" fmla="*/ 27 h 97"/>
                <a:gd name="T94" fmla="*/ 4 w 445"/>
                <a:gd name="T95" fmla="*/ 17 h 97"/>
                <a:gd name="T96" fmla="*/ 4 w 445"/>
                <a:gd name="T97" fmla="*/ 11 h 97"/>
                <a:gd name="T98" fmla="*/ 4 w 445"/>
                <a:gd name="T99" fmla="*/ 8 h 97"/>
                <a:gd name="T100" fmla="*/ 4 w 445"/>
                <a:gd name="T101" fmla="*/ 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5"/>
                <a:gd name="T154" fmla="*/ 0 h 97"/>
                <a:gd name="T155" fmla="*/ 445 w 445"/>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5" h="97">
                  <a:moveTo>
                    <a:pt x="9" y="14"/>
                  </a:moveTo>
                  <a:lnTo>
                    <a:pt x="11" y="13"/>
                  </a:lnTo>
                  <a:lnTo>
                    <a:pt x="13" y="12"/>
                  </a:lnTo>
                  <a:lnTo>
                    <a:pt x="21" y="11"/>
                  </a:lnTo>
                  <a:lnTo>
                    <a:pt x="34" y="9"/>
                  </a:lnTo>
                  <a:lnTo>
                    <a:pt x="42" y="9"/>
                  </a:lnTo>
                  <a:lnTo>
                    <a:pt x="57" y="9"/>
                  </a:lnTo>
                  <a:lnTo>
                    <a:pt x="79" y="9"/>
                  </a:lnTo>
                  <a:lnTo>
                    <a:pt x="105" y="9"/>
                  </a:lnTo>
                  <a:lnTo>
                    <a:pt x="136" y="9"/>
                  </a:lnTo>
                  <a:lnTo>
                    <a:pt x="170" y="9"/>
                  </a:lnTo>
                  <a:lnTo>
                    <a:pt x="205" y="9"/>
                  </a:lnTo>
                  <a:lnTo>
                    <a:pt x="242" y="9"/>
                  </a:lnTo>
                  <a:lnTo>
                    <a:pt x="278" y="9"/>
                  </a:lnTo>
                  <a:lnTo>
                    <a:pt x="312" y="9"/>
                  </a:lnTo>
                  <a:lnTo>
                    <a:pt x="345" y="9"/>
                  </a:lnTo>
                  <a:lnTo>
                    <a:pt x="374" y="9"/>
                  </a:lnTo>
                  <a:lnTo>
                    <a:pt x="399" y="9"/>
                  </a:lnTo>
                  <a:lnTo>
                    <a:pt x="417" y="9"/>
                  </a:lnTo>
                  <a:lnTo>
                    <a:pt x="429" y="9"/>
                  </a:lnTo>
                  <a:lnTo>
                    <a:pt x="433" y="9"/>
                  </a:lnTo>
                  <a:lnTo>
                    <a:pt x="435" y="9"/>
                  </a:lnTo>
                  <a:lnTo>
                    <a:pt x="436" y="9"/>
                  </a:lnTo>
                  <a:lnTo>
                    <a:pt x="437" y="9"/>
                  </a:lnTo>
                  <a:lnTo>
                    <a:pt x="438" y="9"/>
                  </a:lnTo>
                  <a:lnTo>
                    <a:pt x="440" y="9"/>
                  </a:lnTo>
                  <a:lnTo>
                    <a:pt x="443" y="9"/>
                  </a:lnTo>
                  <a:lnTo>
                    <a:pt x="445" y="11"/>
                  </a:lnTo>
                  <a:lnTo>
                    <a:pt x="443" y="6"/>
                  </a:lnTo>
                  <a:lnTo>
                    <a:pt x="439" y="4"/>
                  </a:lnTo>
                  <a:lnTo>
                    <a:pt x="436" y="1"/>
                  </a:lnTo>
                  <a:lnTo>
                    <a:pt x="430" y="0"/>
                  </a:lnTo>
                  <a:lnTo>
                    <a:pt x="15" y="0"/>
                  </a:lnTo>
                  <a:lnTo>
                    <a:pt x="9" y="1"/>
                  </a:lnTo>
                  <a:lnTo>
                    <a:pt x="5" y="5"/>
                  </a:lnTo>
                  <a:lnTo>
                    <a:pt x="1" y="9"/>
                  </a:lnTo>
                  <a:lnTo>
                    <a:pt x="0" y="14"/>
                  </a:lnTo>
                  <a:lnTo>
                    <a:pt x="0" y="82"/>
                  </a:lnTo>
                  <a:lnTo>
                    <a:pt x="1" y="88"/>
                  </a:lnTo>
                  <a:lnTo>
                    <a:pt x="5" y="92"/>
                  </a:lnTo>
                  <a:lnTo>
                    <a:pt x="9" y="96"/>
                  </a:lnTo>
                  <a:lnTo>
                    <a:pt x="15" y="97"/>
                  </a:lnTo>
                  <a:lnTo>
                    <a:pt x="14" y="95"/>
                  </a:lnTo>
                  <a:lnTo>
                    <a:pt x="13" y="88"/>
                  </a:lnTo>
                  <a:lnTo>
                    <a:pt x="11" y="75"/>
                  </a:lnTo>
                  <a:lnTo>
                    <a:pt x="9" y="54"/>
                  </a:lnTo>
                  <a:lnTo>
                    <a:pt x="9" y="35"/>
                  </a:lnTo>
                  <a:lnTo>
                    <a:pt x="9" y="22"/>
                  </a:lnTo>
                  <a:lnTo>
                    <a:pt x="9" y="16"/>
                  </a:lnTo>
                  <a:lnTo>
                    <a:pt x="9" y="14"/>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2" name="Freeform 29"/>
            <p:cNvSpPr>
              <a:spLocks noChangeAspect="1"/>
            </p:cNvSpPr>
            <p:nvPr/>
          </p:nvSpPr>
          <p:spPr bwMode="auto">
            <a:xfrm>
              <a:off x="2973" y="3209"/>
              <a:ext cx="285" cy="55"/>
            </a:xfrm>
            <a:custGeom>
              <a:avLst/>
              <a:gdLst>
                <a:gd name="T0" fmla="*/ 15 w 569"/>
                <a:gd name="T1" fmla="*/ 55 h 111"/>
                <a:gd name="T2" fmla="*/ 9 w 569"/>
                <a:gd name="T3" fmla="*/ 54 h 111"/>
                <a:gd name="T4" fmla="*/ 4 w 569"/>
                <a:gd name="T5" fmla="*/ 51 h 111"/>
                <a:gd name="T6" fmla="*/ 1 w 569"/>
                <a:gd name="T7" fmla="*/ 45 h 111"/>
                <a:gd name="T8" fmla="*/ 0 w 569"/>
                <a:gd name="T9" fmla="*/ 39 h 111"/>
                <a:gd name="T10" fmla="*/ 0 w 569"/>
                <a:gd name="T11" fmla="*/ 36 h 111"/>
                <a:gd name="T12" fmla="*/ 3 w 569"/>
                <a:gd name="T13" fmla="*/ 34 h 111"/>
                <a:gd name="T14" fmla="*/ 47 w 569"/>
                <a:gd name="T15" fmla="*/ 7 h 111"/>
                <a:gd name="T16" fmla="*/ 45 w 569"/>
                <a:gd name="T17" fmla="*/ 12 h 111"/>
                <a:gd name="T18" fmla="*/ 46 w 569"/>
                <a:gd name="T19" fmla="*/ 7 h 111"/>
                <a:gd name="T20" fmla="*/ 48 w 569"/>
                <a:gd name="T21" fmla="*/ 3 h 111"/>
                <a:gd name="T22" fmla="*/ 51 w 569"/>
                <a:gd name="T23" fmla="*/ 1 h 111"/>
                <a:gd name="T24" fmla="*/ 55 w 569"/>
                <a:gd name="T25" fmla="*/ 0 h 111"/>
                <a:gd name="T26" fmla="*/ 229 w 569"/>
                <a:gd name="T27" fmla="*/ 0 h 111"/>
                <a:gd name="T28" fmla="*/ 234 w 569"/>
                <a:gd name="T29" fmla="*/ 1 h 111"/>
                <a:gd name="T30" fmla="*/ 238 w 569"/>
                <a:gd name="T31" fmla="*/ 3 h 111"/>
                <a:gd name="T32" fmla="*/ 240 w 569"/>
                <a:gd name="T33" fmla="*/ 7 h 111"/>
                <a:gd name="T34" fmla="*/ 241 w 569"/>
                <a:gd name="T35" fmla="*/ 12 h 111"/>
                <a:gd name="T36" fmla="*/ 238 w 569"/>
                <a:gd name="T37" fmla="*/ 7 h 111"/>
                <a:gd name="T38" fmla="*/ 282 w 569"/>
                <a:gd name="T39" fmla="*/ 34 h 111"/>
                <a:gd name="T40" fmla="*/ 285 w 569"/>
                <a:gd name="T41" fmla="*/ 36 h 111"/>
                <a:gd name="T42" fmla="*/ 285 w 569"/>
                <a:gd name="T43" fmla="*/ 39 h 111"/>
                <a:gd name="T44" fmla="*/ 284 w 569"/>
                <a:gd name="T45" fmla="*/ 45 h 111"/>
                <a:gd name="T46" fmla="*/ 281 w 569"/>
                <a:gd name="T47" fmla="*/ 51 h 111"/>
                <a:gd name="T48" fmla="*/ 276 w 569"/>
                <a:gd name="T49" fmla="*/ 54 h 111"/>
                <a:gd name="T50" fmla="*/ 270 w 569"/>
                <a:gd name="T51" fmla="*/ 55 h 111"/>
                <a:gd name="T52" fmla="*/ 15 w 569"/>
                <a:gd name="T53" fmla="*/ 55 h 11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69"/>
                <a:gd name="T82" fmla="*/ 0 h 111"/>
                <a:gd name="T83" fmla="*/ 569 w 569"/>
                <a:gd name="T84" fmla="*/ 111 h 11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69" h="111">
                  <a:moveTo>
                    <a:pt x="29" y="111"/>
                  </a:moveTo>
                  <a:lnTo>
                    <a:pt x="17" y="108"/>
                  </a:lnTo>
                  <a:lnTo>
                    <a:pt x="8" y="102"/>
                  </a:lnTo>
                  <a:lnTo>
                    <a:pt x="2" y="91"/>
                  </a:lnTo>
                  <a:lnTo>
                    <a:pt x="0" y="78"/>
                  </a:lnTo>
                  <a:lnTo>
                    <a:pt x="0" y="73"/>
                  </a:lnTo>
                  <a:lnTo>
                    <a:pt x="6" y="69"/>
                  </a:lnTo>
                  <a:lnTo>
                    <a:pt x="93" y="15"/>
                  </a:lnTo>
                  <a:lnTo>
                    <a:pt x="89" y="24"/>
                  </a:lnTo>
                  <a:lnTo>
                    <a:pt x="91" y="15"/>
                  </a:lnTo>
                  <a:lnTo>
                    <a:pt x="95" y="7"/>
                  </a:lnTo>
                  <a:lnTo>
                    <a:pt x="102" y="2"/>
                  </a:lnTo>
                  <a:lnTo>
                    <a:pt x="110" y="0"/>
                  </a:lnTo>
                  <a:lnTo>
                    <a:pt x="457" y="0"/>
                  </a:lnTo>
                  <a:lnTo>
                    <a:pt x="467" y="2"/>
                  </a:lnTo>
                  <a:lnTo>
                    <a:pt x="475" y="7"/>
                  </a:lnTo>
                  <a:lnTo>
                    <a:pt x="479" y="15"/>
                  </a:lnTo>
                  <a:lnTo>
                    <a:pt x="481" y="24"/>
                  </a:lnTo>
                  <a:lnTo>
                    <a:pt x="475" y="15"/>
                  </a:lnTo>
                  <a:lnTo>
                    <a:pt x="564" y="69"/>
                  </a:lnTo>
                  <a:lnTo>
                    <a:pt x="569" y="73"/>
                  </a:lnTo>
                  <a:lnTo>
                    <a:pt x="569" y="78"/>
                  </a:lnTo>
                  <a:lnTo>
                    <a:pt x="567" y="91"/>
                  </a:lnTo>
                  <a:lnTo>
                    <a:pt x="561" y="102"/>
                  </a:lnTo>
                  <a:lnTo>
                    <a:pt x="552" y="108"/>
                  </a:lnTo>
                  <a:lnTo>
                    <a:pt x="540" y="111"/>
                  </a:lnTo>
                  <a:lnTo>
                    <a:pt x="29"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3" name="Freeform 30"/>
            <p:cNvSpPr>
              <a:spLocks noChangeAspect="1"/>
            </p:cNvSpPr>
            <p:nvPr/>
          </p:nvSpPr>
          <p:spPr bwMode="auto">
            <a:xfrm>
              <a:off x="2984" y="3222"/>
              <a:ext cx="268" cy="29"/>
            </a:xfrm>
            <a:custGeom>
              <a:avLst/>
              <a:gdLst>
                <a:gd name="T0" fmla="*/ 41 w 537"/>
                <a:gd name="T1" fmla="*/ 3 h 58"/>
                <a:gd name="T2" fmla="*/ 39 w 537"/>
                <a:gd name="T3" fmla="*/ 4 h 58"/>
                <a:gd name="T4" fmla="*/ 35 w 537"/>
                <a:gd name="T5" fmla="*/ 7 h 58"/>
                <a:gd name="T6" fmla="*/ 29 w 537"/>
                <a:gd name="T7" fmla="*/ 10 h 58"/>
                <a:gd name="T8" fmla="*/ 22 w 537"/>
                <a:gd name="T9" fmla="*/ 15 h 58"/>
                <a:gd name="T10" fmla="*/ 15 w 537"/>
                <a:gd name="T11" fmla="*/ 20 h 58"/>
                <a:gd name="T12" fmla="*/ 8 w 537"/>
                <a:gd name="T13" fmla="*/ 24 h 58"/>
                <a:gd name="T14" fmla="*/ 3 w 537"/>
                <a:gd name="T15" fmla="*/ 27 h 58"/>
                <a:gd name="T16" fmla="*/ 1 w 537"/>
                <a:gd name="T17" fmla="*/ 28 h 58"/>
                <a:gd name="T18" fmla="*/ 0 w 537"/>
                <a:gd name="T19" fmla="*/ 28 h 58"/>
                <a:gd name="T20" fmla="*/ 0 w 537"/>
                <a:gd name="T21" fmla="*/ 29 h 58"/>
                <a:gd name="T22" fmla="*/ 0 w 537"/>
                <a:gd name="T23" fmla="*/ 29 h 58"/>
                <a:gd name="T24" fmla="*/ 0 w 537"/>
                <a:gd name="T25" fmla="*/ 29 h 58"/>
                <a:gd name="T26" fmla="*/ 267 w 537"/>
                <a:gd name="T27" fmla="*/ 29 h 58"/>
                <a:gd name="T28" fmla="*/ 268 w 537"/>
                <a:gd name="T29" fmla="*/ 29 h 58"/>
                <a:gd name="T30" fmla="*/ 268 w 537"/>
                <a:gd name="T31" fmla="*/ 28 h 58"/>
                <a:gd name="T32" fmla="*/ 268 w 537"/>
                <a:gd name="T33" fmla="*/ 28 h 58"/>
                <a:gd name="T34" fmla="*/ 268 w 537"/>
                <a:gd name="T35" fmla="*/ 28 h 58"/>
                <a:gd name="T36" fmla="*/ 268 w 537"/>
                <a:gd name="T37" fmla="*/ 27 h 58"/>
                <a:gd name="T38" fmla="*/ 224 w 537"/>
                <a:gd name="T39" fmla="*/ 0 h 58"/>
                <a:gd name="T40" fmla="*/ 220 w 537"/>
                <a:gd name="T41" fmla="*/ 1 h 58"/>
                <a:gd name="T42" fmla="*/ 41 w 537"/>
                <a:gd name="T43" fmla="*/ 3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7"/>
                <a:gd name="T67" fmla="*/ 0 h 58"/>
                <a:gd name="T68" fmla="*/ 537 w 537"/>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7" h="58">
                  <a:moveTo>
                    <a:pt x="83" y="5"/>
                  </a:moveTo>
                  <a:lnTo>
                    <a:pt x="79" y="7"/>
                  </a:lnTo>
                  <a:lnTo>
                    <a:pt x="71" y="13"/>
                  </a:lnTo>
                  <a:lnTo>
                    <a:pt x="58" y="20"/>
                  </a:lnTo>
                  <a:lnTo>
                    <a:pt x="45" y="29"/>
                  </a:lnTo>
                  <a:lnTo>
                    <a:pt x="30" y="39"/>
                  </a:lnTo>
                  <a:lnTo>
                    <a:pt x="17" y="47"/>
                  </a:lnTo>
                  <a:lnTo>
                    <a:pt x="7" y="53"/>
                  </a:lnTo>
                  <a:lnTo>
                    <a:pt x="2" y="56"/>
                  </a:lnTo>
                  <a:lnTo>
                    <a:pt x="1" y="56"/>
                  </a:lnTo>
                  <a:lnTo>
                    <a:pt x="1" y="57"/>
                  </a:lnTo>
                  <a:lnTo>
                    <a:pt x="0" y="57"/>
                  </a:lnTo>
                  <a:lnTo>
                    <a:pt x="0" y="58"/>
                  </a:lnTo>
                  <a:lnTo>
                    <a:pt x="535" y="58"/>
                  </a:lnTo>
                  <a:lnTo>
                    <a:pt x="537" y="57"/>
                  </a:lnTo>
                  <a:lnTo>
                    <a:pt x="537" y="56"/>
                  </a:lnTo>
                  <a:lnTo>
                    <a:pt x="537" y="55"/>
                  </a:lnTo>
                  <a:lnTo>
                    <a:pt x="537" y="53"/>
                  </a:lnTo>
                  <a:lnTo>
                    <a:pt x="449" y="0"/>
                  </a:lnTo>
                  <a:lnTo>
                    <a:pt x="440" y="2"/>
                  </a:lnTo>
                  <a:lnTo>
                    <a:pt x="83" y="5"/>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4" name="Freeform 31"/>
            <p:cNvSpPr>
              <a:spLocks noChangeAspect="1"/>
            </p:cNvSpPr>
            <p:nvPr/>
          </p:nvSpPr>
          <p:spPr bwMode="auto">
            <a:xfrm>
              <a:off x="2984" y="3250"/>
              <a:ext cx="268" cy="9"/>
            </a:xfrm>
            <a:custGeom>
              <a:avLst/>
              <a:gdLst>
                <a:gd name="T0" fmla="*/ 0 w 537"/>
                <a:gd name="T1" fmla="*/ 1 h 17"/>
                <a:gd name="T2" fmla="*/ 0 w 537"/>
                <a:gd name="T3" fmla="*/ 3 h 17"/>
                <a:gd name="T4" fmla="*/ 0 w 537"/>
                <a:gd name="T5" fmla="*/ 4 h 17"/>
                <a:gd name="T6" fmla="*/ 1 w 537"/>
                <a:gd name="T7" fmla="*/ 7 h 17"/>
                <a:gd name="T8" fmla="*/ 2 w 537"/>
                <a:gd name="T9" fmla="*/ 8 h 17"/>
                <a:gd name="T10" fmla="*/ 3 w 537"/>
                <a:gd name="T11" fmla="*/ 9 h 17"/>
                <a:gd name="T12" fmla="*/ 3 w 537"/>
                <a:gd name="T13" fmla="*/ 9 h 17"/>
                <a:gd name="T14" fmla="*/ 3 w 537"/>
                <a:gd name="T15" fmla="*/ 9 h 17"/>
                <a:gd name="T16" fmla="*/ 4 w 537"/>
                <a:gd name="T17" fmla="*/ 9 h 17"/>
                <a:gd name="T18" fmla="*/ 259 w 537"/>
                <a:gd name="T19" fmla="*/ 9 h 17"/>
                <a:gd name="T20" fmla="*/ 263 w 537"/>
                <a:gd name="T21" fmla="*/ 8 h 17"/>
                <a:gd name="T22" fmla="*/ 265 w 537"/>
                <a:gd name="T23" fmla="*/ 6 h 17"/>
                <a:gd name="T24" fmla="*/ 267 w 537"/>
                <a:gd name="T25" fmla="*/ 4 h 17"/>
                <a:gd name="T26" fmla="*/ 268 w 537"/>
                <a:gd name="T27" fmla="*/ 0 h 17"/>
                <a:gd name="T28" fmla="*/ 267 w 537"/>
                <a:gd name="T29" fmla="*/ 1 h 17"/>
                <a:gd name="T30" fmla="*/ 0 w 537"/>
                <a:gd name="T31" fmla="*/ 1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7"/>
                <a:gd name="T49" fmla="*/ 0 h 17"/>
                <a:gd name="T50" fmla="*/ 537 w 53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7" h="17">
                  <a:moveTo>
                    <a:pt x="0" y="1"/>
                  </a:moveTo>
                  <a:lnTo>
                    <a:pt x="0" y="5"/>
                  </a:lnTo>
                  <a:lnTo>
                    <a:pt x="1" y="8"/>
                  </a:lnTo>
                  <a:lnTo>
                    <a:pt x="3" y="13"/>
                  </a:lnTo>
                  <a:lnTo>
                    <a:pt x="5" y="16"/>
                  </a:lnTo>
                  <a:lnTo>
                    <a:pt x="7" y="17"/>
                  </a:lnTo>
                  <a:lnTo>
                    <a:pt x="8" y="17"/>
                  </a:lnTo>
                  <a:lnTo>
                    <a:pt x="519" y="17"/>
                  </a:lnTo>
                  <a:lnTo>
                    <a:pt x="526" y="16"/>
                  </a:lnTo>
                  <a:lnTo>
                    <a:pt x="531" y="11"/>
                  </a:lnTo>
                  <a:lnTo>
                    <a:pt x="534" y="7"/>
                  </a:lnTo>
                  <a:lnTo>
                    <a:pt x="537" y="0"/>
                  </a:lnTo>
                  <a:lnTo>
                    <a:pt x="535" y="1"/>
                  </a:lnTo>
                  <a:lnTo>
                    <a:pt x="0" y="1"/>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5" name="Freeform 32"/>
            <p:cNvSpPr>
              <a:spLocks noChangeAspect="1"/>
            </p:cNvSpPr>
            <p:nvPr/>
          </p:nvSpPr>
          <p:spPr bwMode="auto">
            <a:xfrm>
              <a:off x="2979" y="3215"/>
              <a:ext cx="229" cy="43"/>
            </a:xfrm>
            <a:custGeom>
              <a:avLst/>
              <a:gdLst>
                <a:gd name="T0" fmla="*/ 44 w 459"/>
                <a:gd name="T1" fmla="*/ 6 h 86"/>
                <a:gd name="T2" fmla="*/ 0 w 459"/>
                <a:gd name="T3" fmla="*/ 33 h 86"/>
                <a:gd name="T4" fmla="*/ 1 w 459"/>
                <a:gd name="T5" fmla="*/ 37 h 86"/>
                <a:gd name="T6" fmla="*/ 2 w 459"/>
                <a:gd name="T7" fmla="*/ 40 h 86"/>
                <a:gd name="T8" fmla="*/ 5 w 459"/>
                <a:gd name="T9" fmla="*/ 43 h 86"/>
                <a:gd name="T10" fmla="*/ 7 w 459"/>
                <a:gd name="T11" fmla="*/ 43 h 86"/>
                <a:gd name="T12" fmla="*/ 6 w 459"/>
                <a:gd name="T13" fmla="*/ 42 h 86"/>
                <a:gd name="T14" fmla="*/ 5 w 459"/>
                <a:gd name="T15" fmla="*/ 39 h 86"/>
                <a:gd name="T16" fmla="*/ 5 w 459"/>
                <a:gd name="T17" fmla="*/ 38 h 86"/>
                <a:gd name="T18" fmla="*/ 5 w 459"/>
                <a:gd name="T19" fmla="*/ 36 h 86"/>
                <a:gd name="T20" fmla="*/ 5 w 459"/>
                <a:gd name="T21" fmla="*/ 35 h 86"/>
                <a:gd name="T22" fmla="*/ 5 w 459"/>
                <a:gd name="T23" fmla="*/ 35 h 86"/>
                <a:gd name="T24" fmla="*/ 5 w 459"/>
                <a:gd name="T25" fmla="*/ 35 h 86"/>
                <a:gd name="T26" fmla="*/ 6 w 459"/>
                <a:gd name="T27" fmla="*/ 35 h 86"/>
                <a:gd name="T28" fmla="*/ 8 w 459"/>
                <a:gd name="T29" fmla="*/ 33 h 86"/>
                <a:gd name="T30" fmla="*/ 13 w 459"/>
                <a:gd name="T31" fmla="*/ 30 h 86"/>
                <a:gd name="T32" fmla="*/ 20 w 459"/>
                <a:gd name="T33" fmla="*/ 26 h 86"/>
                <a:gd name="T34" fmla="*/ 27 w 459"/>
                <a:gd name="T35" fmla="*/ 21 h 86"/>
                <a:gd name="T36" fmla="*/ 34 w 459"/>
                <a:gd name="T37" fmla="*/ 17 h 86"/>
                <a:gd name="T38" fmla="*/ 40 w 459"/>
                <a:gd name="T39" fmla="*/ 13 h 86"/>
                <a:gd name="T40" fmla="*/ 44 w 459"/>
                <a:gd name="T41" fmla="*/ 10 h 86"/>
                <a:gd name="T42" fmla="*/ 46 w 459"/>
                <a:gd name="T43" fmla="*/ 9 h 86"/>
                <a:gd name="T44" fmla="*/ 225 w 459"/>
                <a:gd name="T45" fmla="*/ 8 h 86"/>
                <a:gd name="T46" fmla="*/ 229 w 459"/>
                <a:gd name="T47" fmla="*/ 7 h 86"/>
                <a:gd name="T48" fmla="*/ 229 w 459"/>
                <a:gd name="T49" fmla="*/ 6 h 86"/>
                <a:gd name="T50" fmla="*/ 229 w 459"/>
                <a:gd name="T51" fmla="*/ 4 h 86"/>
                <a:gd name="T52" fmla="*/ 228 w 459"/>
                <a:gd name="T53" fmla="*/ 2 h 86"/>
                <a:gd name="T54" fmla="*/ 225 w 459"/>
                <a:gd name="T55" fmla="*/ 1 h 86"/>
                <a:gd name="T56" fmla="*/ 223 w 459"/>
                <a:gd name="T57" fmla="*/ 0 h 86"/>
                <a:gd name="T58" fmla="*/ 49 w 459"/>
                <a:gd name="T59" fmla="*/ 0 h 86"/>
                <a:gd name="T60" fmla="*/ 47 w 459"/>
                <a:gd name="T61" fmla="*/ 1 h 86"/>
                <a:gd name="T62" fmla="*/ 46 w 459"/>
                <a:gd name="T63" fmla="*/ 2 h 86"/>
                <a:gd name="T64" fmla="*/ 45 w 459"/>
                <a:gd name="T65" fmla="*/ 4 h 86"/>
                <a:gd name="T66" fmla="*/ 44 w 459"/>
                <a:gd name="T67" fmla="*/ 6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9"/>
                <a:gd name="T103" fmla="*/ 0 h 86"/>
                <a:gd name="T104" fmla="*/ 459 w 459"/>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9" h="86">
                  <a:moveTo>
                    <a:pt x="89" y="12"/>
                  </a:moveTo>
                  <a:lnTo>
                    <a:pt x="0" y="66"/>
                  </a:lnTo>
                  <a:lnTo>
                    <a:pt x="2" y="73"/>
                  </a:lnTo>
                  <a:lnTo>
                    <a:pt x="5" y="80"/>
                  </a:lnTo>
                  <a:lnTo>
                    <a:pt x="10" y="85"/>
                  </a:lnTo>
                  <a:lnTo>
                    <a:pt x="15" y="86"/>
                  </a:lnTo>
                  <a:lnTo>
                    <a:pt x="13" y="83"/>
                  </a:lnTo>
                  <a:lnTo>
                    <a:pt x="11" y="78"/>
                  </a:lnTo>
                  <a:lnTo>
                    <a:pt x="10" y="75"/>
                  </a:lnTo>
                  <a:lnTo>
                    <a:pt x="10" y="71"/>
                  </a:lnTo>
                  <a:lnTo>
                    <a:pt x="10" y="70"/>
                  </a:lnTo>
                  <a:lnTo>
                    <a:pt x="11" y="70"/>
                  </a:lnTo>
                  <a:lnTo>
                    <a:pt x="11" y="69"/>
                  </a:lnTo>
                  <a:lnTo>
                    <a:pt x="12" y="69"/>
                  </a:lnTo>
                  <a:lnTo>
                    <a:pt x="17" y="66"/>
                  </a:lnTo>
                  <a:lnTo>
                    <a:pt x="27" y="60"/>
                  </a:lnTo>
                  <a:lnTo>
                    <a:pt x="40" y="52"/>
                  </a:lnTo>
                  <a:lnTo>
                    <a:pt x="55" y="42"/>
                  </a:lnTo>
                  <a:lnTo>
                    <a:pt x="68" y="33"/>
                  </a:lnTo>
                  <a:lnTo>
                    <a:pt x="81" y="26"/>
                  </a:lnTo>
                  <a:lnTo>
                    <a:pt x="89" y="20"/>
                  </a:lnTo>
                  <a:lnTo>
                    <a:pt x="93" y="18"/>
                  </a:lnTo>
                  <a:lnTo>
                    <a:pt x="450" y="15"/>
                  </a:lnTo>
                  <a:lnTo>
                    <a:pt x="459" y="13"/>
                  </a:lnTo>
                  <a:lnTo>
                    <a:pt x="459" y="12"/>
                  </a:lnTo>
                  <a:lnTo>
                    <a:pt x="458" y="8"/>
                  </a:lnTo>
                  <a:lnTo>
                    <a:pt x="456" y="3"/>
                  </a:lnTo>
                  <a:lnTo>
                    <a:pt x="451" y="1"/>
                  </a:lnTo>
                  <a:lnTo>
                    <a:pt x="446" y="0"/>
                  </a:lnTo>
                  <a:lnTo>
                    <a:pt x="99" y="0"/>
                  </a:lnTo>
                  <a:lnTo>
                    <a:pt x="95" y="1"/>
                  </a:lnTo>
                  <a:lnTo>
                    <a:pt x="93" y="3"/>
                  </a:lnTo>
                  <a:lnTo>
                    <a:pt x="90" y="8"/>
                  </a:lnTo>
                  <a:lnTo>
                    <a:pt x="89" y="12"/>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6" name="Freeform 33"/>
            <p:cNvSpPr>
              <a:spLocks noChangeAspect="1"/>
            </p:cNvSpPr>
            <p:nvPr/>
          </p:nvSpPr>
          <p:spPr bwMode="auto">
            <a:xfrm>
              <a:off x="3029" y="3221"/>
              <a:ext cx="19" cy="4"/>
            </a:xfrm>
            <a:custGeom>
              <a:avLst/>
              <a:gdLst>
                <a:gd name="T0" fmla="*/ 0 w 40"/>
                <a:gd name="T1" fmla="*/ 4 h 9"/>
                <a:gd name="T2" fmla="*/ 1 w 40"/>
                <a:gd name="T3" fmla="*/ 4 h 9"/>
                <a:gd name="T4" fmla="*/ 2 w 40"/>
                <a:gd name="T5" fmla="*/ 2 h 9"/>
                <a:gd name="T6" fmla="*/ 5 w 40"/>
                <a:gd name="T7" fmla="*/ 0 h 9"/>
                <a:gd name="T8" fmla="*/ 7 w 40"/>
                <a:gd name="T9" fmla="*/ 0 h 9"/>
                <a:gd name="T10" fmla="*/ 9 w 40"/>
                <a:gd name="T11" fmla="*/ 0 h 9"/>
                <a:gd name="T12" fmla="*/ 10 w 40"/>
                <a:gd name="T13" fmla="*/ 0 h 9"/>
                <a:gd name="T14" fmla="*/ 10 w 40"/>
                <a:gd name="T15" fmla="*/ 0 h 9"/>
                <a:gd name="T16" fmla="*/ 11 w 40"/>
                <a:gd name="T17" fmla="*/ 0 h 9"/>
                <a:gd name="T18" fmla="*/ 14 w 40"/>
                <a:gd name="T19" fmla="*/ 0 h 9"/>
                <a:gd name="T20" fmla="*/ 16 w 40"/>
                <a:gd name="T21" fmla="*/ 2 h 9"/>
                <a:gd name="T22" fmla="*/ 18 w 40"/>
                <a:gd name="T23" fmla="*/ 4 h 9"/>
                <a:gd name="T24" fmla="*/ 19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5"/>
                  </a:lnTo>
                  <a:lnTo>
                    <a:pt x="10" y="1"/>
                  </a:lnTo>
                  <a:lnTo>
                    <a:pt x="15" y="0"/>
                  </a:lnTo>
                  <a:lnTo>
                    <a:pt x="19" y="0"/>
                  </a:lnTo>
                  <a:lnTo>
                    <a:pt x="20" y="0"/>
                  </a:lnTo>
                  <a:lnTo>
                    <a:pt x="21" y="0"/>
                  </a:lnTo>
                  <a:lnTo>
                    <a:pt x="24" y="0"/>
                  </a:lnTo>
                  <a:lnTo>
                    <a:pt x="29" y="1"/>
                  </a:lnTo>
                  <a:lnTo>
                    <a:pt x="34" y="5"/>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7" name="Freeform 34"/>
            <p:cNvSpPr>
              <a:spLocks noChangeAspect="1"/>
            </p:cNvSpPr>
            <p:nvPr/>
          </p:nvSpPr>
          <p:spPr bwMode="auto">
            <a:xfrm>
              <a:off x="3058" y="3221"/>
              <a:ext cx="20" cy="4"/>
            </a:xfrm>
            <a:custGeom>
              <a:avLst/>
              <a:gdLst>
                <a:gd name="T0" fmla="*/ 0 w 39"/>
                <a:gd name="T1" fmla="*/ 4 h 9"/>
                <a:gd name="T2" fmla="*/ 1 w 39"/>
                <a:gd name="T3" fmla="*/ 4 h 9"/>
                <a:gd name="T4" fmla="*/ 2 w 39"/>
                <a:gd name="T5" fmla="*/ 2 h 9"/>
                <a:gd name="T6" fmla="*/ 4 w 39"/>
                <a:gd name="T7" fmla="*/ 0 h 9"/>
                <a:gd name="T8" fmla="*/ 7 w 39"/>
                <a:gd name="T9" fmla="*/ 0 h 9"/>
                <a:gd name="T10" fmla="*/ 10 w 39"/>
                <a:gd name="T11" fmla="*/ 0 h 9"/>
                <a:gd name="T12" fmla="*/ 10 w 39"/>
                <a:gd name="T13" fmla="*/ 0 h 9"/>
                <a:gd name="T14" fmla="*/ 10 w 39"/>
                <a:gd name="T15" fmla="*/ 0 h 9"/>
                <a:gd name="T16" fmla="*/ 12 w 39"/>
                <a:gd name="T17" fmla="*/ 0 h 9"/>
                <a:gd name="T18" fmla="*/ 15 w 39"/>
                <a:gd name="T19" fmla="*/ 0 h 9"/>
                <a:gd name="T20" fmla="*/ 18 w 39"/>
                <a:gd name="T21" fmla="*/ 2 h 9"/>
                <a:gd name="T22" fmla="*/ 19 w 39"/>
                <a:gd name="T23" fmla="*/ 4 h 9"/>
                <a:gd name="T24" fmla="*/ 20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4" y="5"/>
                  </a:lnTo>
                  <a:lnTo>
                    <a:pt x="8" y="1"/>
                  </a:lnTo>
                  <a:lnTo>
                    <a:pt x="14" y="0"/>
                  </a:lnTo>
                  <a:lnTo>
                    <a:pt x="19" y="0"/>
                  </a:lnTo>
                  <a:lnTo>
                    <a:pt x="20" y="0"/>
                  </a:lnTo>
                  <a:lnTo>
                    <a:pt x="23" y="0"/>
                  </a:lnTo>
                  <a:lnTo>
                    <a:pt x="29" y="1"/>
                  </a:lnTo>
                  <a:lnTo>
                    <a:pt x="35" y="5"/>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8" name="Freeform 35"/>
            <p:cNvSpPr>
              <a:spLocks noChangeAspect="1"/>
            </p:cNvSpPr>
            <p:nvPr/>
          </p:nvSpPr>
          <p:spPr bwMode="auto">
            <a:xfrm>
              <a:off x="3087" y="3221"/>
              <a:ext cx="19" cy="4"/>
            </a:xfrm>
            <a:custGeom>
              <a:avLst/>
              <a:gdLst>
                <a:gd name="T0" fmla="*/ 0 w 38"/>
                <a:gd name="T1" fmla="*/ 4 h 9"/>
                <a:gd name="T2" fmla="*/ 1 w 38"/>
                <a:gd name="T3" fmla="*/ 4 h 9"/>
                <a:gd name="T4" fmla="*/ 2 w 38"/>
                <a:gd name="T5" fmla="*/ 2 h 9"/>
                <a:gd name="T6" fmla="*/ 4 w 38"/>
                <a:gd name="T7" fmla="*/ 0 h 9"/>
                <a:gd name="T8" fmla="*/ 7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5"/>
                  </a:lnTo>
                  <a:lnTo>
                    <a:pt x="7" y="1"/>
                  </a:lnTo>
                  <a:lnTo>
                    <a:pt x="13" y="0"/>
                  </a:lnTo>
                  <a:lnTo>
                    <a:pt x="17" y="0"/>
                  </a:lnTo>
                  <a:lnTo>
                    <a:pt x="18" y="0"/>
                  </a:lnTo>
                  <a:lnTo>
                    <a:pt x="22" y="0"/>
                  </a:lnTo>
                  <a:lnTo>
                    <a:pt x="28" y="1"/>
                  </a:lnTo>
                  <a:lnTo>
                    <a:pt x="32" y="5"/>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89" name="Freeform 36"/>
            <p:cNvSpPr>
              <a:spLocks noChangeAspect="1"/>
            </p:cNvSpPr>
            <p:nvPr/>
          </p:nvSpPr>
          <p:spPr bwMode="auto">
            <a:xfrm>
              <a:off x="3116" y="3221"/>
              <a:ext cx="19" cy="4"/>
            </a:xfrm>
            <a:custGeom>
              <a:avLst/>
              <a:gdLst>
                <a:gd name="T0" fmla="*/ 0 w 40"/>
                <a:gd name="T1" fmla="*/ 4 h 9"/>
                <a:gd name="T2" fmla="*/ 1 w 40"/>
                <a:gd name="T3" fmla="*/ 4 h 9"/>
                <a:gd name="T4" fmla="*/ 2 w 40"/>
                <a:gd name="T5" fmla="*/ 2 h 9"/>
                <a:gd name="T6" fmla="*/ 4 w 40"/>
                <a:gd name="T7" fmla="*/ 0 h 9"/>
                <a:gd name="T8" fmla="*/ 7 w 40"/>
                <a:gd name="T9" fmla="*/ 0 h 9"/>
                <a:gd name="T10" fmla="*/ 9 w 40"/>
                <a:gd name="T11" fmla="*/ 0 h 9"/>
                <a:gd name="T12" fmla="*/ 10 w 40"/>
                <a:gd name="T13" fmla="*/ 0 h 9"/>
                <a:gd name="T14" fmla="*/ 10 w 40"/>
                <a:gd name="T15" fmla="*/ 0 h 9"/>
                <a:gd name="T16" fmla="*/ 11 w 40"/>
                <a:gd name="T17" fmla="*/ 0 h 9"/>
                <a:gd name="T18" fmla="*/ 14 w 40"/>
                <a:gd name="T19" fmla="*/ 0 h 9"/>
                <a:gd name="T20" fmla="*/ 16 w 40"/>
                <a:gd name="T21" fmla="*/ 2 h 9"/>
                <a:gd name="T22" fmla="*/ 18 w 40"/>
                <a:gd name="T23" fmla="*/ 4 h 9"/>
                <a:gd name="T24" fmla="*/ 19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4" y="5"/>
                  </a:lnTo>
                  <a:lnTo>
                    <a:pt x="9" y="1"/>
                  </a:lnTo>
                  <a:lnTo>
                    <a:pt x="14" y="0"/>
                  </a:lnTo>
                  <a:lnTo>
                    <a:pt x="19" y="0"/>
                  </a:lnTo>
                  <a:lnTo>
                    <a:pt x="20" y="0"/>
                  </a:lnTo>
                  <a:lnTo>
                    <a:pt x="24" y="0"/>
                  </a:lnTo>
                  <a:lnTo>
                    <a:pt x="29" y="1"/>
                  </a:lnTo>
                  <a:lnTo>
                    <a:pt x="34" y="5"/>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0" name="Freeform 37"/>
            <p:cNvSpPr>
              <a:spLocks noChangeAspect="1"/>
            </p:cNvSpPr>
            <p:nvPr/>
          </p:nvSpPr>
          <p:spPr bwMode="auto">
            <a:xfrm>
              <a:off x="3144" y="3221"/>
              <a:ext cx="20" cy="4"/>
            </a:xfrm>
            <a:custGeom>
              <a:avLst/>
              <a:gdLst>
                <a:gd name="T0" fmla="*/ 0 w 39"/>
                <a:gd name="T1" fmla="*/ 4 h 9"/>
                <a:gd name="T2" fmla="*/ 1 w 39"/>
                <a:gd name="T3" fmla="*/ 4 h 9"/>
                <a:gd name="T4" fmla="*/ 3 w 39"/>
                <a:gd name="T5" fmla="*/ 2 h 9"/>
                <a:gd name="T6" fmla="*/ 5 w 39"/>
                <a:gd name="T7" fmla="*/ 0 h 9"/>
                <a:gd name="T8" fmla="*/ 8 w 39"/>
                <a:gd name="T9" fmla="*/ 0 h 9"/>
                <a:gd name="T10" fmla="*/ 10 w 39"/>
                <a:gd name="T11" fmla="*/ 0 h 9"/>
                <a:gd name="T12" fmla="*/ 10 w 39"/>
                <a:gd name="T13" fmla="*/ 0 h 9"/>
                <a:gd name="T14" fmla="*/ 11 w 39"/>
                <a:gd name="T15" fmla="*/ 0 h 9"/>
                <a:gd name="T16" fmla="*/ 12 w 39"/>
                <a:gd name="T17" fmla="*/ 0 h 9"/>
                <a:gd name="T18" fmla="*/ 15 w 39"/>
                <a:gd name="T19" fmla="*/ 0 h 9"/>
                <a:gd name="T20" fmla="*/ 17 w 39"/>
                <a:gd name="T21" fmla="*/ 2 h 9"/>
                <a:gd name="T22" fmla="*/ 19 w 39"/>
                <a:gd name="T23" fmla="*/ 4 h 9"/>
                <a:gd name="T24" fmla="*/ 20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5" y="5"/>
                  </a:lnTo>
                  <a:lnTo>
                    <a:pt x="9" y="1"/>
                  </a:lnTo>
                  <a:lnTo>
                    <a:pt x="15" y="0"/>
                  </a:lnTo>
                  <a:lnTo>
                    <a:pt x="20" y="0"/>
                  </a:lnTo>
                  <a:lnTo>
                    <a:pt x="21" y="0"/>
                  </a:lnTo>
                  <a:lnTo>
                    <a:pt x="24" y="0"/>
                  </a:lnTo>
                  <a:lnTo>
                    <a:pt x="29" y="1"/>
                  </a:lnTo>
                  <a:lnTo>
                    <a:pt x="33" y="5"/>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1" name="Freeform 38"/>
            <p:cNvSpPr>
              <a:spLocks noChangeAspect="1"/>
            </p:cNvSpPr>
            <p:nvPr/>
          </p:nvSpPr>
          <p:spPr bwMode="auto">
            <a:xfrm>
              <a:off x="3173" y="3221"/>
              <a:ext cx="19" cy="4"/>
            </a:xfrm>
            <a:custGeom>
              <a:avLst/>
              <a:gdLst>
                <a:gd name="T0" fmla="*/ 0 w 38"/>
                <a:gd name="T1" fmla="*/ 4 h 9"/>
                <a:gd name="T2" fmla="*/ 1 w 38"/>
                <a:gd name="T3" fmla="*/ 4 h 9"/>
                <a:gd name="T4" fmla="*/ 2 w 38"/>
                <a:gd name="T5" fmla="*/ 2 h 9"/>
                <a:gd name="T6" fmla="*/ 4 w 38"/>
                <a:gd name="T7" fmla="*/ 0 h 9"/>
                <a:gd name="T8" fmla="*/ 6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5"/>
                  </a:lnTo>
                  <a:lnTo>
                    <a:pt x="7" y="1"/>
                  </a:lnTo>
                  <a:lnTo>
                    <a:pt x="12" y="0"/>
                  </a:lnTo>
                  <a:lnTo>
                    <a:pt x="17" y="0"/>
                  </a:lnTo>
                  <a:lnTo>
                    <a:pt x="18" y="0"/>
                  </a:lnTo>
                  <a:lnTo>
                    <a:pt x="22" y="0"/>
                  </a:lnTo>
                  <a:lnTo>
                    <a:pt x="27" y="1"/>
                  </a:lnTo>
                  <a:lnTo>
                    <a:pt x="32" y="5"/>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2" name="Freeform 39"/>
            <p:cNvSpPr>
              <a:spLocks noChangeAspect="1"/>
            </p:cNvSpPr>
            <p:nvPr/>
          </p:nvSpPr>
          <p:spPr bwMode="auto">
            <a:xfrm>
              <a:off x="3017" y="3229"/>
              <a:ext cx="19" cy="4"/>
            </a:xfrm>
            <a:custGeom>
              <a:avLst/>
              <a:gdLst>
                <a:gd name="T0" fmla="*/ 0 w 39"/>
                <a:gd name="T1" fmla="*/ 4 h 8"/>
                <a:gd name="T2" fmla="*/ 0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1 w 39"/>
                <a:gd name="T17" fmla="*/ 0 h 8"/>
                <a:gd name="T18" fmla="*/ 14 w 39"/>
                <a:gd name="T19" fmla="*/ 1 h 8"/>
                <a:gd name="T20" fmla="*/ 17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19" y="0"/>
                  </a:lnTo>
                  <a:lnTo>
                    <a:pt x="20" y="0"/>
                  </a:lnTo>
                  <a:lnTo>
                    <a:pt x="23" y="0"/>
                  </a:lnTo>
                  <a:lnTo>
                    <a:pt x="29" y="1"/>
                  </a:lnTo>
                  <a:lnTo>
                    <a:pt x="34"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3" name="Freeform 40"/>
            <p:cNvSpPr>
              <a:spLocks noChangeAspect="1"/>
            </p:cNvSpPr>
            <p:nvPr/>
          </p:nvSpPr>
          <p:spPr bwMode="auto">
            <a:xfrm>
              <a:off x="3046" y="3229"/>
              <a:ext cx="19" cy="4"/>
            </a:xfrm>
            <a:custGeom>
              <a:avLst/>
              <a:gdLst>
                <a:gd name="T0" fmla="*/ 0 w 38"/>
                <a:gd name="T1" fmla="*/ 4 h 8"/>
                <a:gd name="T2" fmla="*/ 1 w 38"/>
                <a:gd name="T3" fmla="*/ 4 h 8"/>
                <a:gd name="T4" fmla="*/ 2 w 38"/>
                <a:gd name="T5" fmla="*/ 2 h 8"/>
                <a:gd name="T6" fmla="*/ 4 w 38"/>
                <a:gd name="T7" fmla="*/ 1 h 8"/>
                <a:gd name="T8" fmla="*/ 7 w 38"/>
                <a:gd name="T9" fmla="*/ 0 h 8"/>
                <a:gd name="T10" fmla="*/ 9 w 38"/>
                <a:gd name="T11" fmla="*/ 0 h 8"/>
                <a:gd name="T12" fmla="*/ 10 w 38"/>
                <a:gd name="T13" fmla="*/ 0 h 8"/>
                <a:gd name="T14" fmla="*/ 10 w 38"/>
                <a:gd name="T15" fmla="*/ 0 h 8"/>
                <a:gd name="T16" fmla="*/ 12 w 38"/>
                <a:gd name="T17" fmla="*/ 0 h 8"/>
                <a:gd name="T18" fmla="*/ 14 w 38"/>
                <a:gd name="T19" fmla="*/ 1 h 8"/>
                <a:gd name="T20" fmla="*/ 16 w 38"/>
                <a:gd name="T21" fmla="*/ 2 h 8"/>
                <a:gd name="T22" fmla="*/ 19 w 38"/>
                <a:gd name="T23" fmla="*/ 4 h 8"/>
                <a:gd name="T24" fmla="*/ 19 w 38"/>
                <a:gd name="T25" fmla="*/ 4 h 8"/>
                <a:gd name="T26" fmla="*/ 0 w 38"/>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8"/>
                <a:gd name="T44" fmla="*/ 38 w 3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8">
                  <a:moveTo>
                    <a:pt x="0" y="8"/>
                  </a:moveTo>
                  <a:lnTo>
                    <a:pt x="1" y="7"/>
                  </a:lnTo>
                  <a:lnTo>
                    <a:pt x="3" y="4"/>
                  </a:lnTo>
                  <a:lnTo>
                    <a:pt x="8" y="1"/>
                  </a:lnTo>
                  <a:lnTo>
                    <a:pt x="14" y="0"/>
                  </a:lnTo>
                  <a:lnTo>
                    <a:pt x="18" y="0"/>
                  </a:lnTo>
                  <a:lnTo>
                    <a:pt x="20" y="0"/>
                  </a:lnTo>
                  <a:lnTo>
                    <a:pt x="23" y="0"/>
                  </a:lnTo>
                  <a:lnTo>
                    <a:pt x="28" y="1"/>
                  </a:lnTo>
                  <a:lnTo>
                    <a:pt x="32" y="4"/>
                  </a:lnTo>
                  <a:lnTo>
                    <a:pt x="37" y="7"/>
                  </a:lnTo>
                  <a:lnTo>
                    <a:pt x="3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4" name="Freeform 41"/>
            <p:cNvSpPr>
              <a:spLocks noChangeAspect="1"/>
            </p:cNvSpPr>
            <p:nvPr/>
          </p:nvSpPr>
          <p:spPr bwMode="auto">
            <a:xfrm>
              <a:off x="3074" y="3229"/>
              <a:ext cx="19" cy="4"/>
            </a:xfrm>
            <a:custGeom>
              <a:avLst/>
              <a:gdLst>
                <a:gd name="T0" fmla="*/ 0 w 39"/>
                <a:gd name="T1" fmla="*/ 4 h 8"/>
                <a:gd name="T2" fmla="*/ 1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2 w 39"/>
                <a:gd name="T17" fmla="*/ 0 h 8"/>
                <a:gd name="T18" fmla="*/ 14 w 39"/>
                <a:gd name="T19" fmla="*/ 1 h 8"/>
                <a:gd name="T20" fmla="*/ 17 w 39"/>
                <a:gd name="T21" fmla="*/ 2 h 8"/>
                <a:gd name="T22" fmla="*/ 18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2" y="7"/>
                  </a:lnTo>
                  <a:lnTo>
                    <a:pt x="4" y="4"/>
                  </a:lnTo>
                  <a:lnTo>
                    <a:pt x="9" y="1"/>
                  </a:lnTo>
                  <a:lnTo>
                    <a:pt x="14" y="0"/>
                  </a:lnTo>
                  <a:lnTo>
                    <a:pt x="19" y="0"/>
                  </a:lnTo>
                  <a:lnTo>
                    <a:pt x="20" y="0"/>
                  </a:lnTo>
                  <a:lnTo>
                    <a:pt x="24" y="0"/>
                  </a:lnTo>
                  <a:lnTo>
                    <a:pt x="29" y="1"/>
                  </a:lnTo>
                  <a:lnTo>
                    <a:pt x="34" y="4"/>
                  </a:lnTo>
                  <a:lnTo>
                    <a:pt x="37"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5" name="Freeform 42"/>
            <p:cNvSpPr>
              <a:spLocks noChangeAspect="1"/>
            </p:cNvSpPr>
            <p:nvPr/>
          </p:nvSpPr>
          <p:spPr bwMode="auto">
            <a:xfrm>
              <a:off x="3103" y="3229"/>
              <a:ext cx="20" cy="4"/>
            </a:xfrm>
            <a:custGeom>
              <a:avLst/>
              <a:gdLst>
                <a:gd name="T0" fmla="*/ 0 w 39"/>
                <a:gd name="T1" fmla="*/ 4 h 8"/>
                <a:gd name="T2" fmla="*/ 1 w 39"/>
                <a:gd name="T3" fmla="*/ 4 h 8"/>
                <a:gd name="T4" fmla="*/ 3 w 39"/>
                <a:gd name="T5" fmla="*/ 2 h 8"/>
                <a:gd name="T6" fmla="*/ 5 w 39"/>
                <a:gd name="T7" fmla="*/ 1 h 8"/>
                <a:gd name="T8" fmla="*/ 8 w 39"/>
                <a:gd name="T9" fmla="*/ 0 h 8"/>
                <a:gd name="T10" fmla="*/ 10 w 39"/>
                <a:gd name="T11" fmla="*/ 0 h 8"/>
                <a:gd name="T12" fmla="*/ 10 w 39"/>
                <a:gd name="T13" fmla="*/ 0 h 8"/>
                <a:gd name="T14" fmla="*/ 11 w 39"/>
                <a:gd name="T15" fmla="*/ 0 h 8"/>
                <a:gd name="T16" fmla="*/ 12 w 39"/>
                <a:gd name="T17" fmla="*/ 0 h 8"/>
                <a:gd name="T18" fmla="*/ 15 w 39"/>
                <a:gd name="T19" fmla="*/ 1 h 8"/>
                <a:gd name="T20" fmla="*/ 18 w 39"/>
                <a:gd name="T21" fmla="*/ 2 h 8"/>
                <a:gd name="T22" fmla="*/ 19 w 39"/>
                <a:gd name="T23" fmla="*/ 4 h 8"/>
                <a:gd name="T24" fmla="*/ 20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20" y="0"/>
                  </a:lnTo>
                  <a:lnTo>
                    <a:pt x="21" y="0"/>
                  </a:lnTo>
                  <a:lnTo>
                    <a:pt x="24" y="0"/>
                  </a:lnTo>
                  <a:lnTo>
                    <a:pt x="30" y="1"/>
                  </a:lnTo>
                  <a:lnTo>
                    <a:pt x="35"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6" name="Freeform 43"/>
            <p:cNvSpPr>
              <a:spLocks noChangeAspect="1"/>
            </p:cNvSpPr>
            <p:nvPr/>
          </p:nvSpPr>
          <p:spPr bwMode="auto">
            <a:xfrm>
              <a:off x="3132" y="3229"/>
              <a:ext cx="19" cy="4"/>
            </a:xfrm>
            <a:custGeom>
              <a:avLst/>
              <a:gdLst>
                <a:gd name="T0" fmla="*/ 0 w 39"/>
                <a:gd name="T1" fmla="*/ 4 h 8"/>
                <a:gd name="T2" fmla="*/ 0 w 39"/>
                <a:gd name="T3" fmla="*/ 4 h 8"/>
                <a:gd name="T4" fmla="*/ 1 w 39"/>
                <a:gd name="T5" fmla="*/ 2 h 8"/>
                <a:gd name="T6" fmla="*/ 3 w 39"/>
                <a:gd name="T7" fmla="*/ 1 h 8"/>
                <a:gd name="T8" fmla="*/ 6 w 39"/>
                <a:gd name="T9" fmla="*/ 0 h 8"/>
                <a:gd name="T10" fmla="*/ 8 w 39"/>
                <a:gd name="T11" fmla="*/ 0 h 8"/>
                <a:gd name="T12" fmla="*/ 9 w 39"/>
                <a:gd name="T13" fmla="*/ 0 h 8"/>
                <a:gd name="T14" fmla="*/ 9 w 39"/>
                <a:gd name="T15" fmla="*/ 0 h 8"/>
                <a:gd name="T16" fmla="*/ 11 w 39"/>
                <a:gd name="T17" fmla="*/ 0 h 8"/>
                <a:gd name="T18" fmla="*/ 13 w 39"/>
                <a:gd name="T19" fmla="*/ 1 h 8"/>
                <a:gd name="T20" fmla="*/ 16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3" y="4"/>
                  </a:lnTo>
                  <a:lnTo>
                    <a:pt x="7" y="1"/>
                  </a:lnTo>
                  <a:lnTo>
                    <a:pt x="12" y="0"/>
                  </a:lnTo>
                  <a:lnTo>
                    <a:pt x="17" y="0"/>
                  </a:lnTo>
                  <a:lnTo>
                    <a:pt x="18" y="0"/>
                  </a:lnTo>
                  <a:lnTo>
                    <a:pt x="22" y="0"/>
                  </a:lnTo>
                  <a:lnTo>
                    <a:pt x="27" y="1"/>
                  </a:lnTo>
                  <a:lnTo>
                    <a:pt x="33"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7" name="Freeform 44"/>
            <p:cNvSpPr>
              <a:spLocks noChangeAspect="1"/>
            </p:cNvSpPr>
            <p:nvPr/>
          </p:nvSpPr>
          <p:spPr bwMode="auto">
            <a:xfrm>
              <a:off x="3161" y="3229"/>
              <a:ext cx="19" cy="4"/>
            </a:xfrm>
            <a:custGeom>
              <a:avLst/>
              <a:gdLst>
                <a:gd name="T0" fmla="*/ 0 w 38"/>
                <a:gd name="T1" fmla="*/ 4 h 8"/>
                <a:gd name="T2" fmla="*/ 1 w 38"/>
                <a:gd name="T3" fmla="*/ 4 h 8"/>
                <a:gd name="T4" fmla="*/ 2 w 38"/>
                <a:gd name="T5" fmla="*/ 2 h 8"/>
                <a:gd name="T6" fmla="*/ 4 w 38"/>
                <a:gd name="T7" fmla="*/ 1 h 8"/>
                <a:gd name="T8" fmla="*/ 7 w 38"/>
                <a:gd name="T9" fmla="*/ 0 h 8"/>
                <a:gd name="T10" fmla="*/ 10 w 38"/>
                <a:gd name="T11" fmla="*/ 0 h 8"/>
                <a:gd name="T12" fmla="*/ 10 w 38"/>
                <a:gd name="T13" fmla="*/ 0 h 8"/>
                <a:gd name="T14" fmla="*/ 10 w 38"/>
                <a:gd name="T15" fmla="*/ 0 h 8"/>
                <a:gd name="T16" fmla="*/ 12 w 38"/>
                <a:gd name="T17" fmla="*/ 0 h 8"/>
                <a:gd name="T18" fmla="*/ 15 w 38"/>
                <a:gd name="T19" fmla="*/ 1 h 8"/>
                <a:gd name="T20" fmla="*/ 17 w 38"/>
                <a:gd name="T21" fmla="*/ 2 h 8"/>
                <a:gd name="T22" fmla="*/ 19 w 38"/>
                <a:gd name="T23" fmla="*/ 4 h 8"/>
                <a:gd name="T24" fmla="*/ 19 w 38"/>
                <a:gd name="T25" fmla="*/ 4 h 8"/>
                <a:gd name="T26" fmla="*/ 0 w 38"/>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8"/>
                <a:gd name="T44" fmla="*/ 38 w 3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8">
                  <a:moveTo>
                    <a:pt x="0" y="8"/>
                  </a:moveTo>
                  <a:lnTo>
                    <a:pt x="1" y="7"/>
                  </a:lnTo>
                  <a:lnTo>
                    <a:pt x="4" y="4"/>
                  </a:lnTo>
                  <a:lnTo>
                    <a:pt x="8" y="1"/>
                  </a:lnTo>
                  <a:lnTo>
                    <a:pt x="14" y="0"/>
                  </a:lnTo>
                  <a:lnTo>
                    <a:pt x="19" y="0"/>
                  </a:lnTo>
                  <a:lnTo>
                    <a:pt x="20" y="0"/>
                  </a:lnTo>
                  <a:lnTo>
                    <a:pt x="23" y="0"/>
                  </a:lnTo>
                  <a:lnTo>
                    <a:pt x="29" y="1"/>
                  </a:lnTo>
                  <a:lnTo>
                    <a:pt x="34" y="4"/>
                  </a:lnTo>
                  <a:lnTo>
                    <a:pt x="37" y="7"/>
                  </a:lnTo>
                  <a:lnTo>
                    <a:pt x="3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8" name="Freeform 45"/>
            <p:cNvSpPr>
              <a:spLocks noChangeAspect="1"/>
            </p:cNvSpPr>
            <p:nvPr/>
          </p:nvSpPr>
          <p:spPr bwMode="auto">
            <a:xfrm>
              <a:off x="3189" y="3229"/>
              <a:ext cx="20" cy="4"/>
            </a:xfrm>
            <a:custGeom>
              <a:avLst/>
              <a:gdLst>
                <a:gd name="T0" fmla="*/ 0 w 39"/>
                <a:gd name="T1" fmla="*/ 4 h 8"/>
                <a:gd name="T2" fmla="*/ 1 w 39"/>
                <a:gd name="T3" fmla="*/ 4 h 8"/>
                <a:gd name="T4" fmla="*/ 3 w 39"/>
                <a:gd name="T5" fmla="*/ 2 h 8"/>
                <a:gd name="T6" fmla="*/ 5 w 39"/>
                <a:gd name="T7" fmla="*/ 1 h 8"/>
                <a:gd name="T8" fmla="*/ 8 w 39"/>
                <a:gd name="T9" fmla="*/ 0 h 8"/>
                <a:gd name="T10" fmla="*/ 10 w 39"/>
                <a:gd name="T11" fmla="*/ 0 h 8"/>
                <a:gd name="T12" fmla="*/ 10 w 39"/>
                <a:gd name="T13" fmla="*/ 0 h 8"/>
                <a:gd name="T14" fmla="*/ 11 w 39"/>
                <a:gd name="T15" fmla="*/ 0 h 8"/>
                <a:gd name="T16" fmla="*/ 12 w 39"/>
                <a:gd name="T17" fmla="*/ 0 h 8"/>
                <a:gd name="T18" fmla="*/ 15 w 39"/>
                <a:gd name="T19" fmla="*/ 1 h 8"/>
                <a:gd name="T20" fmla="*/ 18 w 39"/>
                <a:gd name="T21" fmla="*/ 2 h 8"/>
                <a:gd name="T22" fmla="*/ 19 w 39"/>
                <a:gd name="T23" fmla="*/ 4 h 8"/>
                <a:gd name="T24" fmla="*/ 20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20" y="0"/>
                  </a:lnTo>
                  <a:lnTo>
                    <a:pt x="21" y="0"/>
                  </a:lnTo>
                  <a:lnTo>
                    <a:pt x="24" y="0"/>
                  </a:lnTo>
                  <a:lnTo>
                    <a:pt x="30" y="1"/>
                  </a:lnTo>
                  <a:lnTo>
                    <a:pt x="35"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99" name="Freeform 46"/>
            <p:cNvSpPr>
              <a:spLocks noChangeAspect="1"/>
            </p:cNvSpPr>
            <p:nvPr/>
          </p:nvSpPr>
          <p:spPr bwMode="auto">
            <a:xfrm>
              <a:off x="3002" y="3237"/>
              <a:ext cx="20" cy="5"/>
            </a:xfrm>
            <a:custGeom>
              <a:avLst/>
              <a:gdLst>
                <a:gd name="T0" fmla="*/ 0 w 40"/>
                <a:gd name="T1" fmla="*/ 5 h 9"/>
                <a:gd name="T2" fmla="*/ 1 w 40"/>
                <a:gd name="T3" fmla="*/ 4 h 9"/>
                <a:gd name="T4" fmla="*/ 3 w 40"/>
                <a:gd name="T5" fmla="*/ 2 h 9"/>
                <a:gd name="T6" fmla="*/ 5 w 40"/>
                <a:gd name="T7" fmla="*/ 1 h 9"/>
                <a:gd name="T8" fmla="*/ 8 w 40"/>
                <a:gd name="T9" fmla="*/ 0 h 9"/>
                <a:gd name="T10" fmla="*/ 10 w 40"/>
                <a:gd name="T11" fmla="*/ 0 h 9"/>
                <a:gd name="T12" fmla="*/ 10 w 40"/>
                <a:gd name="T13" fmla="*/ 0 h 9"/>
                <a:gd name="T14" fmla="*/ 11 w 40"/>
                <a:gd name="T15" fmla="*/ 0 h 9"/>
                <a:gd name="T16" fmla="*/ 13 w 40"/>
                <a:gd name="T17" fmla="*/ 0 h 9"/>
                <a:gd name="T18" fmla="*/ 15 w 40"/>
                <a:gd name="T19" fmla="*/ 1 h 9"/>
                <a:gd name="T20" fmla="*/ 17 w 40"/>
                <a:gd name="T21" fmla="*/ 2 h 9"/>
                <a:gd name="T22" fmla="*/ 19 w 40"/>
                <a:gd name="T23" fmla="*/ 4 h 9"/>
                <a:gd name="T24" fmla="*/ 20 w 40"/>
                <a:gd name="T25" fmla="*/ 5 h 9"/>
                <a:gd name="T26" fmla="*/ 0 w 40"/>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4"/>
                  </a:lnTo>
                  <a:lnTo>
                    <a:pt x="10" y="1"/>
                  </a:lnTo>
                  <a:lnTo>
                    <a:pt x="15" y="0"/>
                  </a:lnTo>
                  <a:lnTo>
                    <a:pt x="20" y="0"/>
                  </a:lnTo>
                  <a:lnTo>
                    <a:pt x="21" y="0"/>
                  </a:lnTo>
                  <a:lnTo>
                    <a:pt x="25"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0" name="Freeform 47"/>
            <p:cNvSpPr>
              <a:spLocks noChangeAspect="1"/>
            </p:cNvSpPr>
            <p:nvPr/>
          </p:nvSpPr>
          <p:spPr bwMode="auto">
            <a:xfrm>
              <a:off x="3032" y="3237"/>
              <a:ext cx="19" cy="5"/>
            </a:xfrm>
            <a:custGeom>
              <a:avLst/>
              <a:gdLst>
                <a:gd name="T0" fmla="*/ 0 w 39"/>
                <a:gd name="T1" fmla="*/ 5 h 9"/>
                <a:gd name="T2" fmla="*/ 0 w 39"/>
                <a:gd name="T3" fmla="*/ 4 h 9"/>
                <a:gd name="T4" fmla="*/ 2 w 39"/>
                <a:gd name="T5" fmla="*/ 2 h 9"/>
                <a:gd name="T6" fmla="*/ 4 w 39"/>
                <a:gd name="T7" fmla="*/ 1 h 9"/>
                <a:gd name="T8" fmla="*/ 7 w 39"/>
                <a:gd name="T9" fmla="*/ 0 h 9"/>
                <a:gd name="T10" fmla="*/ 9 w 39"/>
                <a:gd name="T11" fmla="*/ 0 h 9"/>
                <a:gd name="T12" fmla="*/ 10 w 39"/>
                <a:gd name="T13" fmla="*/ 0 h 9"/>
                <a:gd name="T14" fmla="*/ 10 w 39"/>
                <a:gd name="T15" fmla="*/ 0 h 9"/>
                <a:gd name="T16" fmla="*/ 11 w 39"/>
                <a:gd name="T17" fmla="*/ 0 h 9"/>
                <a:gd name="T18" fmla="*/ 14 w 39"/>
                <a:gd name="T19" fmla="*/ 1 h 9"/>
                <a:gd name="T20" fmla="*/ 17 w 39"/>
                <a:gd name="T21" fmla="*/ 2 h 9"/>
                <a:gd name="T22" fmla="*/ 19 w 39"/>
                <a:gd name="T23" fmla="*/ 4 h 9"/>
                <a:gd name="T24" fmla="*/ 19 w 39"/>
                <a:gd name="T25" fmla="*/ 5 h 9"/>
                <a:gd name="T26" fmla="*/ 0 w 39"/>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4" y="4"/>
                  </a:lnTo>
                  <a:lnTo>
                    <a:pt x="8" y="1"/>
                  </a:lnTo>
                  <a:lnTo>
                    <a:pt x="14" y="0"/>
                  </a:lnTo>
                  <a:lnTo>
                    <a:pt x="19" y="0"/>
                  </a:lnTo>
                  <a:lnTo>
                    <a:pt x="20" y="0"/>
                  </a:lnTo>
                  <a:lnTo>
                    <a:pt x="23" y="0"/>
                  </a:lnTo>
                  <a:lnTo>
                    <a:pt x="29" y="1"/>
                  </a:lnTo>
                  <a:lnTo>
                    <a:pt x="35" y="4"/>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1" name="Freeform 48"/>
            <p:cNvSpPr>
              <a:spLocks noChangeAspect="1"/>
            </p:cNvSpPr>
            <p:nvPr/>
          </p:nvSpPr>
          <p:spPr bwMode="auto">
            <a:xfrm>
              <a:off x="3047" y="3244"/>
              <a:ext cx="144" cy="5"/>
            </a:xfrm>
            <a:custGeom>
              <a:avLst/>
              <a:gdLst>
                <a:gd name="T0" fmla="*/ 0 w 287"/>
                <a:gd name="T1" fmla="*/ 5 h 11"/>
                <a:gd name="T2" fmla="*/ 8 w 287"/>
                <a:gd name="T3" fmla="*/ 0 h 11"/>
                <a:gd name="T4" fmla="*/ 140 w 287"/>
                <a:gd name="T5" fmla="*/ 1 h 11"/>
                <a:gd name="T6" fmla="*/ 144 w 287"/>
                <a:gd name="T7" fmla="*/ 5 h 11"/>
                <a:gd name="T8" fmla="*/ 0 w 287"/>
                <a:gd name="T9" fmla="*/ 5 h 11"/>
                <a:gd name="T10" fmla="*/ 0 60000 65536"/>
                <a:gd name="T11" fmla="*/ 0 60000 65536"/>
                <a:gd name="T12" fmla="*/ 0 60000 65536"/>
                <a:gd name="T13" fmla="*/ 0 60000 65536"/>
                <a:gd name="T14" fmla="*/ 0 60000 65536"/>
                <a:gd name="T15" fmla="*/ 0 w 287"/>
                <a:gd name="T16" fmla="*/ 0 h 11"/>
                <a:gd name="T17" fmla="*/ 287 w 287"/>
                <a:gd name="T18" fmla="*/ 11 h 11"/>
              </a:gdLst>
              <a:ahLst/>
              <a:cxnLst>
                <a:cxn ang="T10">
                  <a:pos x="T0" y="T1"/>
                </a:cxn>
                <a:cxn ang="T11">
                  <a:pos x="T2" y="T3"/>
                </a:cxn>
                <a:cxn ang="T12">
                  <a:pos x="T4" y="T5"/>
                </a:cxn>
                <a:cxn ang="T13">
                  <a:pos x="T6" y="T7"/>
                </a:cxn>
                <a:cxn ang="T14">
                  <a:pos x="T8" y="T9"/>
                </a:cxn>
              </a:cxnLst>
              <a:rect l="T15" t="T16" r="T17" b="T18"/>
              <a:pathLst>
                <a:path w="287" h="11">
                  <a:moveTo>
                    <a:pt x="0" y="11"/>
                  </a:moveTo>
                  <a:lnTo>
                    <a:pt x="15" y="0"/>
                  </a:lnTo>
                  <a:lnTo>
                    <a:pt x="279" y="2"/>
                  </a:lnTo>
                  <a:lnTo>
                    <a:pt x="287"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2" name="Freeform 49"/>
            <p:cNvSpPr>
              <a:spLocks noChangeAspect="1"/>
            </p:cNvSpPr>
            <p:nvPr/>
          </p:nvSpPr>
          <p:spPr bwMode="auto">
            <a:xfrm>
              <a:off x="3089" y="3237"/>
              <a:ext cx="20" cy="5"/>
            </a:xfrm>
            <a:custGeom>
              <a:avLst/>
              <a:gdLst>
                <a:gd name="T0" fmla="*/ 0 w 40"/>
                <a:gd name="T1" fmla="*/ 5 h 9"/>
                <a:gd name="T2" fmla="*/ 1 w 40"/>
                <a:gd name="T3" fmla="*/ 4 h 9"/>
                <a:gd name="T4" fmla="*/ 3 w 40"/>
                <a:gd name="T5" fmla="*/ 2 h 9"/>
                <a:gd name="T6" fmla="*/ 5 w 40"/>
                <a:gd name="T7" fmla="*/ 1 h 9"/>
                <a:gd name="T8" fmla="*/ 8 w 40"/>
                <a:gd name="T9" fmla="*/ 0 h 9"/>
                <a:gd name="T10" fmla="*/ 10 w 40"/>
                <a:gd name="T11" fmla="*/ 0 h 9"/>
                <a:gd name="T12" fmla="*/ 10 w 40"/>
                <a:gd name="T13" fmla="*/ 0 h 9"/>
                <a:gd name="T14" fmla="*/ 10 w 40"/>
                <a:gd name="T15" fmla="*/ 0 h 9"/>
                <a:gd name="T16" fmla="*/ 12 w 40"/>
                <a:gd name="T17" fmla="*/ 0 h 9"/>
                <a:gd name="T18" fmla="*/ 15 w 40"/>
                <a:gd name="T19" fmla="*/ 1 h 9"/>
                <a:gd name="T20" fmla="*/ 17 w 40"/>
                <a:gd name="T21" fmla="*/ 2 h 9"/>
                <a:gd name="T22" fmla="*/ 19 w 40"/>
                <a:gd name="T23" fmla="*/ 4 h 9"/>
                <a:gd name="T24" fmla="*/ 20 w 40"/>
                <a:gd name="T25" fmla="*/ 5 h 9"/>
                <a:gd name="T26" fmla="*/ 0 w 40"/>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4"/>
                  </a:lnTo>
                  <a:lnTo>
                    <a:pt x="10" y="1"/>
                  </a:lnTo>
                  <a:lnTo>
                    <a:pt x="15" y="0"/>
                  </a:lnTo>
                  <a:lnTo>
                    <a:pt x="19" y="0"/>
                  </a:lnTo>
                  <a:lnTo>
                    <a:pt x="20" y="0"/>
                  </a:lnTo>
                  <a:lnTo>
                    <a:pt x="24"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3" name="Freeform 50"/>
            <p:cNvSpPr>
              <a:spLocks noChangeAspect="1"/>
            </p:cNvSpPr>
            <p:nvPr/>
          </p:nvSpPr>
          <p:spPr bwMode="auto">
            <a:xfrm>
              <a:off x="3117" y="3237"/>
              <a:ext cx="20" cy="5"/>
            </a:xfrm>
            <a:custGeom>
              <a:avLst/>
              <a:gdLst>
                <a:gd name="T0" fmla="*/ 0 w 39"/>
                <a:gd name="T1" fmla="*/ 5 h 9"/>
                <a:gd name="T2" fmla="*/ 1 w 39"/>
                <a:gd name="T3" fmla="*/ 4 h 9"/>
                <a:gd name="T4" fmla="*/ 2 w 39"/>
                <a:gd name="T5" fmla="*/ 2 h 9"/>
                <a:gd name="T6" fmla="*/ 4 w 39"/>
                <a:gd name="T7" fmla="*/ 1 h 9"/>
                <a:gd name="T8" fmla="*/ 7 w 39"/>
                <a:gd name="T9" fmla="*/ 0 h 9"/>
                <a:gd name="T10" fmla="*/ 9 w 39"/>
                <a:gd name="T11" fmla="*/ 0 h 9"/>
                <a:gd name="T12" fmla="*/ 10 w 39"/>
                <a:gd name="T13" fmla="*/ 0 h 9"/>
                <a:gd name="T14" fmla="*/ 10 w 39"/>
                <a:gd name="T15" fmla="*/ 0 h 9"/>
                <a:gd name="T16" fmla="*/ 12 w 39"/>
                <a:gd name="T17" fmla="*/ 0 h 9"/>
                <a:gd name="T18" fmla="*/ 15 w 39"/>
                <a:gd name="T19" fmla="*/ 1 h 9"/>
                <a:gd name="T20" fmla="*/ 17 w 39"/>
                <a:gd name="T21" fmla="*/ 2 h 9"/>
                <a:gd name="T22" fmla="*/ 19 w 39"/>
                <a:gd name="T23" fmla="*/ 4 h 9"/>
                <a:gd name="T24" fmla="*/ 20 w 39"/>
                <a:gd name="T25" fmla="*/ 5 h 9"/>
                <a:gd name="T26" fmla="*/ 0 w 39"/>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3" y="4"/>
                  </a:lnTo>
                  <a:lnTo>
                    <a:pt x="8" y="1"/>
                  </a:lnTo>
                  <a:lnTo>
                    <a:pt x="14" y="0"/>
                  </a:lnTo>
                  <a:lnTo>
                    <a:pt x="18" y="0"/>
                  </a:lnTo>
                  <a:lnTo>
                    <a:pt x="20" y="0"/>
                  </a:lnTo>
                  <a:lnTo>
                    <a:pt x="23" y="0"/>
                  </a:lnTo>
                  <a:lnTo>
                    <a:pt x="29" y="1"/>
                  </a:lnTo>
                  <a:lnTo>
                    <a:pt x="33" y="4"/>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4" name="Freeform 51"/>
            <p:cNvSpPr>
              <a:spLocks noChangeAspect="1"/>
            </p:cNvSpPr>
            <p:nvPr/>
          </p:nvSpPr>
          <p:spPr bwMode="auto">
            <a:xfrm>
              <a:off x="3060" y="3237"/>
              <a:ext cx="19" cy="5"/>
            </a:xfrm>
            <a:custGeom>
              <a:avLst/>
              <a:gdLst>
                <a:gd name="T0" fmla="*/ 0 w 38"/>
                <a:gd name="T1" fmla="*/ 5 h 9"/>
                <a:gd name="T2" fmla="*/ 1 w 38"/>
                <a:gd name="T3" fmla="*/ 4 h 9"/>
                <a:gd name="T4" fmla="*/ 2 w 38"/>
                <a:gd name="T5" fmla="*/ 2 h 9"/>
                <a:gd name="T6" fmla="*/ 5 w 38"/>
                <a:gd name="T7" fmla="*/ 1 h 9"/>
                <a:gd name="T8" fmla="*/ 8 w 38"/>
                <a:gd name="T9" fmla="*/ 0 h 9"/>
                <a:gd name="T10" fmla="*/ 9 w 38"/>
                <a:gd name="T11" fmla="*/ 0 h 9"/>
                <a:gd name="T12" fmla="*/ 10 w 38"/>
                <a:gd name="T13" fmla="*/ 0 h 9"/>
                <a:gd name="T14" fmla="*/ 10 w 38"/>
                <a:gd name="T15" fmla="*/ 0 h 9"/>
                <a:gd name="T16" fmla="*/ 12 w 38"/>
                <a:gd name="T17" fmla="*/ 0 h 9"/>
                <a:gd name="T18" fmla="*/ 14 w 38"/>
                <a:gd name="T19" fmla="*/ 1 h 9"/>
                <a:gd name="T20" fmla="*/ 17 w 38"/>
                <a:gd name="T21" fmla="*/ 2 h 9"/>
                <a:gd name="T22" fmla="*/ 19 w 38"/>
                <a:gd name="T23" fmla="*/ 4 h 9"/>
                <a:gd name="T24" fmla="*/ 19 w 38"/>
                <a:gd name="T25" fmla="*/ 5 h 9"/>
                <a:gd name="T26" fmla="*/ 0 w 38"/>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4" y="4"/>
                  </a:lnTo>
                  <a:lnTo>
                    <a:pt x="9" y="1"/>
                  </a:lnTo>
                  <a:lnTo>
                    <a:pt x="15" y="0"/>
                  </a:lnTo>
                  <a:lnTo>
                    <a:pt x="18" y="0"/>
                  </a:lnTo>
                  <a:lnTo>
                    <a:pt x="19" y="0"/>
                  </a:lnTo>
                  <a:lnTo>
                    <a:pt x="23" y="0"/>
                  </a:lnTo>
                  <a:lnTo>
                    <a:pt x="28" y="1"/>
                  </a:lnTo>
                  <a:lnTo>
                    <a:pt x="33"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5" name="Freeform 52"/>
            <p:cNvSpPr>
              <a:spLocks noChangeAspect="1"/>
            </p:cNvSpPr>
            <p:nvPr/>
          </p:nvSpPr>
          <p:spPr bwMode="auto">
            <a:xfrm>
              <a:off x="3147" y="3237"/>
              <a:ext cx="19" cy="5"/>
            </a:xfrm>
            <a:custGeom>
              <a:avLst/>
              <a:gdLst>
                <a:gd name="T0" fmla="*/ 0 w 38"/>
                <a:gd name="T1" fmla="*/ 5 h 9"/>
                <a:gd name="T2" fmla="*/ 1 w 38"/>
                <a:gd name="T3" fmla="*/ 4 h 9"/>
                <a:gd name="T4" fmla="*/ 2 w 38"/>
                <a:gd name="T5" fmla="*/ 2 h 9"/>
                <a:gd name="T6" fmla="*/ 4 w 38"/>
                <a:gd name="T7" fmla="*/ 1 h 9"/>
                <a:gd name="T8" fmla="*/ 7 w 38"/>
                <a:gd name="T9" fmla="*/ 0 h 9"/>
                <a:gd name="T10" fmla="*/ 9 w 38"/>
                <a:gd name="T11" fmla="*/ 0 h 9"/>
                <a:gd name="T12" fmla="*/ 9 w 38"/>
                <a:gd name="T13" fmla="*/ 0 h 9"/>
                <a:gd name="T14" fmla="*/ 10 w 38"/>
                <a:gd name="T15" fmla="*/ 0 h 9"/>
                <a:gd name="T16" fmla="*/ 11 w 38"/>
                <a:gd name="T17" fmla="*/ 0 h 9"/>
                <a:gd name="T18" fmla="*/ 14 w 38"/>
                <a:gd name="T19" fmla="*/ 1 h 9"/>
                <a:gd name="T20" fmla="*/ 16 w 38"/>
                <a:gd name="T21" fmla="*/ 2 h 9"/>
                <a:gd name="T22" fmla="*/ 19 w 38"/>
                <a:gd name="T23" fmla="*/ 4 h 9"/>
                <a:gd name="T24" fmla="*/ 19 w 38"/>
                <a:gd name="T25" fmla="*/ 5 h 9"/>
                <a:gd name="T26" fmla="*/ 0 w 38"/>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4"/>
                  </a:lnTo>
                  <a:lnTo>
                    <a:pt x="8" y="1"/>
                  </a:lnTo>
                  <a:lnTo>
                    <a:pt x="14" y="0"/>
                  </a:lnTo>
                  <a:lnTo>
                    <a:pt x="17" y="0"/>
                  </a:lnTo>
                  <a:lnTo>
                    <a:pt x="18" y="0"/>
                  </a:lnTo>
                  <a:lnTo>
                    <a:pt x="19" y="0"/>
                  </a:lnTo>
                  <a:lnTo>
                    <a:pt x="22" y="0"/>
                  </a:lnTo>
                  <a:lnTo>
                    <a:pt x="27" y="1"/>
                  </a:lnTo>
                  <a:lnTo>
                    <a:pt x="32"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6" name="Freeform 53"/>
            <p:cNvSpPr>
              <a:spLocks noChangeAspect="1"/>
            </p:cNvSpPr>
            <p:nvPr/>
          </p:nvSpPr>
          <p:spPr bwMode="auto">
            <a:xfrm>
              <a:off x="3177" y="3237"/>
              <a:ext cx="19" cy="4"/>
            </a:xfrm>
            <a:custGeom>
              <a:avLst/>
              <a:gdLst>
                <a:gd name="T0" fmla="*/ 0 w 39"/>
                <a:gd name="T1" fmla="*/ 4 h 9"/>
                <a:gd name="T2" fmla="*/ 0 w 39"/>
                <a:gd name="T3" fmla="*/ 3 h 9"/>
                <a:gd name="T4" fmla="*/ 1 w 39"/>
                <a:gd name="T5" fmla="*/ 2 h 9"/>
                <a:gd name="T6" fmla="*/ 3 w 39"/>
                <a:gd name="T7" fmla="*/ 1 h 9"/>
                <a:gd name="T8" fmla="*/ 6 w 39"/>
                <a:gd name="T9" fmla="*/ 0 h 9"/>
                <a:gd name="T10" fmla="*/ 8 w 39"/>
                <a:gd name="T11" fmla="*/ 0 h 9"/>
                <a:gd name="T12" fmla="*/ 9 w 39"/>
                <a:gd name="T13" fmla="*/ 0 h 9"/>
                <a:gd name="T14" fmla="*/ 9 w 39"/>
                <a:gd name="T15" fmla="*/ 0 h 9"/>
                <a:gd name="T16" fmla="*/ 10 w 39"/>
                <a:gd name="T17" fmla="*/ 0 h 9"/>
                <a:gd name="T18" fmla="*/ 13 w 39"/>
                <a:gd name="T19" fmla="*/ 1 h 9"/>
                <a:gd name="T20" fmla="*/ 16 w 39"/>
                <a:gd name="T21" fmla="*/ 2 h 9"/>
                <a:gd name="T22" fmla="*/ 19 w 39"/>
                <a:gd name="T23" fmla="*/ 3 h 9"/>
                <a:gd name="T24" fmla="*/ 19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7"/>
                  </a:lnTo>
                  <a:lnTo>
                    <a:pt x="3" y="4"/>
                  </a:lnTo>
                  <a:lnTo>
                    <a:pt x="7" y="2"/>
                  </a:lnTo>
                  <a:lnTo>
                    <a:pt x="12" y="0"/>
                  </a:lnTo>
                  <a:lnTo>
                    <a:pt x="17" y="0"/>
                  </a:lnTo>
                  <a:lnTo>
                    <a:pt x="18" y="0"/>
                  </a:lnTo>
                  <a:lnTo>
                    <a:pt x="21" y="0"/>
                  </a:lnTo>
                  <a:lnTo>
                    <a:pt x="27" y="2"/>
                  </a:lnTo>
                  <a:lnTo>
                    <a:pt x="33" y="4"/>
                  </a:lnTo>
                  <a:lnTo>
                    <a:pt x="38" y="7"/>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7" name="Freeform 54"/>
            <p:cNvSpPr>
              <a:spLocks noChangeAspect="1"/>
            </p:cNvSpPr>
            <p:nvPr/>
          </p:nvSpPr>
          <p:spPr bwMode="auto">
            <a:xfrm>
              <a:off x="3206" y="3237"/>
              <a:ext cx="19" cy="4"/>
            </a:xfrm>
            <a:custGeom>
              <a:avLst/>
              <a:gdLst>
                <a:gd name="T0" fmla="*/ 0 w 38"/>
                <a:gd name="T1" fmla="*/ 4 h 9"/>
                <a:gd name="T2" fmla="*/ 1 w 38"/>
                <a:gd name="T3" fmla="*/ 3 h 9"/>
                <a:gd name="T4" fmla="*/ 2 w 38"/>
                <a:gd name="T5" fmla="*/ 2 h 9"/>
                <a:gd name="T6" fmla="*/ 4 w 38"/>
                <a:gd name="T7" fmla="*/ 1 h 9"/>
                <a:gd name="T8" fmla="*/ 7 w 38"/>
                <a:gd name="T9" fmla="*/ 0 h 9"/>
                <a:gd name="T10" fmla="*/ 9 w 38"/>
                <a:gd name="T11" fmla="*/ 0 h 9"/>
                <a:gd name="T12" fmla="*/ 10 w 38"/>
                <a:gd name="T13" fmla="*/ 0 h 9"/>
                <a:gd name="T14" fmla="*/ 10 w 38"/>
                <a:gd name="T15" fmla="*/ 0 h 9"/>
                <a:gd name="T16" fmla="*/ 11 w 38"/>
                <a:gd name="T17" fmla="*/ 0 h 9"/>
                <a:gd name="T18" fmla="*/ 14 w 38"/>
                <a:gd name="T19" fmla="*/ 1 h 9"/>
                <a:gd name="T20" fmla="*/ 17 w 38"/>
                <a:gd name="T21" fmla="*/ 2 h 9"/>
                <a:gd name="T22" fmla="*/ 19 w 38"/>
                <a:gd name="T23" fmla="*/ 3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2" y="7"/>
                  </a:lnTo>
                  <a:lnTo>
                    <a:pt x="4" y="4"/>
                  </a:lnTo>
                  <a:lnTo>
                    <a:pt x="7" y="2"/>
                  </a:lnTo>
                  <a:lnTo>
                    <a:pt x="13" y="0"/>
                  </a:lnTo>
                  <a:lnTo>
                    <a:pt x="18" y="0"/>
                  </a:lnTo>
                  <a:lnTo>
                    <a:pt x="19" y="0"/>
                  </a:lnTo>
                  <a:lnTo>
                    <a:pt x="22" y="0"/>
                  </a:lnTo>
                  <a:lnTo>
                    <a:pt x="28" y="2"/>
                  </a:lnTo>
                  <a:lnTo>
                    <a:pt x="33" y="4"/>
                  </a:lnTo>
                  <a:lnTo>
                    <a:pt x="37" y="7"/>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8" name="Freeform 55"/>
            <p:cNvSpPr>
              <a:spLocks noChangeAspect="1"/>
            </p:cNvSpPr>
            <p:nvPr/>
          </p:nvSpPr>
          <p:spPr bwMode="auto">
            <a:xfrm>
              <a:off x="3196" y="3245"/>
              <a:ext cx="19" cy="4"/>
            </a:xfrm>
            <a:custGeom>
              <a:avLst/>
              <a:gdLst>
                <a:gd name="T0" fmla="*/ 0 w 38"/>
                <a:gd name="T1" fmla="*/ 4 h 9"/>
                <a:gd name="T2" fmla="*/ 1 w 38"/>
                <a:gd name="T3" fmla="*/ 4 h 9"/>
                <a:gd name="T4" fmla="*/ 2 w 38"/>
                <a:gd name="T5" fmla="*/ 2 h 9"/>
                <a:gd name="T6" fmla="*/ 4 w 38"/>
                <a:gd name="T7" fmla="*/ 0 h 9"/>
                <a:gd name="T8" fmla="*/ 6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4"/>
                  </a:lnTo>
                  <a:lnTo>
                    <a:pt x="7" y="1"/>
                  </a:lnTo>
                  <a:lnTo>
                    <a:pt x="12" y="0"/>
                  </a:lnTo>
                  <a:lnTo>
                    <a:pt x="17" y="0"/>
                  </a:lnTo>
                  <a:lnTo>
                    <a:pt x="18" y="0"/>
                  </a:lnTo>
                  <a:lnTo>
                    <a:pt x="22" y="0"/>
                  </a:lnTo>
                  <a:lnTo>
                    <a:pt x="27" y="1"/>
                  </a:lnTo>
                  <a:lnTo>
                    <a:pt x="32"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09" name="Freeform 56"/>
            <p:cNvSpPr>
              <a:spLocks noChangeAspect="1"/>
            </p:cNvSpPr>
            <p:nvPr/>
          </p:nvSpPr>
          <p:spPr bwMode="auto">
            <a:xfrm>
              <a:off x="3225" y="3245"/>
              <a:ext cx="20" cy="4"/>
            </a:xfrm>
            <a:custGeom>
              <a:avLst/>
              <a:gdLst>
                <a:gd name="T0" fmla="*/ 0 w 40"/>
                <a:gd name="T1" fmla="*/ 4 h 9"/>
                <a:gd name="T2" fmla="*/ 1 w 40"/>
                <a:gd name="T3" fmla="*/ 4 h 9"/>
                <a:gd name="T4" fmla="*/ 2 w 40"/>
                <a:gd name="T5" fmla="*/ 2 h 9"/>
                <a:gd name="T6" fmla="*/ 4 w 40"/>
                <a:gd name="T7" fmla="*/ 0 h 9"/>
                <a:gd name="T8" fmla="*/ 7 w 40"/>
                <a:gd name="T9" fmla="*/ 0 h 9"/>
                <a:gd name="T10" fmla="*/ 10 w 40"/>
                <a:gd name="T11" fmla="*/ 0 h 9"/>
                <a:gd name="T12" fmla="*/ 10 w 40"/>
                <a:gd name="T13" fmla="*/ 0 h 9"/>
                <a:gd name="T14" fmla="*/ 10 w 40"/>
                <a:gd name="T15" fmla="*/ 0 h 9"/>
                <a:gd name="T16" fmla="*/ 12 w 40"/>
                <a:gd name="T17" fmla="*/ 0 h 9"/>
                <a:gd name="T18" fmla="*/ 15 w 40"/>
                <a:gd name="T19" fmla="*/ 0 h 9"/>
                <a:gd name="T20" fmla="*/ 17 w 40"/>
                <a:gd name="T21" fmla="*/ 2 h 9"/>
                <a:gd name="T22" fmla="*/ 19 w 40"/>
                <a:gd name="T23" fmla="*/ 4 h 9"/>
                <a:gd name="T24" fmla="*/ 20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4" y="4"/>
                  </a:lnTo>
                  <a:lnTo>
                    <a:pt x="8" y="1"/>
                  </a:lnTo>
                  <a:lnTo>
                    <a:pt x="14" y="0"/>
                  </a:lnTo>
                  <a:lnTo>
                    <a:pt x="19" y="0"/>
                  </a:lnTo>
                  <a:lnTo>
                    <a:pt x="20" y="0"/>
                  </a:lnTo>
                  <a:lnTo>
                    <a:pt x="23"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0" name="Freeform 57"/>
            <p:cNvSpPr>
              <a:spLocks noChangeAspect="1"/>
            </p:cNvSpPr>
            <p:nvPr/>
          </p:nvSpPr>
          <p:spPr bwMode="auto">
            <a:xfrm>
              <a:off x="2988" y="3244"/>
              <a:ext cx="19" cy="4"/>
            </a:xfrm>
            <a:custGeom>
              <a:avLst/>
              <a:gdLst>
                <a:gd name="T0" fmla="*/ 0 w 39"/>
                <a:gd name="T1" fmla="*/ 4 h 8"/>
                <a:gd name="T2" fmla="*/ 0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2 w 39"/>
                <a:gd name="T17" fmla="*/ 0 h 8"/>
                <a:gd name="T18" fmla="*/ 15 w 39"/>
                <a:gd name="T19" fmla="*/ 1 h 8"/>
                <a:gd name="T20" fmla="*/ 17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4" y="4"/>
                  </a:lnTo>
                  <a:lnTo>
                    <a:pt x="9" y="2"/>
                  </a:lnTo>
                  <a:lnTo>
                    <a:pt x="15" y="0"/>
                  </a:lnTo>
                  <a:lnTo>
                    <a:pt x="19" y="0"/>
                  </a:lnTo>
                  <a:lnTo>
                    <a:pt x="20" y="0"/>
                  </a:lnTo>
                  <a:lnTo>
                    <a:pt x="24" y="0"/>
                  </a:lnTo>
                  <a:lnTo>
                    <a:pt x="30" y="2"/>
                  </a:lnTo>
                  <a:lnTo>
                    <a:pt x="34"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1" name="Freeform 58"/>
            <p:cNvSpPr>
              <a:spLocks noChangeAspect="1"/>
            </p:cNvSpPr>
            <p:nvPr/>
          </p:nvSpPr>
          <p:spPr bwMode="auto">
            <a:xfrm>
              <a:off x="3017" y="3244"/>
              <a:ext cx="20" cy="4"/>
            </a:xfrm>
            <a:custGeom>
              <a:avLst/>
              <a:gdLst>
                <a:gd name="T0" fmla="*/ 0 w 41"/>
                <a:gd name="T1" fmla="*/ 4 h 8"/>
                <a:gd name="T2" fmla="*/ 1 w 41"/>
                <a:gd name="T3" fmla="*/ 4 h 8"/>
                <a:gd name="T4" fmla="*/ 2 w 41"/>
                <a:gd name="T5" fmla="*/ 2 h 8"/>
                <a:gd name="T6" fmla="*/ 4 w 41"/>
                <a:gd name="T7" fmla="*/ 1 h 8"/>
                <a:gd name="T8" fmla="*/ 7 w 41"/>
                <a:gd name="T9" fmla="*/ 0 h 8"/>
                <a:gd name="T10" fmla="*/ 9 w 41"/>
                <a:gd name="T11" fmla="*/ 0 h 8"/>
                <a:gd name="T12" fmla="*/ 10 w 41"/>
                <a:gd name="T13" fmla="*/ 0 h 8"/>
                <a:gd name="T14" fmla="*/ 10 w 41"/>
                <a:gd name="T15" fmla="*/ 0 h 8"/>
                <a:gd name="T16" fmla="*/ 11 w 41"/>
                <a:gd name="T17" fmla="*/ 0 h 8"/>
                <a:gd name="T18" fmla="*/ 14 w 41"/>
                <a:gd name="T19" fmla="*/ 1 h 8"/>
                <a:gd name="T20" fmla="*/ 17 w 41"/>
                <a:gd name="T21" fmla="*/ 2 h 8"/>
                <a:gd name="T22" fmla="*/ 20 w 41"/>
                <a:gd name="T23" fmla="*/ 4 h 8"/>
                <a:gd name="T24" fmla="*/ 20 w 41"/>
                <a:gd name="T25" fmla="*/ 4 h 8"/>
                <a:gd name="T26" fmla="*/ 0 w 41"/>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
                <a:gd name="T43" fmla="*/ 0 h 8"/>
                <a:gd name="T44" fmla="*/ 41 w 41"/>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 h="8">
                  <a:moveTo>
                    <a:pt x="0" y="8"/>
                  </a:moveTo>
                  <a:lnTo>
                    <a:pt x="2" y="7"/>
                  </a:lnTo>
                  <a:lnTo>
                    <a:pt x="4" y="4"/>
                  </a:lnTo>
                  <a:lnTo>
                    <a:pt x="8" y="2"/>
                  </a:lnTo>
                  <a:lnTo>
                    <a:pt x="14" y="0"/>
                  </a:lnTo>
                  <a:lnTo>
                    <a:pt x="19" y="0"/>
                  </a:lnTo>
                  <a:lnTo>
                    <a:pt x="20" y="0"/>
                  </a:lnTo>
                  <a:lnTo>
                    <a:pt x="23" y="0"/>
                  </a:lnTo>
                  <a:lnTo>
                    <a:pt x="29" y="2"/>
                  </a:lnTo>
                  <a:lnTo>
                    <a:pt x="35" y="4"/>
                  </a:lnTo>
                  <a:lnTo>
                    <a:pt x="40" y="7"/>
                  </a:lnTo>
                  <a:lnTo>
                    <a:pt x="41"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2" name="Rectangle 59"/>
            <p:cNvSpPr>
              <a:spLocks noChangeAspect="1" noChangeArrowheads="1"/>
            </p:cNvSpPr>
            <p:nvPr/>
          </p:nvSpPr>
          <p:spPr bwMode="auto">
            <a:xfrm>
              <a:off x="3159" y="3184"/>
              <a:ext cx="56"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513" name="Freeform 60"/>
            <p:cNvSpPr>
              <a:spLocks noChangeAspect="1"/>
            </p:cNvSpPr>
            <p:nvPr/>
          </p:nvSpPr>
          <p:spPr bwMode="auto">
            <a:xfrm>
              <a:off x="3022" y="3176"/>
              <a:ext cx="11" cy="12"/>
            </a:xfrm>
            <a:custGeom>
              <a:avLst/>
              <a:gdLst>
                <a:gd name="T0" fmla="*/ 5 w 23"/>
                <a:gd name="T1" fmla="*/ 12 h 23"/>
                <a:gd name="T2" fmla="*/ 8 w 23"/>
                <a:gd name="T3" fmla="*/ 11 h 23"/>
                <a:gd name="T4" fmla="*/ 9 w 23"/>
                <a:gd name="T5" fmla="*/ 10 h 23"/>
                <a:gd name="T6" fmla="*/ 11 w 23"/>
                <a:gd name="T7" fmla="*/ 8 h 23"/>
                <a:gd name="T8" fmla="*/ 11 w 23"/>
                <a:gd name="T9" fmla="*/ 6 h 23"/>
                <a:gd name="T10" fmla="*/ 11 w 23"/>
                <a:gd name="T11" fmla="*/ 3 h 23"/>
                <a:gd name="T12" fmla="*/ 9 w 23"/>
                <a:gd name="T13" fmla="*/ 2 h 23"/>
                <a:gd name="T14" fmla="*/ 8 w 23"/>
                <a:gd name="T15" fmla="*/ 1 h 23"/>
                <a:gd name="T16" fmla="*/ 5 w 23"/>
                <a:gd name="T17" fmla="*/ 0 h 23"/>
                <a:gd name="T18" fmla="*/ 3 w 23"/>
                <a:gd name="T19" fmla="*/ 1 h 23"/>
                <a:gd name="T20" fmla="*/ 1 w 23"/>
                <a:gd name="T21" fmla="*/ 2 h 23"/>
                <a:gd name="T22" fmla="*/ 0 w 23"/>
                <a:gd name="T23" fmla="*/ 3 h 23"/>
                <a:gd name="T24" fmla="*/ 0 w 23"/>
                <a:gd name="T25" fmla="*/ 6 h 23"/>
                <a:gd name="T26" fmla="*/ 0 w 23"/>
                <a:gd name="T27" fmla="*/ 8 h 23"/>
                <a:gd name="T28" fmla="*/ 1 w 23"/>
                <a:gd name="T29" fmla="*/ 10 h 23"/>
                <a:gd name="T30" fmla="*/ 3 w 23"/>
                <a:gd name="T31" fmla="*/ 11 h 23"/>
                <a:gd name="T32" fmla="*/ 5 w 23"/>
                <a:gd name="T33" fmla="*/ 12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23"/>
                <a:gd name="T53" fmla="*/ 23 w 23"/>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23">
                  <a:moveTo>
                    <a:pt x="11" y="23"/>
                  </a:moveTo>
                  <a:lnTo>
                    <a:pt x="16" y="21"/>
                  </a:lnTo>
                  <a:lnTo>
                    <a:pt x="19" y="19"/>
                  </a:lnTo>
                  <a:lnTo>
                    <a:pt x="22" y="16"/>
                  </a:lnTo>
                  <a:lnTo>
                    <a:pt x="23" y="11"/>
                  </a:lnTo>
                  <a:lnTo>
                    <a:pt x="22" y="6"/>
                  </a:lnTo>
                  <a:lnTo>
                    <a:pt x="19" y="3"/>
                  </a:lnTo>
                  <a:lnTo>
                    <a:pt x="16" y="1"/>
                  </a:lnTo>
                  <a:lnTo>
                    <a:pt x="11" y="0"/>
                  </a:lnTo>
                  <a:lnTo>
                    <a:pt x="7" y="1"/>
                  </a:lnTo>
                  <a:lnTo>
                    <a:pt x="3" y="3"/>
                  </a:lnTo>
                  <a:lnTo>
                    <a:pt x="1" y="6"/>
                  </a:lnTo>
                  <a:lnTo>
                    <a:pt x="0" y="11"/>
                  </a:lnTo>
                  <a:lnTo>
                    <a:pt x="1" y="16"/>
                  </a:lnTo>
                  <a:lnTo>
                    <a:pt x="3" y="19"/>
                  </a:lnTo>
                  <a:lnTo>
                    <a:pt x="7" y="21"/>
                  </a:lnTo>
                  <a:lnTo>
                    <a:pt x="1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4" name="Freeform 61"/>
            <p:cNvSpPr>
              <a:spLocks noChangeAspect="1"/>
            </p:cNvSpPr>
            <p:nvPr/>
          </p:nvSpPr>
          <p:spPr bwMode="auto">
            <a:xfrm>
              <a:off x="3040" y="3176"/>
              <a:ext cx="11" cy="12"/>
            </a:xfrm>
            <a:custGeom>
              <a:avLst/>
              <a:gdLst>
                <a:gd name="T0" fmla="*/ 6 w 21"/>
                <a:gd name="T1" fmla="*/ 12 h 23"/>
                <a:gd name="T2" fmla="*/ 8 w 21"/>
                <a:gd name="T3" fmla="*/ 11 h 23"/>
                <a:gd name="T4" fmla="*/ 9 w 21"/>
                <a:gd name="T5" fmla="*/ 10 h 23"/>
                <a:gd name="T6" fmla="*/ 10 w 21"/>
                <a:gd name="T7" fmla="*/ 8 h 23"/>
                <a:gd name="T8" fmla="*/ 11 w 21"/>
                <a:gd name="T9" fmla="*/ 6 h 23"/>
                <a:gd name="T10" fmla="*/ 10 w 21"/>
                <a:gd name="T11" fmla="*/ 3 h 23"/>
                <a:gd name="T12" fmla="*/ 9 w 21"/>
                <a:gd name="T13" fmla="*/ 2 h 23"/>
                <a:gd name="T14" fmla="*/ 8 w 21"/>
                <a:gd name="T15" fmla="*/ 1 h 23"/>
                <a:gd name="T16" fmla="*/ 6 w 21"/>
                <a:gd name="T17" fmla="*/ 0 h 23"/>
                <a:gd name="T18" fmla="*/ 3 w 21"/>
                <a:gd name="T19" fmla="*/ 1 h 23"/>
                <a:gd name="T20" fmla="*/ 2 w 21"/>
                <a:gd name="T21" fmla="*/ 2 h 23"/>
                <a:gd name="T22" fmla="*/ 1 w 21"/>
                <a:gd name="T23" fmla="*/ 3 h 23"/>
                <a:gd name="T24" fmla="*/ 0 w 21"/>
                <a:gd name="T25" fmla="*/ 6 h 23"/>
                <a:gd name="T26" fmla="*/ 1 w 21"/>
                <a:gd name="T27" fmla="*/ 8 h 23"/>
                <a:gd name="T28" fmla="*/ 2 w 21"/>
                <a:gd name="T29" fmla="*/ 10 h 23"/>
                <a:gd name="T30" fmla="*/ 3 w 21"/>
                <a:gd name="T31" fmla="*/ 11 h 23"/>
                <a:gd name="T32" fmla="*/ 6 w 21"/>
                <a:gd name="T33" fmla="*/ 12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3"/>
                <a:gd name="T53" fmla="*/ 21 w 2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3">
                  <a:moveTo>
                    <a:pt x="11" y="23"/>
                  </a:moveTo>
                  <a:lnTo>
                    <a:pt x="16" y="21"/>
                  </a:lnTo>
                  <a:lnTo>
                    <a:pt x="18" y="19"/>
                  </a:lnTo>
                  <a:lnTo>
                    <a:pt x="20" y="16"/>
                  </a:lnTo>
                  <a:lnTo>
                    <a:pt x="21" y="11"/>
                  </a:lnTo>
                  <a:lnTo>
                    <a:pt x="20" y="6"/>
                  </a:lnTo>
                  <a:lnTo>
                    <a:pt x="18" y="3"/>
                  </a:lnTo>
                  <a:lnTo>
                    <a:pt x="16" y="1"/>
                  </a:lnTo>
                  <a:lnTo>
                    <a:pt x="11" y="0"/>
                  </a:lnTo>
                  <a:lnTo>
                    <a:pt x="6" y="1"/>
                  </a:lnTo>
                  <a:lnTo>
                    <a:pt x="3" y="3"/>
                  </a:lnTo>
                  <a:lnTo>
                    <a:pt x="1" y="6"/>
                  </a:lnTo>
                  <a:lnTo>
                    <a:pt x="0" y="11"/>
                  </a:lnTo>
                  <a:lnTo>
                    <a:pt x="1" y="16"/>
                  </a:lnTo>
                  <a:lnTo>
                    <a:pt x="3" y="19"/>
                  </a:lnTo>
                  <a:lnTo>
                    <a:pt x="6" y="21"/>
                  </a:lnTo>
                  <a:lnTo>
                    <a:pt x="1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5" name="Freeform 62"/>
            <p:cNvSpPr>
              <a:spLocks noChangeAspect="1"/>
            </p:cNvSpPr>
            <p:nvPr/>
          </p:nvSpPr>
          <p:spPr bwMode="auto">
            <a:xfrm>
              <a:off x="3059" y="3177"/>
              <a:ext cx="11" cy="11"/>
            </a:xfrm>
            <a:custGeom>
              <a:avLst/>
              <a:gdLst>
                <a:gd name="T0" fmla="*/ 6 w 22"/>
                <a:gd name="T1" fmla="*/ 11 h 22"/>
                <a:gd name="T2" fmla="*/ 9 w 22"/>
                <a:gd name="T3" fmla="*/ 10 h 22"/>
                <a:gd name="T4" fmla="*/ 10 w 22"/>
                <a:gd name="T5" fmla="*/ 9 h 22"/>
                <a:gd name="T6" fmla="*/ 11 w 22"/>
                <a:gd name="T7" fmla="*/ 8 h 22"/>
                <a:gd name="T8" fmla="*/ 11 w 22"/>
                <a:gd name="T9" fmla="*/ 5 h 22"/>
                <a:gd name="T10" fmla="*/ 11 w 22"/>
                <a:gd name="T11" fmla="*/ 4 h 22"/>
                <a:gd name="T12" fmla="*/ 10 w 22"/>
                <a:gd name="T13" fmla="*/ 2 h 22"/>
                <a:gd name="T14" fmla="*/ 9 w 22"/>
                <a:gd name="T15" fmla="*/ 1 h 22"/>
                <a:gd name="T16" fmla="*/ 6 w 22"/>
                <a:gd name="T17" fmla="*/ 0 h 22"/>
                <a:gd name="T18" fmla="*/ 4 w 22"/>
                <a:gd name="T19" fmla="*/ 1 h 22"/>
                <a:gd name="T20" fmla="*/ 2 w 22"/>
                <a:gd name="T21" fmla="*/ 2 h 22"/>
                <a:gd name="T22" fmla="*/ 1 w 22"/>
                <a:gd name="T23" fmla="*/ 4 h 22"/>
                <a:gd name="T24" fmla="*/ 0 w 22"/>
                <a:gd name="T25" fmla="*/ 5 h 22"/>
                <a:gd name="T26" fmla="*/ 1 w 22"/>
                <a:gd name="T27" fmla="*/ 8 h 22"/>
                <a:gd name="T28" fmla="*/ 2 w 22"/>
                <a:gd name="T29" fmla="*/ 9 h 22"/>
                <a:gd name="T30" fmla="*/ 4 w 22"/>
                <a:gd name="T31" fmla="*/ 10 h 22"/>
                <a:gd name="T32" fmla="*/ 6 w 22"/>
                <a:gd name="T33" fmla="*/ 11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2" y="22"/>
                  </a:moveTo>
                  <a:lnTo>
                    <a:pt x="17" y="20"/>
                  </a:lnTo>
                  <a:lnTo>
                    <a:pt x="19" y="18"/>
                  </a:lnTo>
                  <a:lnTo>
                    <a:pt x="21" y="15"/>
                  </a:lnTo>
                  <a:lnTo>
                    <a:pt x="22" y="10"/>
                  </a:lnTo>
                  <a:lnTo>
                    <a:pt x="21" y="7"/>
                  </a:lnTo>
                  <a:lnTo>
                    <a:pt x="19" y="3"/>
                  </a:lnTo>
                  <a:lnTo>
                    <a:pt x="17" y="1"/>
                  </a:lnTo>
                  <a:lnTo>
                    <a:pt x="12" y="0"/>
                  </a:lnTo>
                  <a:lnTo>
                    <a:pt x="7" y="1"/>
                  </a:lnTo>
                  <a:lnTo>
                    <a:pt x="4" y="3"/>
                  </a:lnTo>
                  <a:lnTo>
                    <a:pt x="2" y="7"/>
                  </a:lnTo>
                  <a:lnTo>
                    <a:pt x="0" y="10"/>
                  </a:lnTo>
                  <a:lnTo>
                    <a:pt x="2" y="15"/>
                  </a:lnTo>
                  <a:lnTo>
                    <a:pt x="4" y="18"/>
                  </a:lnTo>
                  <a:lnTo>
                    <a:pt x="7" y="20"/>
                  </a:lnTo>
                  <a:lnTo>
                    <a:pt x="1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6" name="Freeform 63"/>
            <p:cNvSpPr>
              <a:spLocks noChangeAspect="1"/>
            </p:cNvSpPr>
            <p:nvPr/>
          </p:nvSpPr>
          <p:spPr bwMode="auto">
            <a:xfrm>
              <a:off x="3047" y="3033"/>
              <a:ext cx="126" cy="79"/>
            </a:xfrm>
            <a:custGeom>
              <a:avLst/>
              <a:gdLst>
                <a:gd name="T0" fmla="*/ 0 w 253"/>
                <a:gd name="T1" fmla="*/ 79 h 158"/>
                <a:gd name="T2" fmla="*/ 0 w 253"/>
                <a:gd name="T3" fmla="*/ 7 h 158"/>
                <a:gd name="T4" fmla="*/ 0 w 253"/>
                <a:gd name="T5" fmla="*/ 6 h 158"/>
                <a:gd name="T6" fmla="*/ 1 w 253"/>
                <a:gd name="T7" fmla="*/ 4 h 158"/>
                <a:gd name="T8" fmla="*/ 3 w 253"/>
                <a:gd name="T9" fmla="*/ 1 h 158"/>
                <a:gd name="T10" fmla="*/ 9 w 253"/>
                <a:gd name="T11" fmla="*/ 0 h 158"/>
                <a:gd name="T12" fmla="*/ 126 w 253"/>
                <a:gd name="T13" fmla="*/ 0 h 158"/>
                <a:gd name="T14" fmla="*/ 17 w 253"/>
                <a:gd name="T15" fmla="*/ 10 h 158"/>
                <a:gd name="T16" fmla="*/ 15 w 253"/>
                <a:gd name="T17" fmla="*/ 10 h 158"/>
                <a:gd name="T18" fmla="*/ 13 w 253"/>
                <a:gd name="T19" fmla="*/ 12 h 158"/>
                <a:gd name="T20" fmla="*/ 10 w 253"/>
                <a:gd name="T21" fmla="*/ 15 h 158"/>
                <a:gd name="T22" fmla="*/ 9 w 253"/>
                <a:gd name="T23" fmla="*/ 19 h 158"/>
                <a:gd name="T24" fmla="*/ 7 w 253"/>
                <a:gd name="T25" fmla="*/ 31 h 158"/>
                <a:gd name="T26" fmla="*/ 5 w 253"/>
                <a:gd name="T27" fmla="*/ 51 h 158"/>
                <a:gd name="T28" fmla="*/ 1 w 253"/>
                <a:gd name="T29" fmla="*/ 70 h 158"/>
                <a:gd name="T30" fmla="*/ 0 w 253"/>
                <a:gd name="T31" fmla="*/ 79 h 1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3"/>
                <a:gd name="T49" fmla="*/ 0 h 158"/>
                <a:gd name="T50" fmla="*/ 253 w 253"/>
                <a:gd name="T51" fmla="*/ 158 h 1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3" h="158">
                  <a:moveTo>
                    <a:pt x="0" y="158"/>
                  </a:moveTo>
                  <a:lnTo>
                    <a:pt x="0" y="14"/>
                  </a:lnTo>
                  <a:lnTo>
                    <a:pt x="0" y="11"/>
                  </a:lnTo>
                  <a:lnTo>
                    <a:pt x="3" y="7"/>
                  </a:lnTo>
                  <a:lnTo>
                    <a:pt x="7" y="2"/>
                  </a:lnTo>
                  <a:lnTo>
                    <a:pt x="18" y="0"/>
                  </a:lnTo>
                  <a:lnTo>
                    <a:pt x="253" y="0"/>
                  </a:lnTo>
                  <a:lnTo>
                    <a:pt x="34" y="19"/>
                  </a:lnTo>
                  <a:lnTo>
                    <a:pt x="31" y="20"/>
                  </a:lnTo>
                  <a:lnTo>
                    <a:pt x="26" y="23"/>
                  </a:lnTo>
                  <a:lnTo>
                    <a:pt x="20" y="29"/>
                  </a:lnTo>
                  <a:lnTo>
                    <a:pt x="18" y="38"/>
                  </a:lnTo>
                  <a:lnTo>
                    <a:pt x="15" y="62"/>
                  </a:lnTo>
                  <a:lnTo>
                    <a:pt x="10" y="102"/>
                  </a:lnTo>
                  <a:lnTo>
                    <a:pt x="3" y="140"/>
                  </a:lnTo>
                  <a:lnTo>
                    <a:pt x="0" y="158"/>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17" name="Freeform 64"/>
            <p:cNvSpPr>
              <a:spLocks noChangeAspect="1"/>
            </p:cNvSpPr>
            <p:nvPr/>
          </p:nvSpPr>
          <p:spPr bwMode="auto">
            <a:xfrm>
              <a:off x="3051" y="3051"/>
              <a:ext cx="126" cy="79"/>
            </a:xfrm>
            <a:custGeom>
              <a:avLst/>
              <a:gdLst>
                <a:gd name="T0" fmla="*/ 126 w 253"/>
                <a:gd name="T1" fmla="*/ 0 h 158"/>
                <a:gd name="T2" fmla="*/ 126 w 253"/>
                <a:gd name="T3" fmla="*/ 72 h 158"/>
                <a:gd name="T4" fmla="*/ 126 w 253"/>
                <a:gd name="T5" fmla="*/ 73 h 158"/>
                <a:gd name="T6" fmla="*/ 125 w 253"/>
                <a:gd name="T7" fmla="*/ 75 h 158"/>
                <a:gd name="T8" fmla="*/ 122 w 253"/>
                <a:gd name="T9" fmla="*/ 78 h 158"/>
                <a:gd name="T10" fmla="*/ 117 w 253"/>
                <a:gd name="T11" fmla="*/ 79 h 158"/>
                <a:gd name="T12" fmla="*/ 0 w 253"/>
                <a:gd name="T13" fmla="*/ 79 h 158"/>
                <a:gd name="T14" fmla="*/ 109 w 253"/>
                <a:gd name="T15" fmla="*/ 70 h 158"/>
                <a:gd name="T16" fmla="*/ 111 w 253"/>
                <a:gd name="T17" fmla="*/ 69 h 158"/>
                <a:gd name="T18" fmla="*/ 113 w 253"/>
                <a:gd name="T19" fmla="*/ 68 h 158"/>
                <a:gd name="T20" fmla="*/ 116 w 253"/>
                <a:gd name="T21" fmla="*/ 65 h 158"/>
                <a:gd name="T22" fmla="*/ 117 w 253"/>
                <a:gd name="T23" fmla="*/ 61 h 158"/>
                <a:gd name="T24" fmla="*/ 119 w 253"/>
                <a:gd name="T25" fmla="*/ 48 h 158"/>
                <a:gd name="T26" fmla="*/ 122 w 253"/>
                <a:gd name="T27" fmla="*/ 28 h 158"/>
                <a:gd name="T28" fmla="*/ 124 w 253"/>
                <a:gd name="T29" fmla="*/ 9 h 158"/>
                <a:gd name="T30" fmla="*/ 126 w 253"/>
                <a:gd name="T31" fmla="*/ 0 h 1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3"/>
                <a:gd name="T49" fmla="*/ 0 h 158"/>
                <a:gd name="T50" fmla="*/ 253 w 253"/>
                <a:gd name="T51" fmla="*/ 158 h 1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3" h="158">
                  <a:moveTo>
                    <a:pt x="252" y="0"/>
                  </a:moveTo>
                  <a:lnTo>
                    <a:pt x="253" y="143"/>
                  </a:lnTo>
                  <a:lnTo>
                    <a:pt x="253" y="146"/>
                  </a:lnTo>
                  <a:lnTo>
                    <a:pt x="250" y="150"/>
                  </a:lnTo>
                  <a:lnTo>
                    <a:pt x="245" y="156"/>
                  </a:lnTo>
                  <a:lnTo>
                    <a:pt x="235" y="158"/>
                  </a:lnTo>
                  <a:lnTo>
                    <a:pt x="0" y="158"/>
                  </a:lnTo>
                  <a:lnTo>
                    <a:pt x="219" y="139"/>
                  </a:lnTo>
                  <a:lnTo>
                    <a:pt x="222" y="137"/>
                  </a:lnTo>
                  <a:lnTo>
                    <a:pt x="227" y="135"/>
                  </a:lnTo>
                  <a:lnTo>
                    <a:pt x="233" y="129"/>
                  </a:lnTo>
                  <a:lnTo>
                    <a:pt x="235" y="121"/>
                  </a:lnTo>
                  <a:lnTo>
                    <a:pt x="238" y="96"/>
                  </a:lnTo>
                  <a:lnTo>
                    <a:pt x="244" y="56"/>
                  </a:lnTo>
                  <a:lnTo>
                    <a:pt x="249" y="18"/>
                  </a:lnTo>
                  <a:lnTo>
                    <a:pt x="25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56" name="Line 81"/>
          <p:cNvSpPr>
            <a:spLocks noChangeShapeType="1"/>
          </p:cNvSpPr>
          <p:nvPr/>
        </p:nvSpPr>
        <p:spPr bwMode="auto">
          <a:xfrm>
            <a:off x="1502020" y="3090863"/>
            <a:ext cx="570034" cy="0"/>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sp>
        <p:nvSpPr>
          <p:cNvPr id="2057" name="Line 82"/>
          <p:cNvSpPr>
            <a:spLocks noChangeShapeType="1"/>
          </p:cNvSpPr>
          <p:nvPr/>
        </p:nvSpPr>
        <p:spPr bwMode="auto">
          <a:xfrm>
            <a:off x="987669" y="2179638"/>
            <a:ext cx="0" cy="601662"/>
          </a:xfrm>
          <a:prstGeom prst="line">
            <a:avLst/>
          </a:prstGeom>
          <a:noFill/>
          <a:ln w="254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ja-JP" altLang="en-US"/>
          </a:p>
        </p:txBody>
      </p:sp>
      <p:pic>
        <p:nvPicPr>
          <p:cNvPr id="2058" name="Picture 83" descr="MCj019743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843" y="2798764"/>
            <a:ext cx="643303"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Rectangle 84"/>
          <p:cNvSpPr>
            <a:spLocks noChangeArrowheads="1"/>
          </p:cNvSpPr>
          <p:nvPr/>
        </p:nvSpPr>
        <p:spPr bwMode="auto">
          <a:xfrm>
            <a:off x="3568211" y="1649243"/>
            <a:ext cx="1976041" cy="831226"/>
          </a:xfrm>
          <a:prstGeom prst="rect">
            <a:avLst/>
          </a:prstGeom>
          <a:solidFill>
            <a:srgbClr val="CCFFFF"/>
          </a:solidFill>
          <a:ln w="31750">
            <a:solidFill>
              <a:srgbClr val="0000FF"/>
            </a:solidFill>
            <a:miter lim="800000"/>
            <a:headEnd/>
            <a:tailEnd/>
          </a:ln>
          <a:effectLst>
            <a:outerShdw dist="81320" dir="3080412" algn="ctr" rotWithShape="0">
              <a:srgbClr val="66CCFF"/>
            </a:outerShdw>
          </a:effectLst>
        </p:spPr>
        <p:txBody>
          <a:bodyPr wrap="none" anchor="ctr"/>
          <a:lstStyle/>
          <a:p>
            <a:endParaRPr lang="ja-JP" altLang="en-US"/>
          </a:p>
        </p:txBody>
      </p:sp>
      <p:pic>
        <p:nvPicPr>
          <p:cNvPr id="2060" name="Picture 85" descr="bs01952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8035" y="3013076"/>
            <a:ext cx="82061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1" name="Group 86"/>
          <p:cNvGrpSpPr>
            <a:grpSpLocks noChangeAspect="1"/>
          </p:cNvGrpSpPr>
          <p:nvPr/>
        </p:nvGrpSpPr>
        <p:grpSpPr bwMode="auto">
          <a:xfrm rot="1166852" flipV="1">
            <a:off x="7055827" y="4306889"/>
            <a:ext cx="762000" cy="612775"/>
            <a:chOff x="3878" y="1071"/>
            <a:chExt cx="462" cy="443"/>
          </a:xfrm>
        </p:grpSpPr>
        <p:sp>
          <p:nvSpPr>
            <p:cNvPr id="2449" name="AutoShape 87"/>
            <p:cNvSpPr>
              <a:spLocks noChangeAspect="1" noChangeArrowheads="1" noTextEdit="1"/>
            </p:cNvSpPr>
            <p:nvPr/>
          </p:nvSpPr>
          <p:spPr bwMode="auto">
            <a:xfrm>
              <a:off x="3878" y="1071"/>
              <a:ext cx="462"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450" name="Freeform 88"/>
            <p:cNvSpPr>
              <a:spLocks noChangeAspect="1"/>
            </p:cNvSpPr>
            <p:nvPr/>
          </p:nvSpPr>
          <p:spPr bwMode="auto">
            <a:xfrm>
              <a:off x="3922" y="1170"/>
              <a:ext cx="206" cy="210"/>
            </a:xfrm>
            <a:custGeom>
              <a:avLst/>
              <a:gdLst>
                <a:gd name="T0" fmla="*/ 193 w 617"/>
                <a:gd name="T1" fmla="*/ 205 h 630"/>
                <a:gd name="T2" fmla="*/ 176 w 617"/>
                <a:gd name="T3" fmla="*/ 200 h 630"/>
                <a:gd name="T4" fmla="*/ 159 w 617"/>
                <a:gd name="T5" fmla="*/ 197 h 630"/>
                <a:gd name="T6" fmla="*/ 143 w 617"/>
                <a:gd name="T7" fmla="*/ 194 h 630"/>
                <a:gd name="T8" fmla="*/ 129 w 617"/>
                <a:gd name="T9" fmla="*/ 193 h 630"/>
                <a:gd name="T10" fmla="*/ 115 w 617"/>
                <a:gd name="T11" fmla="*/ 192 h 630"/>
                <a:gd name="T12" fmla="*/ 102 w 617"/>
                <a:gd name="T13" fmla="*/ 191 h 630"/>
                <a:gd name="T14" fmla="*/ 91 w 617"/>
                <a:gd name="T15" fmla="*/ 191 h 630"/>
                <a:gd name="T16" fmla="*/ 81 w 617"/>
                <a:gd name="T17" fmla="*/ 192 h 630"/>
                <a:gd name="T18" fmla="*/ 71 w 617"/>
                <a:gd name="T19" fmla="*/ 193 h 630"/>
                <a:gd name="T20" fmla="*/ 62 w 617"/>
                <a:gd name="T21" fmla="*/ 194 h 630"/>
                <a:gd name="T22" fmla="*/ 55 w 617"/>
                <a:gd name="T23" fmla="*/ 196 h 630"/>
                <a:gd name="T24" fmla="*/ 47 w 617"/>
                <a:gd name="T25" fmla="*/ 197 h 630"/>
                <a:gd name="T26" fmla="*/ 42 w 617"/>
                <a:gd name="T27" fmla="*/ 199 h 630"/>
                <a:gd name="T28" fmla="*/ 36 w 617"/>
                <a:gd name="T29" fmla="*/ 202 h 630"/>
                <a:gd name="T30" fmla="*/ 32 w 617"/>
                <a:gd name="T31" fmla="*/ 203 h 630"/>
                <a:gd name="T32" fmla="*/ 28 w 617"/>
                <a:gd name="T33" fmla="*/ 205 h 630"/>
                <a:gd name="T34" fmla="*/ 25 w 617"/>
                <a:gd name="T35" fmla="*/ 207 h 630"/>
                <a:gd name="T36" fmla="*/ 23 w 617"/>
                <a:gd name="T37" fmla="*/ 208 h 630"/>
                <a:gd name="T38" fmla="*/ 21 w 617"/>
                <a:gd name="T39" fmla="*/ 210 h 630"/>
                <a:gd name="T40" fmla="*/ 3 w 617"/>
                <a:gd name="T41" fmla="*/ 88 h 630"/>
                <a:gd name="T42" fmla="*/ 12 w 617"/>
                <a:gd name="T43" fmla="*/ 87 h 630"/>
                <a:gd name="T44" fmla="*/ 20 w 617"/>
                <a:gd name="T45" fmla="*/ 86 h 630"/>
                <a:gd name="T46" fmla="*/ 29 w 617"/>
                <a:gd name="T47" fmla="*/ 84 h 630"/>
                <a:gd name="T48" fmla="*/ 38 w 617"/>
                <a:gd name="T49" fmla="*/ 82 h 630"/>
                <a:gd name="T50" fmla="*/ 46 w 617"/>
                <a:gd name="T51" fmla="*/ 80 h 630"/>
                <a:gd name="T52" fmla="*/ 55 w 617"/>
                <a:gd name="T53" fmla="*/ 76 h 630"/>
                <a:gd name="T54" fmla="*/ 63 w 617"/>
                <a:gd name="T55" fmla="*/ 72 h 630"/>
                <a:gd name="T56" fmla="*/ 72 w 617"/>
                <a:gd name="T57" fmla="*/ 69 h 630"/>
                <a:gd name="T58" fmla="*/ 80 w 617"/>
                <a:gd name="T59" fmla="*/ 64 h 630"/>
                <a:gd name="T60" fmla="*/ 88 w 617"/>
                <a:gd name="T61" fmla="*/ 60 h 630"/>
                <a:gd name="T62" fmla="*/ 96 w 617"/>
                <a:gd name="T63" fmla="*/ 55 h 630"/>
                <a:gd name="T64" fmla="*/ 104 w 617"/>
                <a:gd name="T65" fmla="*/ 50 h 630"/>
                <a:gd name="T66" fmla="*/ 112 w 617"/>
                <a:gd name="T67" fmla="*/ 45 h 630"/>
                <a:gd name="T68" fmla="*/ 119 w 617"/>
                <a:gd name="T69" fmla="*/ 39 h 630"/>
                <a:gd name="T70" fmla="*/ 127 w 617"/>
                <a:gd name="T71" fmla="*/ 34 h 630"/>
                <a:gd name="T72" fmla="*/ 134 w 617"/>
                <a:gd name="T73" fmla="*/ 28 h 630"/>
                <a:gd name="T74" fmla="*/ 140 w 617"/>
                <a:gd name="T75" fmla="*/ 22 h 630"/>
                <a:gd name="T76" fmla="*/ 147 w 617"/>
                <a:gd name="T77" fmla="*/ 16 h 630"/>
                <a:gd name="T78" fmla="*/ 153 w 617"/>
                <a:gd name="T79" fmla="*/ 11 h 630"/>
                <a:gd name="T80" fmla="*/ 159 w 617"/>
                <a:gd name="T81" fmla="*/ 5 h 630"/>
                <a:gd name="T82" fmla="*/ 165 w 617"/>
                <a:gd name="T83" fmla="*/ 0 h 630"/>
                <a:gd name="T84" fmla="*/ 206 w 617"/>
                <a:gd name="T85" fmla="*/ 209 h 6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7"/>
                <a:gd name="T130" fmla="*/ 0 h 630"/>
                <a:gd name="T131" fmla="*/ 617 w 617"/>
                <a:gd name="T132" fmla="*/ 630 h 6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7" h="630">
                  <a:moveTo>
                    <a:pt x="617" y="626"/>
                  </a:moveTo>
                  <a:lnTo>
                    <a:pt x="596" y="621"/>
                  </a:lnTo>
                  <a:lnTo>
                    <a:pt x="579" y="615"/>
                  </a:lnTo>
                  <a:lnTo>
                    <a:pt x="560" y="612"/>
                  </a:lnTo>
                  <a:lnTo>
                    <a:pt x="543" y="607"/>
                  </a:lnTo>
                  <a:lnTo>
                    <a:pt x="526" y="601"/>
                  </a:lnTo>
                  <a:lnTo>
                    <a:pt x="508" y="598"/>
                  </a:lnTo>
                  <a:lnTo>
                    <a:pt x="491" y="594"/>
                  </a:lnTo>
                  <a:lnTo>
                    <a:pt x="476" y="591"/>
                  </a:lnTo>
                  <a:lnTo>
                    <a:pt x="460" y="588"/>
                  </a:lnTo>
                  <a:lnTo>
                    <a:pt x="443" y="585"/>
                  </a:lnTo>
                  <a:lnTo>
                    <a:pt x="428" y="583"/>
                  </a:lnTo>
                  <a:lnTo>
                    <a:pt x="413" y="582"/>
                  </a:lnTo>
                  <a:lnTo>
                    <a:pt x="399" y="580"/>
                  </a:lnTo>
                  <a:lnTo>
                    <a:pt x="386" y="578"/>
                  </a:lnTo>
                  <a:lnTo>
                    <a:pt x="371" y="576"/>
                  </a:lnTo>
                  <a:lnTo>
                    <a:pt x="359" y="576"/>
                  </a:lnTo>
                  <a:lnTo>
                    <a:pt x="344" y="575"/>
                  </a:lnTo>
                  <a:lnTo>
                    <a:pt x="332" y="574"/>
                  </a:lnTo>
                  <a:lnTo>
                    <a:pt x="320" y="574"/>
                  </a:lnTo>
                  <a:lnTo>
                    <a:pt x="307" y="574"/>
                  </a:lnTo>
                  <a:lnTo>
                    <a:pt x="295" y="573"/>
                  </a:lnTo>
                  <a:lnTo>
                    <a:pt x="284" y="573"/>
                  </a:lnTo>
                  <a:lnTo>
                    <a:pt x="273" y="574"/>
                  </a:lnTo>
                  <a:lnTo>
                    <a:pt x="263" y="575"/>
                  </a:lnTo>
                  <a:lnTo>
                    <a:pt x="252" y="575"/>
                  </a:lnTo>
                  <a:lnTo>
                    <a:pt x="242" y="575"/>
                  </a:lnTo>
                  <a:lnTo>
                    <a:pt x="232" y="576"/>
                  </a:lnTo>
                  <a:lnTo>
                    <a:pt x="223" y="577"/>
                  </a:lnTo>
                  <a:lnTo>
                    <a:pt x="212" y="578"/>
                  </a:lnTo>
                  <a:lnTo>
                    <a:pt x="204" y="580"/>
                  </a:lnTo>
                  <a:lnTo>
                    <a:pt x="196" y="581"/>
                  </a:lnTo>
                  <a:lnTo>
                    <a:pt x="187" y="583"/>
                  </a:lnTo>
                  <a:lnTo>
                    <a:pt x="179" y="584"/>
                  </a:lnTo>
                  <a:lnTo>
                    <a:pt x="171" y="585"/>
                  </a:lnTo>
                  <a:lnTo>
                    <a:pt x="164" y="588"/>
                  </a:lnTo>
                  <a:lnTo>
                    <a:pt x="156" y="589"/>
                  </a:lnTo>
                  <a:lnTo>
                    <a:pt x="149" y="591"/>
                  </a:lnTo>
                  <a:lnTo>
                    <a:pt x="142" y="592"/>
                  </a:lnTo>
                  <a:lnTo>
                    <a:pt x="137" y="594"/>
                  </a:lnTo>
                  <a:lnTo>
                    <a:pt x="131" y="597"/>
                  </a:lnTo>
                  <a:lnTo>
                    <a:pt x="125" y="598"/>
                  </a:lnTo>
                  <a:lnTo>
                    <a:pt x="120" y="600"/>
                  </a:lnTo>
                  <a:lnTo>
                    <a:pt x="114" y="601"/>
                  </a:lnTo>
                  <a:lnTo>
                    <a:pt x="109" y="605"/>
                  </a:lnTo>
                  <a:lnTo>
                    <a:pt x="105" y="606"/>
                  </a:lnTo>
                  <a:lnTo>
                    <a:pt x="100" y="608"/>
                  </a:lnTo>
                  <a:lnTo>
                    <a:pt x="96" y="609"/>
                  </a:lnTo>
                  <a:lnTo>
                    <a:pt x="93" y="613"/>
                  </a:lnTo>
                  <a:lnTo>
                    <a:pt x="89" y="614"/>
                  </a:lnTo>
                  <a:lnTo>
                    <a:pt x="84" y="615"/>
                  </a:lnTo>
                  <a:lnTo>
                    <a:pt x="82" y="617"/>
                  </a:lnTo>
                  <a:lnTo>
                    <a:pt x="80" y="618"/>
                  </a:lnTo>
                  <a:lnTo>
                    <a:pt x="76" y="620"/>
                  </a:lnTo>
                  <a:lnTo>
                    <a:pt x="74" y="622"/>
                  </a:lnTo>
                  <a:lnTo>
                    <a:pt x="72" y="623"/>
                  </a:lnTo>
                  <a:lnTo>
                    <a:pt x="70" y="624"/>
                  </a:lnTo>
                  <a:lnTo>
                    <a:pt x="67" y="625"/>
                  </a:lnTo>
                  <a:lnTo>
                    <a:pt x="65" y="628"/>
                  </a:lnTo>
                  <a:lnTo>
                    <a:pt x="64" y="629"/>
                  </a:lnTo>
                  <a:lnTo>
                    <a:pt x="64" y="630"/>
                  </a:lnTo>
                  <a:lnTo>
                    <a:pt x="0" y="263"/>
                  </a:lnTo>
                  <a:lnTo>
                    <a:pt x="8" y="263"/>
                  </a:lnTo>
                  <a:lnTo>
                    <a:pt x="17" y="263"/>
                  </a:lnTo>
                  <a:lnTo>
                    <a:pt x="26" y="262"/>
                  </a:lnTo>
                  <a:lnTo>
                    <a:pt x="35" y="262"/>
                  </a:lnTo>
                  <a:lnTo>
                    <a:pt x="44" y="261"/>
                  </a:lnTo>
                  <a:lnTo>
                    <a:pt x="52" y="260"/>
                  </a:lnTo>
                  <a:lnTo>
                    <a:pt x="61" y="259"/>
                  </a:lnTo>
                  <a:lnTo>
                    <a:pt x="69" y="257"/>
                  </a:lnTo>
                  <a:lnTo>
                    <a:pt x="78" y="255"/>
                  </a:lnTo>
                  <a:lnTo>
                    <a:pt x="86" y="253"/>
                  </a:lnTo>
                  <a:lnTo>
                    <a:pt x="96" y="252"/>
                  </a:lnTo>
                  <a:lnTo>
                    <a:pt x="105" y="249"/>
                  </a:lnTo>
                  <a:lnTo>
                    <a:pt x="113" y="246"/>
                  </a:lnTo>
                  <a:lnTo>
                    <a:pt x="122" y="244"/>
                  </a:lnTo>
                  <a:lnTo>
                    <a:pt x="130" y="241"/>
                  </a:lnTo>
                  <a:lnTo>
                    <a:pt x="139" y="239"/>
                  </a:lnTo>
                  <a:lnTo>
                    <a:pt x="147" y="235"/>
                  </a:lnTo>
                  <a:lnTo>
                    <a:pt x="155" y="231"/>
                  </a:lnTo>
                  <a:lnTo>
                    <a:pt x="165" y="229"/>
                  </a:lnTo>
                  <a:lnTo>
                    <a:pt x="173" y="225"/>
                  </a:lnTo>
                  <a:lnTo>
                    <a:pt x="181" y="221"/>
                  </a:lnTo>
                  <a:lnTo>
                    <a:pt x="190" y="217"/>
                  </a:lnTo>
                  <a:lnTo>
                    <a:pt x="198" y="214"/>
                  </a:lnTo>
                  <a:lnTo>
                    <a:pt x="208" y="211"/>
                  </a:lnTo>
                  <a:lnTo>
                    <a:pt x="215" y="206"/>
                  </a:lnTo>
                  <a:lnTo>
                    <a:pt x="224" y="201"/>
                  </a:lnTo>
                  <a:lnTo>
                    <a:pt x="232" y="198"/>
                  </a:lnTo>
                  <a:lnTo>
                    <a:pt x="241" y="193"/>
                  </a:lnTo>
                  <a:lnTo>
                    <a:pt x="249" y="189"/>
                  </a:lnTo>
                  <a:lnTo>
                    <a:pt x="257" y="184"/>
                  </a:lnTo>
                  <a:lnTo>
                    <a:pt x="265" y="180"/>
                  </a:lnTo>
                  <a:lnTo>
                    <a:pt x="273" y="175"/>
                  </a:lnTo>
                  <a:lnTo>
                    <a:pt x="281" y="171"/>
                  </a:lnTo>
                  <a:lnTo>
                    <a:pt x="289" y="165"/>
                  </a:lnTo>
                  <a:lnTo>
                    <a:pt x="296" y="159"/>
                  </a:lnTo>
                  <a:lnTo>
                    <a:pt x="304" y="155"/>
                  </a:lnTo>
                  <a:lnTo>
                    <a:pt x="312" y="149"/>
                  </a:lnTo>
                  <a:lnTo>
                    <a:pt x="320" y="144"/>
                  </a:lnTo>
                  <a:lnTo>
                    <a:pt x="328" y="139"/>
                  </a:lnTo>
                  <a:lnTo>
                    <a:pt x="336" y="134"/>
                  </a:lnTo>
                  <a:lnTo>
                    <a:pt x="343" y="128"/>
                  </a:lnTo>
                  <a:lnTo>
                    <a:pt x="349" y="123"/>
                  </a:lnTo>
                  <a:lnTo>
                    <a:pt x="357" y="117"/>
                  </a:lnTo>
                  <a:lnTo>
                    <a:pt x="364" y="111"/>
                  </a:lnTo>
                  <a:lnTo>
                    <a:pt x="371" y="105"/>
                  </a:lnTo>
                  <a:lnTo>
                    <a:pt x="379" y="101"/>
                  </a:lnTo>
                  <a:lnTo>
                    <a:pt x="386" y="95"/>
                  </a:lnTo>
                  <a:lnTo>
                    <a:pt x="393" y="89"/>
                  </a:lnTo>
                  <a:lnTo>
                    <a:pt x="401" y="84"/>
                  </a:lnTo>
                  <a:lnTo>
                    <a:pt x="407" y="78"/>
                  </a:lnTo>
                  <a:lnTo>
                    <a:pt x="413" y="72"/>
                  </a:lnTo>
                  <a:lnTo>
                    <a:pt x="420" y="67"/>
                  </a:lnTo>
                  <a:lnTo>
                    <a:pt x="427" y="61"/>
                  </a:lnTo>
                  <a:lnTo>
                    <a:pt x="433" y="55"/>
                  </a:lnTo>
                  <a:lnTo>
                    <a:pt x="440" y="49"/>
                  </a:lnTo>
                  <a:lnTo>
                    <a:pt x="446" y="45"/>
                  </a:lnTo>
                  <a:lnTo>
                    <a:pt x="451" y="38"/>
                  </a:lnTo>
                  <a:lnTo>
                    <a:pt x="458" y="32"/>
                  </a:lnTo>
                  <a:lnTo>
                    <a:pt x="464" y="28"/>
                  </a:lnTo>
                  <a:lnTo>
                    <a:pt x="471" y="22"/>
                  </a:lnTo>
                  <a:lnTo>
                    <a:pt x="476" y="16"/>
                  </a:lnTo>
                  <a:lnTo>
                    <a:pt x="482" y="11"/>
                  </a:lnTo>
                  <a:lnTo>
                    <a:pt x="488" y="5"/>
                  </a:lnTo>
                  <a:lnTo>
                    <a:pt x="494" y="0"/>
                  </a:lnTo>
                  <a:lnTo>
                    <a:pt x="495" y="1"/>
                  </a:lnTo>
                  <a:lnTo>
                    <a:pt x="617" y="62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1" name="Freeform 89"/>
            <p:cNvSpPr>
              <a:spLocks noChangeAspect="1"/>
            </p:cNvSpPr>
            <p:nvPr/>
          </p:nvSpPr>
          <p:spPr bwMode="auto">
            <a:xfrm>
              <a:off x="3895" y="1257"/>
              <a:ext cx="64" cy="127"/>
            </a:xfrm>
            <a:custGeom>
              <a:avLst/>
              <a:gdLst>
                <a:gd name="T0" fmla="*/ 47 w 194"/>
                <a:gd name="T1" fmla="*/ 126 h 382"/>
                <a:gd name="T2" fmla="*/ 52 w 194"/>
                <a:gd name="T3" fmla="*/ 121 h 382"/>
                <a:gd name="T4" fmla="*/ 56 w 194"/>
                <a:gd name="T5" fmla="*/ 116 h 382"/>
                <a:gd name="T6" fmla="*/ 58 w 194"/>
                <a:gd name="T7" fmla="*/ 112 h 382"/>
                <a:gd name="T8" fmla="*/ 60 w 194"/>
                <a:gd name="T9" fmla="*/ 108 h 382"/>
                <a:gd name="T10" fmla="*/ 61 w 194"/>
                <a:gd name="T11" fmla="*/ 103 h 382"/>
                <a:gd name="T12" fmla="*/ 62 w 194"/>
                <a:gd name="T13" fmla="*/ 99 h 382"/>
                <a:gd name="T14" fmla="*/ 63 w 194"/>
                <a:gd name="T15" fmla="*/ 93 h 382"/>
                <a:gd name="T16" fmla="*/ 63 w 194"/>
                <a:gd name="T17" fmla="*/ 88 h 382"/>
                <a:gd name="T18" fmla="*/ 63 w 194"/>
                <a:gd name="T19" fmla="*/ 82 h 382"/>
                <a:gd name="T20" fmla="*/ 63 w 194"/>
                <a:gd name="T21" fmla="*/ 76 h 382"/>
                <a:gd name="T22" fmla="*/ 63 w 194"/>
                <a:gd name="T23" fmla="*/ 70 h 382"/>
                <a:gd name="T24" fmla="*/ 62 w 194"/>
                <a:gd name="T25" fmla="*/ 63 h 382"/>
                <a:gd name="T26" fmla="*/ 62 w 194"/>
                <a:gd name="T27" fmla="*/ 57 h 382"/>
                <a:gd name="T28" fmla="*/ 60 w 194"/>
                <a:gd name="T29" fmla="*/ 51 h 382"/>
                <a:gd name="T30" fmla="*/ 58 w 194"/>
                <a:gd name="T31" fmla="*/ 44 h 382"/>
                <a:gd name="T32" fmla="*/ 56 w 194"/>
                <a:gd name="T33" fmla="*/ 38 h 382"/>
                <a:gd name="T34" fmla="*/ 54 w 194"/>
                <a:gd name="T35" fmla="*/ 33 h 382"/>
                <a:gd name="T36" fmla="*/ 52 w 194"/>
                <a:gd name="T37" fmla="*/ 28 h 382"/>
                <a:gd name="T38" fmla="*/ 49 w 194"/>
                <a:gd name="T39" fmla="*/ 23 h 382"/>
                <a:gd name="T40" fmla="*/ 47 w 194"/>
                <a:gd name="T41" fmla="*/ 18 h 382"/>
                <a:gd name="T42" fmla="*/ 44 w 194"/>
                <a:gd name="T43" fmla="*/ 14 h 382"/>
                <a:gd name="T44" fmla="*/ 41 w 194"/>
                <a:gd name="T45" fmla="*/ 11 h 382"/>
                <a:gd name="T46" fmla="*/ 38 w 194"/>
                <a:gd name="T47" fmla="*/ 6 h 382"/>
                <a:gd name="T48" fmla="*/ 31 w 194"/>
                <a:gd name="T49" fmla="*/ 2 h 382"/>
                <a:gd name="T50" fmla="*/ 25 w 194"/>
                <a:gd name="T51" fmla="*/ 0 h 382"/>
                <a:gd name="T52" fmla="*/ 19 w 194"/>
                <a:gd name="T53" fmla="*/ 0 h 382"/>
                <a:gd name="T54" fmla="*/ 14 w 194"/>
                <a:gd name="T55" fmla="*/ 3 h 382"/>
                <a:gd name="T56" fmla="*/ 9 w 194"/>
                <a:gd name="T57" fmla="*/ 8 h 382"/>
                <a:gd name="T58" fmla="*/ 6 w 194"/>
                <a:gd name="T59" fmla="*/ 12 h 382"/>
                <a:gd name="T60" fmla="*/ 5 w 194"/>
                <a:gd name="T61" fmla="*/ 16 h 382"/>
                <a:gd name="T62" fmla="*/ 3 w 194"/>
                <a:gd name="T63" fmla="*/ 21 h 382"/>
                <a:gd name="T64" fmla="*/ 2 w 194"/>
                <a:gd name="T65" fmla="*/ 25 h 382"/>
                <a:gd name="T66" fmla="*/ 1 w 194"/>
                <a:gd name="T67" fmla="*/ 30 h 382"/>
                <a:gd name="T68" fmla="*/ 0 w 194"/>
                <a:gd name="T69" fmla="*/ 36 h 382"/>
                <a:gd name="T70" fmla="*/ 0 w 194"/>
                <a:gd name="T71" fmla="*/ 42 h 382"/>
                <a:gd name="T72" fmla="*/ 0 w 194"/>
                <a:gd name="T73" fmla="*/ 48 h 382"/>
                <a:gd name="T74" fmla="*/ 0 w 194"/>
                <a:gd name="T75" fmla="*/ 54 h 382"/>
                <a:gd name="T76" fmla="*/ 1 w 194"/>
                <a:gd name="T77" fmla="*/ 60 h 382"/>
                <a:gd name="T78" fmla="*/ 2 w 194"/>
                <a:gd name="T79" fmla="*/ 67 h 382"/>
                <a:gd name="T80" fmla="*/ 3 w 194"/>
                <a:gd name="T81" fmla="*/ 73 h 382"/>
                <a:gd name="T82" fmla="*/ 5 w 194"/>
                <a:gd name="T83" fmla="*/ 79 h 382"/>
                <a:gd name="T84" fmla="*/ 6 w 194"/>
                <a:gd name="T85" fmla="*/ 85 h 382"/>
                <a:gd name="T86" fmla="*/ 8 w 194"/>
                <a:gd name="T87" fmla="*/ 91 h 382"/>
                <a:gd name="T88" fmla="*/ 10 w 194"/>
                <a:gd name="T89" fmla="*/ 96 h 382"/>
                <a:gd name="T90" fmla="*/ 13 w 194"/>
                <a:gd name="T91" fmla="*/ 102 h 382"/>
                <a:gd name="T92" fmla="*/ 15 w 194"/>
                <a:gd name="T93" fmla="*/ 106 h 382"/>
                <a:gd name="T94" fmla="*/ 18 w 194"/>
                <a:gd name="T95" fmla="*/ 111 h 382"/>
                <a:gd name="T96" fmla="*/ 21 w 194"/>
                <a:gd name="T97" fmla="*/ 115 h 382"/>
                <a:gd name="T98" fmla="*/ 23 w 194"/>
                <a:gd name="T99" fmla="*/ 118 h 382"/>
                <a:gd name="T100" fmla="*/ 29 w 194"/>
                <a:gd name="T101" fmla="*/ 123 h 382"/>
                <a:gd name="T102" fmla="*/ 35 w 194"/>
                <a:gd name="T103" fmla="*/ 126 h 382"/>
                <a:gd name="T104" fmla="*/ 42 w 194"/>
                <a:gd name="T105" fmla="*/ 127 h 38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94"/>
                <a:gd name="T160" fmla="*/ 0 h 382"/>
                <a:gd name="T161" fmla="*/ 194 w 194"/>
                <a:gd name="T162" fmla="*/ 382 h 38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94" h="382">
                  <a:moveTo>
                    <a:pt x="131" y="382"/>
                  </a:moveTo>
                  <a:lnTo>
                    <a:pt x="135" y="381"/>
                  </a:lnTo>
                  <a:lnTo>
                    <a:pt x="140" y="380"/>
                  </a:lnTo>
                  <a:lnTo>
                    <a:pt x="143" y="378"/>
                  </a:lnTo>
                  <a:lnTo>
                    <a:pt x="148" y="375"/>
                  </a:lnTo>
                  <a:lnTo>
                    <a:pt x="151" y="372"/>
                  </a:lnTo>
                  <a:lnTo>
                    <a:pt x="156" y="369"/>
                  </a:lnTo>
                  <a:lnTo>
                    <a:pt x="159" y="365"/>
                  </a:lnTo>
                  <a:lnTo>
                    <a:pt x="164" y="361"/>
                  </a:lnTo>
                  <a:lnTo>
                    <a:pt x="166" y="356"/>
                  </a:lnTo>
                  <a:lnTo>
                    <a:pt x="170" y="353"/>
                  </a:lnTo>
                  <a:lnTo>
                    <a:pt x="171" y="349"/>
                  </a:lnTo>
                  <a:lnTo>
                    <a:pt x="173" y="347"/>
                  </a:lnTo>
                  <a:lnTo>
                    <a:pt x="174" y="343"/>
                  </a:lnTo>
                  <a:lnTo>
                    <a:pt x="175" y="341"/>
                  </a:lnTo>
                  <a:lnTo>
                    <a:pt x="176" y="338"/>
                  </a:lnTo>
                  <a:lnTo>
                    <a:pt x="178" y="335"/>
                  </a:lnTo>
                  <a:lnTo>
                    <a:pt x="179" y="332"/>
                  </a:lnTo>
                  <a:lnTo>
                    <a:pt x="180" y="329"/>
                  </a:lnTo>
                  <a:lnTo>
                    <a:pt x="181" y="325"/>
                  </a:lnTo>
                  <a:lnTo>
                    <a:pt x="182" y="322"/>
                  </a:lnTo>
                  <a:lnTo>
                    <a:pt x="183" y="319"/>
                  </a:lnTo>
                  <a:lnTo>
                    <a:pt x="186" y="316"/>
                  </a:lnTo>
                  <a:lnTo>
                    <a:pt x="186" y="311"/>
                  </a:lnTo>
                  <a:lnTo>
                    <a:pt x="187" y="308"/>
                  </a:lnTo>
                  <a:lnTo>
                    <a:pt x="187" y="305"/>
                  </a:lnTo>
                  <a:lnTo>
                    <a:pt x="188" y="301"/>
                  </a:lnTo>
                  <a:lnTo>
                    <a:pt x="188" y="297"/>
                  </a:lnTo>
                  <a:lnTo>
                    <a:pt x="189" y="293"/>
                  </a:lnTo>
                  <a:lnTo>
                    <a:pt x="189" y="290"/>
                  </a:lnTo>
                  <a:lnTo>
                    <a:pt x="191" y="285"/>
                  </a:lnTo>
                  <a:lnTo>
                    <a:pt x="191" y="281"/>
                  </a:lnTo>
                  <a:lnTo>
                    <a:pt x="191" y="277"/>
                  </a:lnTo>
                  <a:lnTo>
                    <a:pt x="191" y="273"/>
                  </a:lnTo>
                  <a:lnTo>
                    <a:pt x="192" y="268"/>
                  </a:lnTo>
                  <a:lnTo>
                    <a:pt x="192" y="265"/>
                  </a:lnTo>
                  <a:lnTo>
                    <a:pt x="192" y="260"/>
                  </a:lnTo>
                  <a:lnTo>
                    <a:pt x="192" y="255"/>
                  </a:lnTo>
                  <a:lnTo>
                    <a:pt x="194" y="252"/>
                  </a:lnTo>
                  <a:lnTo>
                    <a:pt x="192" y="246"/>
                  </a:lnTo>
                  <a:lnTo>
                    <a:pt x="192" y="242"/>
                  </a:lnTo>
                  <a:lnTo>
                    <a:pt x="192" y="237"/>
                  </a:lnTo>
                  <a:lnTo>
                    <a:pt x="192" y="234"/>
                  </a:lnTo>
                  <a:lnTo>
                    <a:pt x="192" y="228"/>
                  </a:lnTo>
                  <a:lnTo>
                    <a:pt x="192" y="225"/>
                  </a:lnTo>
                  <a:lnTo>
                    <a:pt x="192" y="219"/>
                  </a:lnTo>
                  <a:lnTo>
                    <a:pt x="192" y="215"/>
                  </a:lnTo>
                  <a:lnTo>
                    <a:pt x="191" y="210"/>
                  </a:lnTo>
                  <a:lnTo>
                    <a:pt x="191" y="205"/>
                  </a:lnTo>
                  <a:lnTo>
                    <a:pt x="190" y="201"/>
                  </a:lnTo>
                  <a:lnTo>
                    <a:pt x="190" y="196"/>
                  </a:lnTo>
                  <a:lnTo>
                    <a:pt x="189" y="190"/>
                  </a:lnTo>
                  <a:lnTo>
                    <a:pt x="189" y="186"/>
                  </a:lnTo>
                  <a:lnTo>
                    <a:pt x="188" y="181"/>
                  </a:lnTo>
                  <a:lnTo>
                    <a:pt x="188" y="177"/>
                  </a:lnTo>
                  <a:lnTo>
                    <a:pt x="187" y="171"/>
                  </a:lnTo>
                  <a:lnTo>
                    <a:pt x="186" y="166"/>
                  </a:lnTo>
                  <a:lnTo>
                    <a:pt x="183" y="161"/>
                  </a:lnTo>
                  <a:lnTo>
                    <a:pt x="183" y="156"/>
                  </a:lnTo>
                  <a:lnTo>
                    <a:pt x="182" y="153"/>
                  </a:lnTo>
                  <a:lnTo>
                    <a:pt x="181" y="147"/>
                  </a:lnTo>
                  <a:lnTo>
                    <a:pt x="179" y="142"/>
                  </a:lnTo>
                  <a:lnTo>
                    <a:pt x="178" y="138"/>
                  </a:lnTo>
                  <a:lnTo>
                    <a:pt x="176" y="133"/>
                  </a:lnTo>
                  <a:lnTo>
                    <a:pt x="175" y="129"/>
                  </a:lnTo>
                  <a:lnTo>
                    <a:pt x="174" y="124"/>
                  </a:lnTo>
                  <a:lnTo>
                    <a:pt x="173" y="119"/>
                  </a:lnTo>
                  <a:lnTo>
                    <a:pt x="171" y="115"/>
                  </a:lnTo>
                  <a:lnTo>
                    <a:pt x="170" y="111"/>
                  </a:lnTo>
                  <a:lnTo>
                    <a:pt x="167" y="107"/>
                  </a:lnTo>
                  <a:lnTo>
                    <a:pt x="166" y="102"/>
                  </a:lnTo>
                  <a:lnTo>
                    <a:pt x="165" y="99"/>
                  </a:lnTo>
                  <a:lnTo>
                    <a:pt x="163" y="94"/>
                  </a:lnTo>
                  <a:lnTo>
                    <a:pt x="160" y="90"/>
                  </a:lnTo>
                  <a:lnTo>
                    <a:pt x="159" y="86"/>
                  </a:lnTo>
                  <a:lnTo>
                    <a:pt x="157" y="83"/>
                  </a:lnTo>
                  <a:lnTo>
                    <a:pt x="155" y="80"/>
                  </a:lnTo>
                  <a:lnTo>
                    <a:pt x="154" y="75"/>
                  </a:lnTo>
                  <a:lnTo>
                    <a:pt x="151" y="73"/>
                  </a:lnTo>
                  <a:lnTo>
                    <a:pt x="149" y="68"/>
                  </a:lnTo>
                  <a:lnTo>
                    <a:pt x="148" y="65"/>
                  </a:lnTo>
                  <a:lnTo>
                    <a:pt x="146" y="61"/>
                  </a:lnTo>
                  <a:lnTo>
                    <a:pt x="144" y="58"/>
                  </a:lnTo>
                  <a:lnTo>
                    <a:pt x="142" y="54"/>
                  </a:lnTo>
                  <a:lnTo>
                    <a:pt x="140" y="51"/>
                  </a:lnTo>
                  <a:lnTo>
                    <a:pt x="138" y="48"/>
                  </a:lnTo>
                  <a:lnTo>
                    <a:pt x="135" y="45"/>
                  </a:lnTo>
                  <a:lnTo>
                    <a:pt x="134" y="42"/>
                  </a:lnTo>
                  <a:lnTo>
                    <a:pt x="132" y="40"/>
                  </a:lnTo>
                  <a:lnTo>
                    <a:pt x="128" y="36"/>
                  </a:lnTo>
                  <a:lnTo>
                    <a:pt x="127" y="34"/>
                  </a:lnTo>
                  <a:lnTo>
                    <a:pt x="125" y="32"/>
                  </a:lnTo>
                  <a:lnTo>
                    <a:pt x="123" y="28"/>
                  </a:lnTo>
                  <a:lnTo>
                    <a:pt x="120" y="26"/>
                  </a:lnTo>
                  <a:lnTo>
                    <a:pt x="118" y="25"/>
                  </a:lnTo>
                  <a:lnTo>
                    <a:pt x="114" y="19"/>
                  </a:lnTo>
                  <a:lnTo>
                    <a:pt x="109" y="16"/>
                  </a:lnTo>
                  <a:lnTo>
                    <a:pt x="104" y="12"/>
                  </a:lnTo>
                  <a:lnTo>
                    <a:pt x="100" y="9"/>
                  </a:lnTo>
                  <a:lnTo>
                    <a:pt x="95" y="5"/>
                  </a:lnTo>
                  <a:lnTo>
                    <a:pt x="91" y="3"/>
                  </a:lnTo>
                  <a:lnTo>
                    <a:pt x="85" y="2"/>
                  </a:lnTo>
                  <a:lnTo>
                    <a:pt x="82" y="1"/>
                  </a:lnTo>
                  <a:lnTo>
                    <a:pt x="76" y="0"/>
                  </a:lnTo>
                  <a:lnTo>
                    <a:pt x="72" y="0"/>
                  </a:lnTo>
                  <a:lnTo>
                    <a:pt x="68" y="0"/>
                  </a:lnTo>
                  <a:lnTo>
                    <a:pt x="63" y="0"/>
                  </a:lnTo>
                  <a:lnTo>
                    <a:pt x="59" y="1"/>
                  </a:lnTo>
                  <a:lnTo>
                    <a:pt x="53" y="2"/>
                  </a:lnTo>
                  <a:lnTo>
                    <a:pt x="49" y="4"/>
                  </a:lnTo>
                  <a:lnTo>
                    <a:pt x="46" y="6"/>
                  </a:lnTo>
                  <a:lnTo>
                    <a:pt x="41" y="9"/>
                  </a:lnTo>
                  <a:lnTo>
                    <a:pt x="37" y="12"/>
                  </a:lnTo>
                  <a:lnTo>
                    <a:pt x="33" y="16"/>
                  </a:lnTo>
                  <a:lnTo>
                    <a:pt x="30" y="20"/>
                  </a:lnTo>
                  <a:lnTo>
                    <a:pt x="27" y="25"/>
                  </a:lnTo>
                  <a:lnTo>
                    <a:pt x="24" y="29"/>
                  </a:lnTo>
                  <a:lnTo>
                    <a:pt x="22" y="32"/>
                  </a:lnTo>
                  <a:lnTo>
                    <a:pt x="20" y="35"/>
                  </a:lnTo>
                  <a:lnTo>
                    <a:pt x="19" y="37"/>
                  </a:lnTo>
                  <a:lnTo>
                    <a:pt x="17" y="41"/>
                  </a:lnTo>
                  <a:lnTo>
                    <a:pt x="16" y="43"/>
                  </a:lnTo>
                  <a:lnTo>
                    <a:pt x="14" y="46"/>
                  </a:lnTo>
                  <a:lnTo>
                    <a:pt x="14" y="49"/>
                  </a:lnTo>
                  <a:lnTo>
                    <a:pt x="13" y="52"/>
                  </a:lnTo>
                  <a:lnTo>
                    <a:pt x="11" y="56"/>
                  </a:lnTo>
                  <a:lnTo>
                    <a:pt x="11" y="59"/>
                  </a:lnTo>
                  <a:lnTo>
                    <a:pt x="9" y="62"/>
                  </a:lnTo>
                  <a:lnTo>
                    <a:pt x="9" y="67"/>
                  </a:lnTo>
                  <a:lnTo>
                    <a:pt x="7" y="69"/>
                  </a:lnTo>
                  <a:lnTo>
                    <a:pt x="7" y="73"/>
                  </a:lnTo>
                  <a:lnTo>
                    <a:pt x="5" y="76"/>
                  </a:lnTo>
                  <a:lnTo>
                    <a:pt x="5" y="80"/>
                  </a:lnTo>
                  <a:lnTo>
                    <a:pt x="4" y="84"/>
                  </a:lnTo>
                  <a:lnTo>
                    <a:pt x="4" y="88"/>
                  </a:lnTo>
                  <a:lnTo>
                    <a:pt x="3" y="91"/>
                  </a:lnTo>
                  <a:lnTo>
                    <a:pt x="3" y="96"/>
                  </a:lnTo>
                  <a:lnTo>
                    <a:pt x="3" y="99"/>
                  </a:lnTo>
                  <a:lnTo>
                    <a:pt x="1" y="104"/>
                  </a:lnTo>
                  <a:lnTo>
                    <a:pt x="0" y="108"/>
                  </a:lnTo>
                  <a:lnTo>
                    <a:pt x="0" y="111"/>
                  </a:lnTo>
                  <a:lnTo>
                    <a:pt x="0" y="116"/>
                  </a:lnTo>
                  <a:lnTo>
                    <a:pt x="0" y="121"/>
                  </a:lnTo>
                  <a:lnTo>
                    <a:pt x="0" y="125"/>
                  </a:lnTo>
                  <a:lnTo>
                    <a:pt x="0" y="131"/>
                  </a:lnTo>
                  <a:lnTo>
                    <a:pt x="0" y="134"/>
                  </a:lnTo>
                  <a:lnTo>
                    <a:pt x="0" y="139"/>
                  </a:lnTo>
                  <a:lnTo>
                    <a:pt x="0" y="143"/>
                  </a:lnTo>
                  <a:lnTo>
                    <a:pt x="0" y="148"/>
                  </a:lnTo>
                  <a:lnTo>
                    <a:pt x="0" y="153"/>
                  </a:lnTo>
                  <a:lnTo>
                    <a:pt x="0" y="156"/>
                  </a:lnTo>
                  <a:lnTo>
                    <a:pt x="0" y="161"/>
                  </a:lnTo>
                  <a:lnTo>
                    <a:pt x="1" y="166"/>
                  </a:lnTo>
                  <a:lnTo>
                    <a:pt x="1" y="170"/>
                  </a:lnTo>
                  <a:lnTo>
                    <a:pt x="3" y="175"/>
                  </a:lnTo>
                  <a:lnTo>
                    <a:pt x="3" y="180"/>
                  </a:lnTo>
                  <a:lnTo>
                    <a:pt x="4" y="186"/>
                  </a:lnTo>
                  <a:lnTo>
                    <a:pt x="4" y="190"/>
                  </a:lnTo>
                  <a:lnTo>
                    <a:pt x="5" y="196"/>
                  </a:lnTo>
                  <a:lnTo>
                    <a:pt x="5" y="201"/>
                  </a:lnTo>
                  <a:lnTo>
                    <a:pt x="7" y="205"/>
                  </a:lnTo>
                  <a:lnTo>
                    <a:pt x="7" y="210"/>
                  </a:lnTo>
                  <a:lnTo>
                    <a:pt x="8" y="215"/>
                  </a:lnTo>
                  <a:lnTo>
                    <a:pt x="9" y="219"/>
                  </a:lnTo>
                  <a:lnTo>
                    <a:pt x="11" y="225"/>
                  </a:lnTo>
                  <a:lnTo>
                    <a:pt x="11" y="229"/>
                  </a:lnTo>
                  <a:lnTo>
                    <a:pt x="13" y="234"/>
                  </a:lnTo>
                  <a:lnTo>
                    <a:pt x="14" y="238"/>
                  </a:lnTo>
                  <a:lnTo>
                    <a:pt x="15" y="244"/>
                  </a:lnTo>
                  <a:lnTo>
                    <a:pt x="16" y="247"/>
                  </a:lnTo>
                  <a:lnTo>
                    <a:pt x="17" y="252"/>
                  </a:lnTo>
                  <a:lnTo>
                    <a:pt x="19" y="257"/>
                  </a:lnTo>
                  <a:lnTo>
                    <a:pt x="20" y="261"/>
                  </a:lnTo>
                  <a:lnTo>
                    <a:pt x="22" y="266"/>
                  </a:lnTo>
                  <a:lnTo>
                    <a:pt x="24" y="269"/>
                  </a:lnTo>
                  <a:lnTo>
                    <a:pt x="25" y="274"/>
                  </a:lnTo>
                  <a:lnTo>
                    <a:pt x="28" y="279"/>
                  </a:lnTo>
                  <a:lnTo>
                    <a:pt x="29" y="283"/>
                  </a:lnTo>
                  <a:lnTo>
                    <a:pt x="30" y="287"/>
                  </a:lnTo>
                  <a:lnTo>
                    <a:pt x="31" y="290"/>
                  </a:lnTo>
                  <a:lnTo>
                    <a:pt x="33" y="294"/>
                  </a:lnTo>
                  <a:lnTo>
                    <a:pt x="35" y="298"/>
                  </a:lnTo>
                  <a:lnTo>
                    <a:pt x="37" y="302"/>
                  </a:lnTo>
                  <a:lnTo>
                    <a:pt x="38" y="306"/>
                  </a:lnTo>
                  <a:lnTo>
                    <a:pt x="41" y="310"/>
                  </a:lnTo>
                  <a:lnTo>
                    <a:pt x="43" y="313"/>
                  </a:lnTo>
                  <a:lnTo>
                    <a:pt x="44" y="316"/>
                  </a:lnTo>
                  <a:lnTo>
                    <a:pt x="46" y="319"/>
                  </a:lnTo>
                  <a:lnTo>
                    <a:pt x="48" y="323"/>
                  </a:lnTo>
                  <a:lnTo>
                    <a:pt x="51" y="326"/>
                  </a:lnTo>
                  <a:lnTo>
                    <a:pt x="53" y="330"/>
                  </a:lnTo>
                  <a:lnTo>
                    <a:pt x="54" y="333"/>
                  </a:lnTo>
                  <a:lnTo>
                    <a:pt x="57" y="337"/>
                  </a:lnTo>
                  <a:lnTo>
                    <a:pt x="59" y="339"/>
                  </a:lnTo>
                  <a:lnTo>
                    <a:pt x="61" y="341"/>
                  </a:lnTo>
                  <a:lnTo>
                    <a:pt x="63" y="345"/>
                  </a:lnTo>
                  <a:lnTo>
                    <a:pt x="66" y="348"/>
                  </a:lnTo>
                  <a:lnTo>
                    <a:pt x="68" y="350"/>
                  </a:lnTo>
                  <a:lnTo>
                    <a:pt x="69" y="353"/>
                  </a:lnTo>
                  <a:lnTo>
                    <a:pt x="71" y="355"/>
                  </a:lnTo>
                  <a:lnTo>
                    <a:pt x="75" y="358"/>
                  </a:lnTo>
                  <a:lnTo>
                    <a:pt x="78" y="362"/>
                  </a:lnTo>
                  <a:lnTo>
                    <a:pt x="84" y="366"/>
                  </a:lnTo>
                  <a:lnTo>
                    <a:pt x="88" y="370"/>
                  </a:lnTo>
                  <a:lnTo>
                    <a:pt x="92" y="373"/>
                  </a:lnTo>
                  <a:lnTo>
                    <a:pt x="98" y="375"/>
                  </a:lnTo>
                  <a:lnTo>
                    <a:pt x="102" y="378"/>
                  </a:lnTo>
                  <a:lnTo>
                    <a:pt x="107" y="380"/>
                  </a:lnTo>
                  <a:lnTo>
                    <a:pt x="112" y="381"/>
                  </a:lnTo>
                  <a:lnTo>
                    <a:pt x="117" y="382"/>
                  </a:lnTo>
                  <a:lnTo>
                    <a:pt x="122" y="382"/>
                  </a:lnTo>
                  <a:lnTo>
                    <a:pt x="126" y="382"/>
                  </a:lnTo>
                  <a:lnTo>
                    <a:pt x="131" y="3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2" name="Freeform 90"/>
            <p:cNvSpPr>
              <a:spLocks noChangeAspect="1"/>
            </p:cNvSpPr>
            <p:nvPr/>
          </p:nvSpPr>
          <p:spPr bwMode="auto">
            <a:xfrm>
              <a:off x="4058" y="1071"/>
              <a:ext cx="282" cy="350"/>
            </a:xfrm>
            <a:custGeom>
              <a:avLst/>
              <a:gdLst>
                <a:gd name="T0" fmla="*/ 177 w 845"/>
                <a:gd name="T1" fmla="*/ 346 h 1049"/>
                <a:gd name="T2" fmla="*/ 194 w 845"/>
                <a:gd name="T3" fmla="*/ 340 h 1049"/>
                <a:gd name="T4" fmla="*/ 209 w 845"/>
                <a:gd name="T5" fmla="*/ 332 h 1049"/>
                <a:gd name="T6" fmla="*/ 224 w 845"/>
                <a:gd name="T7" fmla="*/ 322 h 1049"/>
                <a:gd name="T8" fmla="*/ 237 w 845"/>
                <a:gd name="T9" fmla="*/ 310 h 1049"/>
                <a:gd name="T10" fmla="*/ 248 w 845"/>
                <a:gd name="T11" fmla="*/ 295 h 1049"/>
                <a:gd name="T12" fmla="*/ 259 w 845"/>
                <a:gd name="T13" fmla="*/ 279 h 1049"/>
                <a:gd name="T14" fmla="*/ 268 w 845"/>
                <a:gd name="T15" fmla="*/ 262 h 1049"/>
                <a:gd name="T16" fmla="*/ 274 w 845"/>
                <a:gd name="T17" fmla="*/ 243 h 1049"/>
                <a:gd name="T18" fmla="*/ 279 w 845"/>
                <a:gd name="T19" fmla="*/ 223 h 1049"/>
                <a:gd name="T20" fmla="*/ 282 w 845"/>
                <a:gd name="T21" fmla="*/ 201 h 1049"/>
                <a:gd name="T22" fmla="*/ 282 w 845"/>
                <a:gd name="T23" fmla="*/ 180 h 1049"/>
                <a:gd name="T24" fmla="*/ 281 w 845"/>
                <a:gd name="T25" fmla="*/ 158 h 1049"/>
                <a:gd name="T26" fmla="*/ 277 w 845"/>
                <a:gd name="T27" fmla="*/ 135 h 1049"/>
                <a:gd name="T28" fmla="*/ 271 w 845"/>
                <a:gd name="T29" fmla="*/ 115 h 1049"/>
                <a:gd name="T30" fmla="*/ 263 w 845"/>
                <a:gd name="T31" fmla="*/ 95 h 1049"/>
                <a:gd name="T32" fmla="*/ 253 w 845"/>
                <a:gd name="T33" fmla="*/ 77 h 1049"/>
                <a:gd name="T34" fmla="*/ 242 w 845"/>
                <a:gd name="T35" fmla="*/ 60 h 1049"/>
                <a:gd name="T36" fmla="*/ 230 w 845"/>
                <a:gd name="T37" fmla="*/ 45 h 1049"/>
                <a:gd name="T38" fmla="*/ 216 w 845"/>
                <a:gd name="T39" fmla="*/ 32 h 1049"/>
                <a:gd name="T40" fmla="*/ 202 w 845"/>
                <a:gd name="T41" fmla="*/ 21 h 1049"/>
                <a:gd name="T42" fmla="*/ 185 w 845"/>
                <a:gd name="T43" fmla="*/ 12 h 1049"/>
                <a:gd name="T44" fmla="*/ 169 w 845"/>
                <a:gd name="T45" fmla="*/ 5 h 1049"/>
                <a:gd name="T46" fmla="*/ 152 w 845"/>
                <a:gd name="T47" fmla="*/ 1 h 1049"/>
                <a:gd name="T48" fmla="*/ 134 w 845"/>
                <a:gd name="T49" fmla="*/ 0 h 1049"/>
                <a:gd name="T50" fmla="*/ 116 w 845"/>
                <a:gd name="T51" fmla="*/ 1 h 1049"/>
                <a:gd name="T52" fmla="*/ 99 w 845"/>
                <a:gd name="T53" fmla="*/ 5 h 1049"/>
                <a:gd name="T54" fmla="*/ 82 w 845"/>
                <a:gd name="T55" fmla="*/ 12 h 1049"/>
                <a:gd name="T56" fmla="*/ 67 w 845"/>
                <a:gd name="T57" fmla="*/ 21 h 1049"/>
                <a:gd name="T58" fmla="*/ 53 w 845"/>
                <a:gd name="T59" fmla="*/ 32 h 1049"/>
                <a:gd name="T60" fmla="*/ 41 w 845"/>
                <a:gd name="T61" fmla="*/ 45 h 1049"/>
                <a:gd name="T62" fmla="*/ 29 w 845"/>
                <a:gd name="T63" fmla="*/ 61 h 1049"/>
                <a:gd name="T64" fmla="*/ 20 w 845"/>
                <a:gd name="T65" fmla="*/ 77 h 1049"/>
                <a:gd name="T66" fmla="*/ 12 w 845"/>
                <a:gd name="T67" fmla="*/ 95 h 1049"/>
                <a:gd name="T68" fmla="*/ 6 w 845"/>
                <a:gd name="T69" fmla="*/ 115 h 1049"/>
                <a:gd name="T70" fmla="*/ 2 w 845"/>
                <a:gd name="T71" fmla="*/ 135 h 1049"/>
                <a:gd name="T72" fmla="*/ 0 w 845"/>
                <a:gd name="T73" fmla="*/ 157 h 1049"/>
                <a:gd name="T74" fmla="*/ 0 w 845"/>
                <a:gd name="T75" fmla="*/ 179 h 1049"/>
                <a:gd name="T76" fmla="*/ 3 w 845"/>
                <a:gd name="T77" fmla="*/ 201 h 1049"/>
                <a:gd name="T78" fmla="*/ 8 w 845"/>
                <a:gd name="T79" fmla="*/ 223 h 1049"/>
                <a:gd name="T80" fmla="*/ 14 w 845"/>
                <a:gd name="T81" fmla="*/ 243 h 1049"/>
                <a:gd name="T82" fmla="*/ 23 w 845"/>
                <a:gd name="T83" fmla="*/ 262 h 1049"/>
                <a:gd name="T84" fmla="*/ 33 w 845"/>
                <a:gd name="T85" fmla="*/ 280 h 1049"/>
                <a:gd name="T86" fmla="*/ 45 w 845"/>
                <a:gd name="T87" fmla="*/ 296 h 1049"/>
                <a:gd name="T88" fmla="*/ 58 w 845"/>
                <a:gd name="T89" fmla="*/ 310 h 1049"/>
                <a:gd name="T90" fmla="*/ 72 w 845"/>
                <a:gd name="T91" fmla="*/ 322 h 1049"/>
                <a:gd name="T92" fmla="*/ 87 w 845"/>
                <a:gd name="T93" fmla="*/ 332 h 1049"/>
                <a:gd name="T94" fmla="*/ 103 w 845"/>
                <a:gd name="T95" fmla="*/ 340 h 1049"/>
                <a:gd name="T96" fmla="*/ 120 w 845"/>
                <a:gd name="T97" fmla="*/ 346 h 1049"/>
                <a:gd name="T98" fmla="*/ 138 w 845"/>
                <a:gd name="T99" fmla="*/ 349 h 1049"/>
                <a:gd name="T100" fmla="*/ 156 w 845"/>
                <a:gd name="T101" fmla="*/ 349 h 10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5"/>
                <a:gd name="T154" fmla="*/ 0 h 1049"/>
                <a:gd name="T155" fmla="*/ 845 w 845"/>
                <a:gd name="T156" fmla="*/ 1049 h 10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5" h="1049">
                  <a:moveTo>
                    <a:pt x="488" y="1046"/>
                  </a:moveTo>
                  <a:lnTo>
                    <a:pt x="499" y="1044"/>
                  </a:lnTo>
                  <a:lnTo>
                    <a:pt x="510" y="1042"/>
                  </a:lnTo>
                  <a:lnTo>
                    <a:pt x="520" y="1040"/>
                  </a:lnTo>
                  <a:lnTo>
                    <a:pt x="529" y="1038"/>
                  </a:lnTo>
                  <a:lnTo>
                    <a:pt x="540" y="1034"/>
                  </a:lnTo>
                  <a:lnTo>
                    <a:pt x="550" y="1032"/>
                  </a:lnTo>
                  <a:lnTo>
                    <a:pt x="560" y="1028"/>
                  </a:lnTo>
                  <a:lnTo>
                    <a:pt x="571" y="1025"/>
                  </a:lnTo>
                  <a:lnTo>
                    <a:pt x="580" y="1020"/>
                  </a:lnTo>
                  <a:lnTo>
                    <a:pt x="589" y="1017"/>
                  </a:lnTo>
                  <a:lnTo>
                    <a:pt x="599" y="1011"/>
                  </a:lnTo>
                  <a:lnTo>
                    <a:pt x="608" y="1007"/>
                  </a:lnTo>
                  <a:lnTo>
                    <a:pt x="617" y="1002"/>
                  </a:lnTo>
                  <a:lnTo>
                    <a:pt x="627" y="996"/>
                  </a:lnTo>
                  <a:lnTo>
                    <a:pt x="636" y="991"/>
                  </a:lnTo>
                  <a:lnTo>
                    <a:pt x="645" y="985"/>
                  </a:lnTo>
                  <a:lnTo>
                    <a:pt x="653" y="978"/>
                  </a:lnTo>
                  <a:lnTo>
                    <a:pt x="662" y="971"/>
                  </a:lnTo>
                  <a:lnTo>
                    <a:pt x="670" y="964"/>
                  </a:lnTo>
                  <a:lnTo>
                    <a:pt x="678" y="958"/>
                  </a:lnTo>
                  <a:lnTo>
                    <a:pt x="686" y="951"/>
                  </a:lnTo>
                  <a:lnTo>
                    <a:pt x="694" y="944"/>
                  </a:lnTo>
                  <a:lnTo>
                    <a:pt x="701" y="936"/>
                  </a:lnTo>
                  <a:lnTo>
                    <a:pt x="710" y="928"/>
                  </a:lnTo>
                  <a:lnTo>
                    <a:pt x="717" y="920"/>
                  </a:lnTo>
                  <a:lnTo>
                    <a:pt x="724" y="911"/>
                  </a:lnTo>
                  <a:lnTo>
                    <a:pt x="732" y="902"/>
                  </a:lnTo>
                  <a:lnTo>
                    <a:pt x="739" y="894"/>
                  </a:lnTo>
                  <a:lnTo>
                    <a:pt x="744" y="884"/>
                  </a:lnTo>
                  <a:lnTo>
                    <a:pt x="751" y="875"/>
                  </a:lnTo>
                  <a:lnTo>
                    <a:pt x="757" y="866"/>
                  </a:lnTo>
                  <a:lnTo>
                    <a:pt x="764" y="857"/>
                  </a:lnTo>
                  <a:lnTo>
                    <a:pt x="770" y="847"/>
                  </a:lnTo>
                  <a:lnTo>
                    <a:pt x="775" y="836"/>
                  </a:lnTo>
                  <a:lnTo>
                    <a:pt x="781" y="825"/>
                  </a:lnTo>
                  <a:lnTo>
                    <a:pt x="787" y="816"/>
                  </a:lnTo>
                  <a:lnTo>
                    <a:pt x="791" y="804"/>
                  </a:lnTo>
                  <a:lnTo>
                    <a:pt x="796" y="794"/>
                  </a:lnTo>
                  <a:lnTo>
                    <a:pt x="802" y="784"/>
                  </a:lnTo>
                  <a:lnTo>
                    <a:pt x="805" y="772"/>
                  </a:lnTo>
                  <a:lnTo>
                    <a:pt x="810" y="761"/>
                  </a:lnTo>
                  <a:lnTo>
                    <a:pt x="813" y="750"/>
                  </a:lnTo>
                  <a:lnTo>
                    <a:pt x="818" y="738"/>
                  </a:lnTo>
                  <a:lnTo>
                    <a:pt x="821" y="727"/>
                  </a:lnTo>
                  <a:lnTo>
                    <a:pt x="824" y="715"/>
                  </a:lnTo>
                  <a:lnTo>
                    <a:pt x="828" y="704"/>
                  </a:lnTo>
                  <a:lnTo>
                    <a:pt x="830" y="691"/>
                  </a:lnTo>
                  <a:lnTo>
                    <a:pt x="834" y="680"/>
                  </a:lnTo>
                  <a:lnTo>
                    <a:pt x="835" y="667"/>
                  </a:lnTo>
                  <a:lnTo>
                    <a:pt x="837" y="654"/>
                  </a:lnTo>
                  <a:lnTo>
                    <a:pt x="839" y="642"/>
                  </a:lnTo>
                  <a:lnTo>
                    <a:pt x="840" y="630"/>
                  </a:lnTo>
                  <a:lnTo>
                    <a:pt x="842" y="617"/>
                  </a:lnTo>
                  <a:lnTo>
                    <a:pt x="844" y="603"/>
                  </a:lnTo>
                  <a:lnTo>
                    <a:pt x="844" y="591"/>
                  </a:lnTo>
                  <a:lnTo>
                    <a:pt x="845" y="578"/>
                  </a:lnTo>
                  <a:lnTo>
                    <a:pt x="845" y="566"/>
                  </a:lnTo>
                  <a:lnTo>
                    <a:pt x="845" y="553"/>
                  </a:lnTo>
                  <a:lnTo>
                    <a:pt x="845" y="539"/>
                  </a:lnTo>
                  <a:lnTo>
                    <a:pt x="845" y="526"/>
                  </a:lnTo>
                  <a:lnTo>
                    <a:pt x="844" y="512"/>
                  </a:lnTo>
                  <a:lnTo>
                    <a:pt x="844" y="499"/>
                  </a:lnTo>
                  <a:lnTo>
                    <a:pt x="842" y="486"/>
                  </a:lnTo>
                  <a:lnTo>
                    <a:pt x="842" y="473"/>
                  </a:lnTo>
                  <a:lnTo>
                    <a:pt x="839" y="458"/>
                  </a:lnTo>
                  <a:lnTo>
                    <a:pt x="837" y="446"/>
                  </a:lnTo>
                  <a:lnTo>
                    <a:pt x="835" y="432"/>
                  </a:lnTo>
                  <a:lnTo>
                    <a:pt x="832" y="419"/>
                  </a:lnTo>
                  <a:lnTo>
                    <a:pt x="829" y="406"/>
                  </a:lnTo>
                  <a:lnTo>
                    <a:pt x="826" y="393"/>
                  </a:lnTo>
                  <a:lnTo>
                    <a:pt x="823" y="381"/>
                  </a:lnTo>
                  <a:lnTo>
                    <a:pt x="820" y="368"/>
                  </a:lnTo>
                  <a:lnTo>
                    <a:pt x="815" y="355"/>
                  </a:lnTo>
                  <a:lnTo>
                    <a:pt x="812" y="344"/>
                  </a:lnTo>
                  <a:lnTo>
                    <a:pt x="807" y="331"/>
                  </a:lnTo>
                  <a:lnTo>
                    <a:pt x="803" y="320"/>
                  </a:lnTo>
                  <a:lnTo>
                    <a:pt x="798" y="307"/>
                  </a:lnTo>
                  <a:lnTo>
                    <a:pt x="794" y="296"/>
                  </a:lnTo>
                  <a:lnTo>
                    <a:pt x="788" y="285"/>
                  </a:lnTo>
                  <a:lnTo>
                    <a:pt x="783" y="274"/>
                  </a:lnTo>
                  <a:lnTo>
                    <a:pt x="778" y="263"/>
                  </a:lnTo>
                  <a:lnTo>
                    <a:pt x="772" y="251"/>
                  </a:lnTo>
                  <a:lnTo>
                    <a:pt x="765" y="240"/>
                  </a:lnTo>
                  <a:lnTo>
                    <a:pt x="759" y="230"/>
                  </a:lnTo>
                  <a:lnTo>
                    <a:pt x="754" y="219"/>
                  </a:lnTo>
                  <a:lnTo>
                    <a:pt x="747" y="209"/>
                  </a:lnTo>
                  <a:lnTo>
                    <a:pt x="740" y="199"/>
                  </a:lnTo>
                  <a:lnTo>
                    <a:pt x="734" y="190"/>
                  </a:lnTo>
                  <a:lnTo>
                    <a:pt x="726" y="179"/>
                  </a:lnTo>
                  <a:lnTo>
                    <a:pt x="719" y="171"/>
                  </a:lnTo>
                  <a:lnTo>
                    <a:pt x="712" y="161"/>
                  </a:lnTo>
                  <a:lnTo>
                    <a:pt x="705" y="152"/>
                  </a:lnTo>
                  <a:lnTo>
                    <a:pt x="696" y="144"/>
                  </a:lnTo>
                  <a:lnTo>
                    <a:pt x="688" y="135"/>
                  </a:lnTo>
                  <a:lnTo>
                    <a:pt x="680" y="127"/>
                  </a:lnTo>
                  <a:lnTo>
                    <a:pt x="673" y="119"/>
                  </a:lnTo>
                  <a:lnTo>
                    <a:pt x="664" y="111"/>
                  </a:lnTo>
                  <a:lnTo>
                    <a:pt x="656" y="103"/>
                  </a:lnTo>
                  <a:lnTo>
                    <a:pt x="647" y="96"/>
                  </a:lnTo>
                  <a:lnTo>
                    <a:pt x="639" y="89"/>
                  </a:lnTo>
                  <a:lnTo>
                    <a:pt x="630" y="81"/>
                  </a:lnTo>
                  <a:lnTo>
                    <a:pt x="621" y="74"/>
                  </a:lnTo>
                  <a:lnTo>
                    <a:pt x="612" y="69"/>
                  </a:lnTo>
                  <a:lnTo>
                    <a:pt x="604" y="63"/>
                  </a:lnTo>
                  <a:lnTo>
                    <a:pt x="593" y="56"/>
                  </a:lnTo>
                  <a:lnTo>
                    <a:pt x="584" y="51"/>
                  </a:lnTo>
                  <a:lnTo>
                    <a:pt x="575" y="45"/>
                  </a:lnTo>
                  <a:lnTo>
                    <a:pt x="566" y="41"/>
                  </a:lnTo>
                  <a:lnTo>
                    <a:pt x="555" y="35"/>
                  </a:lnTo>
                  <a:lnTo>
                    <a:pt x="545" y="31"/>
                  </a:lnTo>
                  <a:lnTo>
                    <a:pt x="536" y="27"/>
                  </a:lnTo>
                  <a:lnTo>
                    <a:pt x="526" y="24"/>
                  </a:lnTo>
                  <a:lnTo>
                    <a:pt x="516" y="19"/>
                  </a:lnTo>
                  <a:lnTo>
                    <a:pt x="505" y="16"/>
                  </a:lnTo>
                  <a:lnTo>
                    <a:pt x="496" y="13"/>
                  </a:lnTo>
                  <a:lnTo>
                    <a:pt x="486" y="10"/>
                  </a:lnTo>
                  <a:lnTo>
                    <a:pt x="474" y="8"/>
                  </a:lnTo>
                  <a:lnTo>
                    <a:pt x="464" y="6"/>
                  </a:lnTo>
                  <a:lnTo>
                    <a:pt x="454" y="3"/>
                  </a:lnTo>
                  <a:lnTo>
                    <a:pt x="445" y="3"/>
                  </a:lnTo>
                  <a:lnTo>
                    <a:pt x="433" y="1"/>
                  </a:lnTo>
                  <a:lnTo>
                    <a:pt x="423" y="0"/>
                  </a:lnTo>
                  <a:lnTo>
                    <a:pt x="413" y="0"/>
                  </a:lnTo>
                  <a:lnTo>
                    <a:pt x="401" y="0"/>
                  </a:lnTo>
                  <a:lnTo>
                    <a:pt x="391" y="0"/>
                  </a:lnTo>
                  <a:lnTo>
                    <a:pt x="381" y="0"/>
                  </a:lnTo>
                  <a:lnTo>
                    <a:pt x="370" y="1"/>
                  </a:lnTo>
                  <a:lnTo>
                    <a:pt x="359" y="3"/>
                  </a:lnTo>
                  <a:lnTo>
                    <a:pt x="349" y="3"/>
                  </a:lnTo>
                  <a:lnTo>
                    <a:pt x="337" y="6"/>
                  </a:lnTo>
                  <a:lnTo>
                    <a:pt x="326" y="7"/>
                  </a:lnTo>
                  <a:lnTo>
                    <a:pt x="317" y="10"/>
                  </a:lnTo>
                  <a:lnTo>
                    <a:pt x="306" y="13"/>
                  </a:lnTo>
                  <a:lnTo>
                    <a:pt x="296" y="16"/>
                  </a:lnTo>
                  <a:lnTo>
                    <a:pt x="286" y="19"/>
                  </a:lnTo>
                  <a:lnTo>
                    <a:pt x="276" y="24"/>
                  </a:lnTo>
                  <a:lnTo>
                    <a:pt x="266" y="27"/>
                  </a:lnTo>
                  <a:lnTo>
                    <a:pt x="256" y="32"/>
                  </a:lnTo>
                  <a:lnTo>
                    <a:pt x="247" y="37"/>
                  </a:lnTo>
                  <a:lnTo>
                    <a:pt x="237" y="41"/>
                  </a:lnTo>
                  <a:lnTo>
                    <a:pt x="227" y="46"/>
                  </a:lnTo>
                  <a:lnTo>
                    <a:pt x="218" y="51"/>
                  </a:lnTo>
                  <a:lnTo>
                    <a:pt x="210" y="57"/>
                  </a:lnTo>
                  <a:lnTo>
                    <a:pt x="202" y="63"/>
                  </a:lnTo>
                  <a:lnTo>
                    <a:pt x="192" y="69"/>
                  </a:lnTo>
                  <a:lnTo>
                    <a:pt x="183" y="75"/>
                  </a:lnTo>
                  <a:lnTo>
                    <a:pt x="175" y="82"/>
                  </a:lnTo>
                  <a:lnTo>
                    <a:pt x="167" y="89"/>
                  </a:lnTo>
                  <a:lnTo>
                    <a:pt x="159" y="96"/>
                  </a:lnTo>
                  <a:lnTo>
                    <a:pt x="151" y="104"/>
                  </a:lnTo>
                  <a:lnTo>
                    <a:pt x="144" y="112"/>
                  </a:lnTo>
                  <a:lnTo>
                    <a:pt x="136" y="120"/>
                  </a:lnTo>
                  <a:lnTo>
                    <a:pt x="129" y="128"/>
                  </a:lnTo>
                  <a:lnTo>
                    <a:pt x="122" y="136"/>
                  </a:lnTo>
                  <a:lnTo>
                    <a:pt x="114" y="145"/>
                  </a:lnTo>
                  <a:lnTo>
                    <a:pt x="107" y="154"/>
                  </a:lnTo>
                  <a:lnTo>
                    <a:pt x="101" y="162"/>
                  </a:lnTo>
                  <a:lnTo>
                    <a:pt x="95" y="173"/>
                  </a:lnTo>
                  <a:lnTo>
                    <a:pt x="88" y="182"/>
                  </a:lnTo>
                  <a:lnTo>
                    <a:pt x="82" y="192"/>
                  </a:lnTo>
                  <a:lnTo>
                    <a:pt x="77" y="201"/>
                  </a:lnTo>
                  <a:lnTo>
                    <a:pt x="71" y="211"/>
                  </a:lnTo>
                  <a:lnTo>
                    <a:pt x="65" y="222"/>
                  </a:lnTo>
                  <a:lnTo>
                    <a:pt x="59" y="232"/>
                  </a:lnTo>
                  <a:lnTo>
                    <a:pt x="55" y="241"/>
                  </a:lnTo>
                  <a:lnTo>
                    <a:pt x="49" y="253"/>
                  </a:lnTo>
                  <a:lnTo>
                    <a:pt x="46" y="264"/>
                  </a:lnTo>
                  <a:lnTo>
                    <a:pt x="40" y="275"/>
                  </a:lnTo>
                  <a:lnTo>
                    <a:pt x="37" y="286"/>
                  </a:lnTo>
                  <a:lnTo>
                    <a:pt x="32" y="297"/>
                  </a:lnTo>
                  <a:lnTo>
                    <a:pt x="27" y="309"/>
                  </a:lnTo>
                  <a:lnTo>
                    <a:pt x="25" y="320"/>
                  </a:lnTo>
                  <a:lnTo>
                    <a:pt x="22" y="333"/>
                  </a:lnTo>
                  <a:lnTo>
                    <a:pt x="18" y="344"/>
                  </a:lnTo>
                  <a:lnTo>
                    <a:pt x="16" y="357"/>
                  </a:lnTo>
                  <a:lnTo>
                    <a:pt x="14" y="368"/>
                  </a:lnTo>
                  <a:lnTo>
                    <a:pt x="10" y="381"/>
                  </a:lnTo>
                  <a:lnTo>
                    <a:pt x="8" y="393"/>
                  </a:lnTo>
                  <a:lnTo>
                    <a:pt x="6" y="406"/>
                  </a:lnTo>
                  <a:lnTo>
                    <a:pt x="4" y="418"/>
                  </a:lnTo>
                  <a:lnTo>
                    <a:pt x="3" y="431"/>
                  </a:lnTo>
                  <a:lnTo>
                    <a:pt x="2" y="443"/>
                  </a:lnTo>
                  <a:lnTo>
                    <a:pt x="1" y="456"/>
                  </a:lnTo>
                  <a:lnTo>
                    <a:pt x="1" y="470"/>
                  </a:lnTo>
                  <a:lnTo>
                    <a:pt x="0" y="483"/>
                  </a:lnTo>
                  <a:lnTo>
                    <a:pt x="0" y="496"/>
                  </a:lnTo>
                  <a:lnTo>
                    <a:pt x="0" y="510"/>
                  </a:lnTo>
                  <a:lnTo>
                    <a:pt x="1" y="522"/>
                  </a:lnTo>
                  <a:lnTo>
                    <a:pt x="1" y="535"/>
                  </a:lnTo>
                  <a:lnTo>
                    <a:pt x="2" y="550"/>
                  </a:lnTo>
                  <a:lnTo>
                    <a:pt x="4" y="562"/>
                  </a:lnTo>
                  <a:lnTo>
                    <a:pt x="6" y="576"/>
                  </a:lnTo>
                  <a:lnTo>
                    <a:pt x="8" y="589"/>
                  </a:lnTo>
                  <a:lnTo>
                    <a:pt x="9" y="602"/>
                  </a:lnTo>
                  <a:lnTo>
                    <a:pt x="11" y="616"/>
                  </a:lnTo>
                  <a:lnTo>
                    <a:pt x="14" y="630"/>
                  </a:lnTo>
                  <a:lnTo>
                    <a:pt x="16" y="642"/>
                  </a:lnTo>
                  <a:lnTo>
                    <a:pt x="19" y="654"/>
                  </a:lnTo>
                  <a:lnTo>
                    <a:pt x="23" y="667"/>
                  </a:lnTo>
                  <a:lnTo>
                    <a:pt x="26" y="680"/>
                  </a:lnTo>
                  <a:lnTo>
                    <a:pt x="30" y="691"/>
                  </a:lnTo>
                  <a:lnTo>
                    <a:pt x="34" y="704"/>
                  </a:lnTo>
                  <a:lnTo>
                    <a:pt x="38" y="716"/>
                  </a:lnTo>
                  <a:lnTo>
                    <a:pt x="42" y="728"/>
                  </a:lnTo>
                  <a:lnTo>
                    <a:pt x="48" y="739"/>
                  </a:lnTo>
                  <a:lnTo>
                    <a:pt x="53" y="751"/>
                  </a:lnTo>
                  <a:lnTo>
                    <a:pt x="58" y="763"/>
                  </a:lnTo>
                  <a:lnTo>
                    <a:pt x="64" y="775"/>
                  </a:lnTo>
                  <a:lnTo>
                    <a:pt x="69" y="785"/>
                  </a:lnTo>
                  <a:lnTo>
                    <a:pt x="74" y="796"/>
                  </a:lnTo>
                  <a:lnTo>
                    <a:pt x="80" y="807"/>
                  </a:lnTo>
                  <a:lnTo>
                    <a:pt x="86" y="818"/>
                  </a:lnTo>
                  <a:lnTo>
                    <a:pt x="93" y="827"/>
                  </a:lnTo>
                  <a:lnTo>
                    <a:pt x="99" y="838"/>
                  </a:lnTo>
                  <a:lnTo>
                    <a:pt x="105" y="848"/>
                  </a:lnTo>
                  <a:lnTo>
                    <a:pt x="112" y="858"/>
                  </a:lnTo>
                  <a:lnTo>
                    <a:pt x="120" y="867"/>
                  </a:lnTo>
                  <a:lnTo>
                    <a:pt x="127" y="876"/>
                  </a:lnTo>
                  <a:lnTo>
                    <a:pt x="135" y="886"/>
                  </a:lnTo>
                  <a:lnTo>
                    <a:pt x="142" y="895"/>
                  </a:lnTo>
                  <a:lnTo>
                    <a:pt x="149" y="904"/>
                  </a:lnTo>
                  <a:lnTo>
                    <a:pt x="157" y="913"/>
                  </a:lnTo>
                  <a:lnTo>
                    <a:pt x="165" y="921"/>
                  </a:lnTo>
                  <a:lnTo>
                    <a:pt x="174" y="929"/>
                  </a:lnTo>
                  <a:lnTo>
                    <a:pt x="182" y="937"/>
                  </a:lnTo>
                  <a:lnTo>
                    <a:pt x="190" y="945"/>
                  </a:lnTo>
                  <a:lnTo>
                    <a:pt x="199" y="952"/>
                  </a:lnTo>
                  <a:lnTo>
                    <a:pt x="207" y="959"/>
                  </a:lnTo>
                  <a:lnTo>
                    <a:pt x="216" y="966"/>
                  </a:lnTo>
                  <a:lnTo>
                    <a:pt x="225" y="972"/>
                  </a:lnTo>
                  <a:lnTo>
                    <a:pt x="234" y="979"/>
                  </a:lnTo>
                  <a:lnTo>
                    <a:pt x="242" y="986"/>
                  </a:lnTo>
                  <a:lnTo>
                    <a:pt x="251" y="991"/>
                  </a:lnTo>
                  <a:lnTo>
                    <a:pt x="261" y="996"/>
                  </a:lnTo>
                  <a:lnTo>
                    <a:pt x="271" y="1002"/>
                  </a:lnTo>
                  <a:lnTo>
                    <a:pt x="281" y="1008"/>
                  </a:lnTo>
                  <a:lnTo>
                    <a:pt x="290" y="1011"/>
                  </a:lnTo>
                  <a:lnTo>
                    <a:pt x="301" y="1017"/>
                  </a:lnTo>
                  <a:lnTo>
                    <a:pt x="310" y="1020"/>
                  </a:lnTo>
                  <a:lnTo>
                    <a:pt x="320" y="1025"/>
                  </a:lnTo>
                  <a:lnTo>
                    <a:pt x="329" y="1028"/>
                  </a:lnTo>
                  <a:lnTo>
                    <a:pt x="341" y="1031"/>
                  </a:lnTo>
                  <a:lnTo>
                    <a:pt x="350" y="1034"/>
                  </a:lnTo>
                  <a:lnTo>
                    <a:pt x="360" y="1036"/>
                  </a:lnTo>
                  <a:lnTo>
                    <a:pt x="370" y="1040"/>
                  </a:lnTo>
                  <a:lnTo>
                    <a:pt x="381" y="1041"/>
                  </a:lnTo>
                  <a:lnTo>
                    <a:pt x="391" y="1043"/>
                  </a:lnTo>
                  <a:lnTo>
                    <a:pt x="402" y="1046"/>
                  </a:lnTo>
                  <a:lnTo>
                    <a:pt x="413" y="1047"/>
                  </a:lnTo>
                  <a:lnTo>
                    <a:pt x="423" y="1047"/>
                  </a:lnTo>
                  <a:lnTo>
                    <a:pt x="433" y="1048"/>
                  </a:lnTo>
                  <a:lnTo>
                    <a:pt x="445" y="1049"/>
                  </a:lnTo>
                  <a:lnTo>
                    <a:pt x="455" y="1048"/>
                  </a:lnTo>
                  <a:lnTo>
                    <a:pt x="466" y="1047"/>
                  </a:lnTo>
                  <a:lnTo>
                    <a:pt x="477" y="1047"/>
                  </a:lnTo>
                  <a:lnTo>
                    <a:pt x="488" y="10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3" name="Freeform 91"/>
            <p:cNvSpPr>
              <a:spLocks noChangeAspect="1"/>
            </p:cNvSpPr>
            <p:nvPr/>
          </p:nvSpPr>
          <p:spPr bwMode="auto">
            <a:xfrm>
              <a:off x="4084" y="1093"/>
              <a:ext cx="248" cy="308"/>
            </a:xfrm>
            <a:custGeom>
              <a:avLst/>
              <a:gdLst>
                <a:gd name="T0" fmla="*/ 155 w 744"/>
                <a:gd name="T1" fmla="*/ 305 h 924"/>
                <a:gd name="T2" fmla="*/ 170 w 744"/>
                <a:gd name="T3" fmla="*/ 300 h 924"/>
                <a:gd name="T4" fmla="*/ 184 w 744"/>
                <a:gd name="T5" fmla="*/ 293 h 924"/>
                <a:gd name="T6" fmla="*/ 197 w 744"/>
                <a:gd name="T7" fmla="*/ 284 h 924"/>
                <a:gd name="T8" fmla="*/ 208 w 744"/>
                <a:gd name="T9" fmla="*/ 272 h 924"/>
                <a:gd name="T10" fmla="*/ 219 w 744"/>
                <a:gd name="T11" fmla="*/ 260 h 924"/>
                <a:gd name="T12" fmla="*/ 227 w 744"/>
                <a:gd name="T13" fmla="*/ 246 h 924"/>
                <a:gd name="T14" fmla="*/ 235 w 744"/>
                <a:gd name="T15" fmla="*/ 231 h 924"/>
                <a:gd name="T16" fmla="*/ 241 w 744"/>
                <a:gd name="T17" fmla="*/ 213 h 924"/>
                <a:gd name="T18" fmla="*/ 245 w 744"/>
                <a:gd name="T19" fmla="*/ 196 h 924"/>
                <a:gd name="T20" fmla="*/ 248 w 744"/>
                <a:gd name="T21" fmla="*/ 177 h 924"/>
                <a:gd name="T22" fmla="*/ 248 w 744"/>
                <a:gd name="T23" fmla="*/ 159 h 924"/>
                <a:gd name="T24" fmla="*/ 247 w 744"/>
                <a:gd name="T25" fmla="*/ 139 h 924"/>
                <a:gd name="T26" fmla="*/ 243 w 744"/>
                <a:gd name="T27" fmla="*/ 119 h 924"/>
                <a:gd name="T28" fmla="*/ 238 w 744"/>
                <a:gd name="T29" fmla="*/ 101 h 924"/>
                <a:gd name="T30" fmla="*/ 231 w 744"/>
                <a:gd name="T31" fmla="*/ 84 h 924"/>
                <a:gd name="T32" fmla="*/ 223 w 744"/>
                <a:gd name="T33" fmla="*/ 68 h 924"/>
                <a:gd name="T34" fmla="*/ 213 w 744"/>
                <a:gd name="T35" fmla="*/ 53 h 924"/>
                <a:gd name="T36" fmla="*/ 202 w 744"/>
                <a:gd name="T37" fmla="*/ 40 h 924"/>
                <a:gd name="T38" fmla="*/ 190 w 744"/>
                <a:gd name="T39" fmla="*/ 28 h 924"/>
                <a:gd name="T40" fmla="*/ 177 w 744"/>
                <a:gd name="T41" fmla="*/ 19 h 924"/>
                <a:gd name="T42" fmla="*/ 163 w 744"/>
                <a:gd name="T43" fmla="*/ 11 h 924"/>
                <a:gd name="T44" fmla="*/ 149 w 744"/>
                <a:gd name="T45" fmla="*/ 5 h 924"/>
                <a:gd name="T46" fmla="*/ 133 w 744"/>
                <a:gd name="T47" fmla="*/ 1 h 924"/>
                <a:gd name="T48" fmla="*/ 118 w 744"/>
                <a:gd name="T49" fmla="*/ 0 h 924"/>
                <a:gd name="T50" fmla="*/ 102 w 744"/>
                <a:gd name="T51" fmla="*/ 1 h 924"/>
                <a:gd name="T52" fmla="*/ 87 w 744"/>
                <a:gd name="T53" fmla="*/ 5 h 924"/>
                <a:gd name="T54" fmla="*/ 72 w 744"/>
                <a:gd name="T55" fmla="*/ 11 h 924"/>
                <a:gd name="T56" fmla="*/ 59 w 744"/>
                <a:gd name="T57" fmla="*/ 19 h 924"/>
                <a:gd name="T58" fmla="*/ 46 w 744"/>
                <a:gd name="T59" fmla="*/ 28 h 924"/>
                <a:gd name="T60" fmla="*/ 35 w 744"/>
                <a:gd name="T61" fmla="*/ 41 h 924"/>
                <a:gd name="T62" fmla="*/ 26 w 744"/>
                <a:gd name="T63" fmla="*/ 54 h 924"/>
                <a:gd name="T64" fmla="*/ 17 w 744"/>
                <a:gd name="T65" fmla="*/ 69 h 924"/>
                <a:gd name="T66" fmla="*/ 10 w 744"/>
                <a:gd name="T67" fmla="*/ 84 h 924"/>
                <a:gd name="T68" fmla="*/ 5 w 744"/>
                <a:gd name="T69" fmla="*/ 101 h 924"/>
                <a:gd name="T70" fmla="*/ 1 w 744"/>
                <a:gd name="T71" fmla="*/ 119 h 924"/>
                <a:gd name="T72" fmla="*/ 0 w 744"/>
                <a:gd name="T73" fmla="*/ 138 h 924"/>
                <a:gd name="T74" fmla="*/ 0 w 744"/>
                <a:gd name="T75" fmla="*/ 157 h 924"/>
                <a:gd name="T76" fmla="*/ 3 w 744"/>
                <a:gd name="T77" fmla="*/ 177 h 924"/>
                <a:gd name="T78" fmla="*/ 6 w 744"/>
                <a:gd name="T79" fmla="*/ 196 h 924"/>
                <a:gd name="T80" fmla="*/ 12 w 744"/>
                <a:gd name="T81" fmla="*/ 214 h 924"/>
                <a:gd name="T82" fmla="*/ 20 w 744"/>
                <a:gd name="T83" fmla="*/ 231 h 924"/>
                <a:gd name="T84" fmla="*/ 29 w 744"/>
                <a:gd name="T85" fmla="*/ 246 h 924"/>
                <a:gd name="T86" fmla="*/ 39 w 744"/>
                <a:gd name="T87" fmla="*/ 260 h 924"/>
                <a:gd name="T88" fmla="*/ 51 w 744"/>
                <a:gd name="T89" fmla="*/ 273 h 924"/>
                <a:gd name="T90" fmla="*/ 63 w 744"/>
                <a:gd name="T91" fmla="*/ 284 h 924"/>
                <a:gd name="T92" fmla="*/ 76 w 744"/>
                <a:gd name="T93" fmla="*/ 293 h 924"/>
                <a:gd name="T94" fmla="*/ 91 w 744"/>
                <a:gd name="T95" fmla="*/ 300 h 924"/>
                <a:gd name="T96" fmla="*/ 105 w 744"/>
                <a:gd name="T97" fmla="*/ 305 h 924"/>
                <a:gd name="T98" fmla="*/ 121 w 744"/>
                <a:gd name="T99" fmla="*/ 307 h 924"/>
                <a:gd name="T100" fmla="*/ 137 w 744"/>
                <a:gd name="T101" fmla="*/ 308 h 92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44"/>
                <a:gd name="T154" fmla="*/ 0 h 924"/>
                <a:gd name="T155" fmla="*/ 744 w 744"/>
                <a:gd name="T156" fmla="*/ 924 h 92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44" h="924">
                  <a:moveTo>
                    <a:pt x="430" y="921"/>
                  </a:moveTo>
                  <a:lnTo>
                    <a:pt x="439" y="920"/>
                  </a:lnTo>
                  <a:lnTo>
                    <a:pt x="447" y="919"/>
                  </a:lnTo>
                  <a:lnTo>
                    <a:pt x="456" y="917"/>
                  </a:lnTo>
                  <a:lnTo>
                    <a:pt x="466" y="915"/>
                  </a:lnTo>
                  <a:lnTo>
                    <a:pt x="474" y="912"/>
                  </a:lnTo>
                  <a:lnTo>
                    <a:pt x="484" y="909"/>
                  </a:lnTo>
                  <a:lnTo>
                    <a:pt x="492" y="905"/>
                  </a:lnTo>
                  <a:lnTo>
                    <a:pt x="502" y="903"/>
                  </a:lnTo>
                  <a:lnTo>
                    <a:pt x="510" y="899"/>
                  </a:lnTo>
                  <a:lnTo>
                    <a:pt x="518" y="895"/>
                  </a:lnTo>
                  <a:lnTo>
                    <a:pt x="527" y="891"/>
                  </a:lnTo>
                  <a:lnTo>
                    <a:pt x="536" y="887"/>
                  </a:lnTo>
                  <a:lnTo>
                    <a:pt x="543" y="883"/>
                  </a:lnTo>
                  <a:lnTo>
                    <a:pt x="552" y="878"/>
                  </a:lnTo>
                  <a:lnTo>
                    <a:pt x="560" y="872"/>
                  </a:lnTo>
                  <a:lnTo>
                    <a:pt x="568" y="868"/>
                  </a:lnTo>
                  <a:lnTo>
                    <a:pt x="575" y="862"/>
                  </a:lnTo>
                  <a:lnTo>
                    <a:pt x="583" y="856"/>
                  </a:lnTo>
                  <a:lnTo>
                    <a:pt x="590" y="851"/>
                  </a:lnTo>
                  <a:lnTo>
                    <a:pt x="596" y="844"/>
                  </a:lnTo>
                  <a:lnTo>
                    <a:pt x="603" y="838"/>
                  </a:lnTo>
                  <a:lnTo>
                    <a:pt x="611" y="831"/>
                  </a:lnTo>
                  <a:lnTo>
                    <a:pt x="617" y="824"/>
                  </a:lnTo>
                  <a:lnTo>
                    <a:pt x="624" y="817"/>
                  </a:lnTo>
                  <a:lnTo>
                    <a:pt x="631" y="811"/>
                  </a:lnTo>
                  <a:lnTo>
                    <a:pt x="636" y="803"/>
                  </a:lnTo>
                  <a:lnTo>
                    <a:pt x="643" y="796"/>
                  </a:lnTo>
                  <a:lnTo>
                    <a:pt x="650" y="788"/>
                  </a:lnTo>
                  <a:lnTo>
                    <a:pt x="656" y="780"/>
                  </a:lnTo>
                  <a:lnTo>
                    <a:pt x="662" y="772"/>
                  </a:lnTo>
                  <a:lnTo>
                    <a:pt x="667" y="764"/>
                  </a:lnTo>
                  <a:lnTo>
                    <a:pt x="673" y="755"/>
                  </a:lnTo>
                  <a:lnTo>
                    <a:pt x="678" y="745"/>
                  </a:lnTo>
                  <a:lnTo>
                    <a:pt x="682" y="737"/>
                  </a:lnTo>
                  <a:lnTo>
                    <a:pt x="687" y="728"/>
                  </a:lnTo>
                  <a:lnTo>
                    <a:pt x="693" y="719"/>
                  </a:lnTo>
                  <a:lnTo>
                    <a:pt x="696" y="710"/>
                  </a:lnTo>
                  <a:lnTo>
                    <a:pt x="701" y="700"/>
                  </a:lnTo>
                  <a:lnTo>
                    <a:pt x="705" y="692"/>
                  </a:lnTo>
                  <a:lnTo>
                    <a:pt x="710" y="681"/>
                  </a:lnTo>
                  <a:lnTo>
                    <a:pt x="712" y="671"/>
                  </a:lnTo>
                  <a:lnTo>
                    <a:pt x="717" y="661"/>
                  </a:lnTo>
                  <a:lnTo>
                    <a:pt x="720" y="651"/>
                  </a:lnTo>
                  <a:lnTo>
                    <a:pt x="722" y="640"/>
                  </a:lnTo>
                  <a:lnTo>
                    <a:pt x="726" y="630"/>
                  </a:lnTo>
                  <a:lnTo>
                    <a:pt x="728" y="621"/>
                  </a:lnTo>
                  <a:lnTo>
                    <a:pt x="731" y="608"/>
                  </a:lnTo>
                  <a:lnTo>
                    <a:pt x="734" y="599"/>
                  </a:lnTo>
                  <a:lnTo>
                    <a:pt x="736" y="588"/>
                  </a:lnTo>
                  <a:lnTo>
                    <a:pt x="737" y="576"/>
                  </a:lnTo>
                  <a:lnTo>
                    <a:pt x="738" y="566"/>
                  </a:lnTo>
                  <a:lnTo>
                    <a:pt x="741" y="555"/>
                  </a:lnTo>
                  <a:lnTo>
                    <a:pt x="742" y="543"/>
                  </a:lnTo>
                  <a:lnTo>
                    <a:pt x="743" y="532"/>
                  </a:lnTo>
                  <a:lnTo>
                    <a:pt x="743" y="520"/>
                  </a:lnTo>
                  <a:lnTo>
                    <a:pt x="744" y="510"/>
                  </a:lnTo>
                  <a:lnTo>
                    <a:pt x="744" y="499"/>
                  </a:lnTo>
                  <a:lnTo>
                    <a:pt x="744" y="487"/>
                  </a:lnTo>
                  <a:lnTo>
                    <a:pt x="744" y="476"/>
                  </a:lnTo>
                  <a:lnTo>
                    <a:pt x="744" y="464"/>
                  </a:lnTo>
                  <a:lnTo>
                    <a:pt x="743" y="452"/>
                  </a:lnTo>
                  <a:lnTo>
                    <a:pt x="743" y="440"/>
                  </a:lnTo>
                  <a:lnTo>
                    <a:pt x="742" y="429"/>
                  </a:lnTo>
                  <a:lnTo>
                    <a:pt x="741" y="418"/>
                  </a:lnTo>
                  <a:lnTo>
                    <a:pt x="738" y="405"/>
                  </a:lnTo>
                  <a:lnTo>
                    <a:pt x="737" y="392"/>
                  </a:lnTo>
                  <a:lnTo>
                    <a:pt x="735" y="381"/>
                  </a:lnTo>
                  <a:lnTo>
                    <a:pt x="733" y="370"/>
                  </a:lnTo>
                  <a:lnTo>
                    <a:pt x="730" y="358"/>
                  </a:lnTo>
                  <a:lnTo>
                    <a:pt x="727" y="348"/>
                  </a:lnTo>
                  <a:lnTo>
                    <a:pt x="725" y="336"/>
                  </a:lnTo>
                  <a:lnTo>
                    <a:pt x="721" y="326"/>
                  </a:lnTo>
                  <a:lnTo>
                    <a:pt x="718" y="314"/>
                  </a:lnTo>
                  <a:lnTo>
                    <a:pt x="714" y="303"/>
                  </a:lnTo>
                  <a:lnTo>
                    <a:pt x="711" y="293"/>
                  </a:lnTo>
                  <a:lnTo>
                    <a:pt x="706" y="282"/>
                  </a:lnTo>
                  <a:lnTo>
                    <a:pt x="703" y="271"/>
                  </a:lnTo>
                  <a:lnTo>
                    <a:pt x="698" y="262"/>
                  </a:lnTo>
                  <a:lnTo>
                    <a:pt x="694" y="252"/>
                  </a:lnTo>
                  <a:lnTo>
                    <a:pt x="689" y="242"/>
                  </a:lnTo>
                  <a:lnTo>
                    <a:pt x="683" y="232"/>
                  </a:lnTo>
                  <a:lnTo>
                    <a:pt x="679" y="222"/>
                  </a:lnTo>
                  <a:lnTo>
                    <a:pt x="673" y="213"/>
                  </a:lnTo>
                  <a:lnTo>
                    <a:pt x="669" y="204"/>
                  </a:lnTo>
                  <a:lnTo>
                    <a:pt x="663" y="194"/>
                  </a:lnTo>
                  <a:lnTo>
                    <a:pt x="657" y="186"/>
                  </a:lnTo>
                  <a:lnTo>
                    <a:pt x="651" y="176"/>
                  </a:lnTo>
                  <a:lnTo>
                    <a:pt x="646" y="167"/>
                  </a:lnTo>
                  <a:lnTo>
                    <a:pt x="639" y="159"/>
                  </a:lnTo>
                  <a:lnTo>
                    <a:pt x="633" y="150"/>
                  </a:lnTo>
                  <a:lnTo>
                    <a:pt x="625" y="142"/>
                  </a:lnTo>
                  <a:lnTo>
                    <a:pt x="619" y="134"/>
                  </a:lnTo>
                  <a:lnTo>
                    <a:pt x="612" y="127"/>
                  </a:lnTo>
                  <a:lnTo>
                    <a:pt x="606" y="120"/>
                  </a:lnTo>
                  <a:lnTo>
                    <a:pt x="599" y="112"/>
                  </a:lnTo>
                  <a:lnTo>
                    <a:pt x="592" y="106"/>
                  </a:lnTo>
                  <a:lnTo>
                    <a:pt x="585" y="99"/>
                  </a:lnTo>
                  <a:lnTo>
                    <a:pt x="577" y="91"/>
                  </a:lnTo>
                  <a:lnTo>
                    <a:pt x="570" y="85"/>
                  </a:lnTo>
                  <a:lnTo>
                    <a:pt x="562" y="78"/>
                  </a:lnTo>
                  <a:lnTo>
                    <a:pt x="554" y="72"/>
                  </a:lnTo>
                  <a:lnTo>
                    <a:pt x="546" y="67"/>
                  </a:lnTo>
                  <a:lnTo>
                    <a:pt x="538" y="61"/>
                  </a:lnTo>
                  <a:lnTo>
                    <a:pt x="530" y="56"/>
                  </a:lnTo>
                  <a:lnTo>
                    <a:pt x="522" y="51"/>
                  </a:lnTo>
                  <a:lnTo>
                    <a:pt x="514" y="46"/>
                  </a:lnTo>
                  <a:lnTo>
                    <a:pt x="506" y="42"/>
                  </a:lnTo>
                  <a:lnTo>
                    <a:pt x="498" y="37"/>
                  </a:lnTo>
                  <a:lnTo>
                    <a:pt x="489" y="34"/>
                  </a:lnTo>
                  <a:lnTo>
                    <a:pt x="481" y="28"/>
                  </a:lnTo>
                  <a:lnTo>
                    <a:pt x="472" y="24"/>
                  </a:lnTo>
                  <a:lnTo>
                    <a:pt x="463" y="22"/>
                  </a:lnTo>
                  <a:lnTo>
                    <a:pt x="454" y="18"/>
                  </a:lnTo>
                  <a:lnTo>
                    <a:pt x="446" y="14"/>
                  </a:lnTo>
                  <a:lnTo>
                    <a:pt x="435" y="12"/>
                  </a:lnTo>
                  <a:lnTo>
                    <a:pt x="427" y="10"/>
                  </a:lnTo>
                  <a:lnTo>
                    <a:pt x="418" y="7"/>
                  </a:lnTo>
                  <a:lnTo>
                    <a:pt x="409" y="6"/>
                  </a:lnTo>
                  <a:lnTo>
                    <a:pt x="400" y="4"/>
                  </a:lnTo>
                  <a:lnTo>
                    <a:pt x="391" y="4"/>
                  </a:lnTo>
                  <a:lnTo>
                    <a:pt x="381" y="2"/>
                  </a:lnTo>
                  <a:lnTo>
                    <a:pt x="371" y="2"/>
                  </a:lnTo>
                  <a:lnTo>
                    <a:pt x="362" y="0"/>
                  </a:lnTo>
                  <a:lnTo>
                    <a:pt x="353" y="0"/>
                  </a:lnTo>
                  <a:lnTo>
                    <a:pt x="344" y="0"/>
                  </a:lnTo>
                  <a:lnTo>
                    <a:pt x="335" y="2"/>
                  </a:lnTo>
                  <a:lnTo>
                    <a:pt x="325" y="2"/>
                  </a:lnTo>
                  <a:lnTo>
                    <a:pt x="316" y="4"/>
                  </a:lnTo>
                  <a:lnTo>
                    <a:pt x="306" y="4"/>
                  </a:lnTo>
                  <a:lnTo>
                    <a:pt x="296" y="6"/>
                  </a:lnTo>
                  <a:lnTo>
                    <a:pt x="288" y="7"/>
                  </a:lnTo>
                  <a:lnTo>
                    <a:pt x="279" y="10"/>
                  </a:lnTo>
                  <a:lnTo>
                    <a:pt x="269" y="12"/>
                  </a:lnTo>
                  <a:lnTo>
                    <a:pt x="260" y="14"/>
                  </a:lnTo>
                  <a:lnTo>
                    <a:pt x="251" y="18"/>
                  </a:lnTo>
                  <a:lnTo>
                    <a:pt x="242" y="22"/>
                  </a:lnTo>
                  <a:lnTo>
                    <a:pt x="234" y="24"/>
                  </a:lnTo>
                  <a:lnTo>
                    <a:pt x="225" y="28"/>
                  </a:lnTo>
                  <a:lnTo>
                    <a:pt x="217" y="34"/>
                  </a:lnTo>
                  <a:lnTo>
                    <a:pt x="209" y="37"/>
                  </a:lnTo>
                  <a:lnTo>
                    <a:pt x="201" y="42"/>
                  </a:lnTo>
                  <a:lnTo>
                    <a:pt x="193" y="46"/>
                  </a:lnTo>
                  <a:lnTo>
                    <a:pt x="184" y="51"/>
                  </a:lnTo>
                  <a:lnTo>
                    <a:pt x="177" y="56"/>
                  </a:lnTo>
                  <a:lnTo>
                    <a:pt x="169" y="62"/>
                  </a:lnTo>
                  <a:lnTo>
                    <a:pt x="161" y="68"/>
                  </a:lnTo>
                  <a:lnTo>
                    <a:pt x="154" y="74"/>
                  </a:lnTo>
                  <a:lnTo>
                    <a:pt x="147" y="79"/>
                  </a:lnTo>
                  <a:lnTo>
                    <a:pt x="139" y="85"/>
                  </a:lnTo>
                  <a:lnTo>
                    <a:pt x="132" y="93"/>
                  </a:lnTo>
                  <a:lnTo>
                    <a:pt x="126" y="100"/>
                  </a:lnTo>
                  <a:lnTo>
                    <a:pt x="120" y="107"/>
                  </a:lnTo>
                  <a:lnTo>
                    <a:pt x="112" y="115"/>
                  </a:lnTo>
                  <a:lnTo>
                    <a:pt x="106" y="122"/>
                  </a:lnTo>
                  <a:lnTo>
                    <a:pt x="100" y="128"/>
                  </a:lnTo>
                  <a:lnTo>
                    <a:pt x="94" y="136"/>
                  </a:lnTo>
                  <a:lnTo>
                    <a:pt x="89" y="144"/>
                  </a:lnTo>
                  <a:lnTo>
                    <a:pt x="83" y="152"/>
                  </a:lnTo>
                  <a:lnTo>
                    <a:pt x="77" y="162"/>
                  </a:lnTo>
                  <a:lnTo>
                    <a:pt x="73" y="170"/>
                  </a:lnTo>
                  <a:lnTo>
                    <a:pt x="67" y="179"/>
                  </a:lnTo>
                  <a:lnTo>
                    <a:pt x="62" y="188"/>
                  </a:lnTo>
                  <a:lnTo>
                    <a:pt x="57" y="196"/>
                  </a:lnTo>
                  <a:lnTo>
                    <a:pt x="52" y="206"/>
                  </a:lnTo>
                  <a:lnTo>
                    <a:pt x="48" y="214"/>
                  </a:lnTo>
                  <a:lnTo>
                    <a:pt x="44" y="223"/>
                  </a:lnTo>
                  <a:lnTo>
                    <a:pt x="40" y="234"/>
                  </a:lnTo>
                  <a:lnTo>
                    <a:pt x="35" y="244"/>
                  </a:lnTo>
                  <a:lnTo>
                    <a:pt x="30" y="253"/>
                  </a:lnTo>
                  <a:lnTo>
                    <a:pt x="28" y="263"/>
                  </a:lnTo>
                  <a:lnTo>
                    <a:pt x="24" y="272"/>
                  </a:lnTo>
                  <a:lnTo>
                    <a:pt x="20" y="284"/>
                  </a:lnTo>
                  <a:lnTo>
                    <a:pt x="18" y="293"/>
                  </a:lnTo>
                  <a:lnTo>
                    <a:pt x="16" y="304"/>
                  </a:lnTo>
                  <a:lnTo>
                    <a:pt x="13" y="315"/>
                  </a:lnTo>
                  <a:lnTo>
                    <a:pt x="11" y="326"/>
                  </a:lnTo>
                  <a:lnTo>
                    <a:pt x="9" y="336"/>
                  </a:lnTo>
                  <a:lnTo>
                    <a:pt x="6" y="348"/>
                  </a:lnTo>
                  <a:lnTo>
                    <a:pt x="4" y="358"/>
                  </a:lnTo>
                  <a:lnTo>
                    <a:pt x="3" y="370"/>
                  </a:lnTo>
                  <a:lnTo>
                    <a:pt x="2" y="380"/>
                  </a:lnTo>
                  <a:lnTo>
                    <a:pt x="2" y="391"/>
                  </a:lnTo>
                  <a:lnTo>
                    <a:pt x="1" y="403"/>
                  </a:lnTo>
                  <a:lnTo>
                    <a:pt x="1" y="414"/>
                  </a:lnTo>
                  <a:lnTo>
                    <a:pt x="0" y="426"/>
                  </a:lnTo>
                  <a:lnTo>
                    <a:pt x="0" y="437"/>
                  </a:lnTo>
                  <a:lnTo>
                    <a:pt x="0" y="450"/>
                  </a:lnTo>
                  <a:lnTo>
                    <a:pt x="1" y="461"/>
                  </a:lnTo>
                  <a:lnTo>
                    <a:pt x="1" y="472"/>
                  </a:lnTo>
                  <a:lnTo>
                    <a:pt x="2" y="484"/>
                  </a:lnTo>
                  <a:lnTo>
                    <a:pt x="3" y="496"/>
                  </a:lnTo>
                  <a:lnTo>
                    <a:pt x="4" y="509"/>
                  </a:lnTo>
                  <a:lnTo>
                    <a:pt x="6" y="520"/>
                  </a:lnTo>
                  <a:lnTo>
                    <a:pt x="8" y="531"/>
                  </a:lnTo>
                  <a:lnTo>
                    <a:pt x="9" y="543"/>
                  </a:lnTo>
                  <a:lnTo>
                    <a:pt x="12" y="555"/>
                  </a:lnTo>
                  <a:lnTo>
                    <a:pt x="13" y="566"/>
                  </a:lnTo>
                  <a:lnTo>
                    <a:pt x="17" y="576"/>
                  </a:lnTo>
                  <a:lnTo>
                    <a:pt x="19" y="589"/>
                  </a:lnTo>
                  <a:lnTo>
                    <a:pt x="22" y="600"/>
                  </a:lnTo>
                  <a:lnTo>
                    <a:pt x="26" y="611"/>
                  </a:lnTo>
                  <a:lnTo>
                    <a:pt x="29" y="621"/>
                  </a:lnTo>
                  <a:lnTo>
                    <a:pt x="33" y="631"/>
                  </a:lnTo>
                  <a:lnTo>
                    <a:pt x="37" y="643"/>
                  </a:lnTo>
                  <a:lnTo>
                    <a:pt x="42" y="652"/>
                  </a:lnTo>
                  <a:lnTo>
                    <a:pt x="46" y="662"/>
                  </a:lnTo>
                  <a:lnTo>
                    <a:pt x="50" y="672"/>
                  </a:lnTo>
                  <a:lnTo>
                    <a:pt x="56" y="683"/>
                  </a:lnTo>
                  <a:lnTo>
                    <a:pt x="60" y="693"/>
                  </a:lnTo>
                  <a:lnTo>
                    <a:pt x="65" y="702"/>
                  </a:lnTo>
                  <a:lnTo>
                    <a:pt x="69" y="711"/>
                  </a:lnTo>
                  <a:lnTo>
                    <a:pt x="75" y="720"/>
                  </a:lnTo>
                  <a:lnTo>
                    <a:pt x="81" y="729"/>
                  </a:lnTo>
                  <a:lnTo>
                    <a:pt x="86" y="739"/>
                  </a:lnTo>
                  <a:lnTo>
                    <a:pt x="92" y="748"/>
                  </a:lnTo>
                  <a:lnTo>
                    <a:pt x="99" y="757"/>
                  </a:lnTo>
                  <a:lnTo>
                    <a:pt x="105" y="765"/>
                  </a:lnTo>
                  <a:lnTo>
                    <a:pt x="110" y="773"/>
                  </a:lnTo>
                  <a:lnTo>
                    <a:pt x="117" y="781"/>
                  </a:lnTo>
                  <a:lnTo>
                    <a:pt x="124" y="789"/>
                  </a:lnTo>
                  <a:lnTo>
                    <a:pt x="131" y="797"/>
                  </a:lnTo>
                  <a:lnTo>
                    <a:pt x="138" y="805"/>
                  </a:lnTo>
                  <a:lnTo>
                    <a:pt x="145" y="812"/>
                  </a:lnTo>
                  <a:lnTo>
                    <a:pt x="153" y="819"/>
                  </a:lnTo>
                  <a:lnTo>
                    <a:pt x="160" y="825"/>
                  </a:lnTo>
                  <a:lnTo>
                    <a:pt x="166" y="832"/>
                  </a:lnTo>
                  <a:lnTo>
                    <a:pt x="173" y="839"/>
                  </a:lnTo>
                  <a:lnTo>
                    <a:pt x="181" y="846"/>
                  </a:lnTo>
                  <a:lnTo>
                    <a:pt x="189" y="851"/>
                  </a:lnTo>
                  <a:lnTo>
                    <a:pt x="197" y="856"/>
                  </a:lnTo>
                  <a:lnTo>
                    <a:pt x="204" y="862"/>
                  </a:lnTo>
                  <a:lnTo>
                    <a:pt x="213" y="869"/>
                  </a:lnTo>
                  <a:lnTo>
                    <a:pt x="220" y="872"/>
                  </a:lnTo>
                  <a:lnTo>
                    <a:pt x="229" y="878"/>
                  </a:lnTo>
                  <a:lnTo>
                    <a:pt x="237" y="883"/>
                  </a:lnTo>
                  <a:lnTo>
                    <a:pt x="245" y="887"/>
                  </a:lnTo>
                  <a:lnTo>
                    <a:pt x="255" y="892"/>
                  </a:lnTo>
                  <a:lnTo>
                    <a:pt x="264" y="896"/>
                  </a:lnTo>
                  <a:lnTo>
                    <a:pt x="273" y="900"/>
                  </a:lnTo>
                  <a:lnTo>
                    <a:pt x="282" y="903"/>
                  </a:lnTo>
                  <a:lnTo>
                    <a:pt x="290" y="907"/>
                  </a:lnTo>
                  <a:lnTo>
                    <a:pt x="298" y="909"/>
                  </a:lnTo>
                  <a:lnTo>
                    <a:pt x="307" y="912"/>
                  </a:lnTo>
                  <a:lnTo>
                    <a:pt x="316" y="915"/>
                  </a:lnTo>
                  <a:lnTo>
                    <a:pt x="325" y="917"/>
                  </a:lnTo>
                  <a:lnTo>
                    <a:pt x="336" y="919"/>
                  </a:lnTo>
                  <a:lnTo>
                    <a:pt x="344" y="920"/>
                  </a:lnTo>
                  <a:lnTo>
                    <a:pt x="354" y="921"/>
                  </a:lnTo>
                  <a:lnTo>
                    <a:pt x="363" y="921"/>
                  </a:lnTo>
                  <a:lnTo>
                    <a:pt x="372" y="924"/>
                  </a:lnTo>
                  <a:lnTo>
                    <a:pt x="381" y="924"/>
                  </a:lnTo>
                  <a:lnTo>
                    <a:pt x="391" y="924"/>
                  </a:lnTo>
                  <a:lnTo>
                    <a:pt x="400" y="924"/>
                  </a:lnTo>
                  <a:lnTo>
                    <a:pt x="410" y="924"/>
                  </a:lnTo>
                  <a:lnTo>
                    <a:pt x="419" y="923"/>
                  </a:lnTo>
                  <a:lnTo>
                    <a:pt x="430" y="9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4" name="Freeform 92"/>
            <p:cNvSpPr>
              <a:spLocks noChangeAspect="1"/>
            </p:cNvSpPr>
            <p:nvPr/>
          </p:nvSpPr>
          <p:spPr bwMode="auto">
            <a:xfrm>
              <a:off x="4100" y="1220"/>
              <a:ext cx="128" cy="99"/>
            </a:xfrm>
            <a:custGeom>
              <a:avLst/>
              <a:gdLst>
                <a:gd name="T0" fmla="*/ 123 w 382"/>
                <a:gd name="T1" fmla="*/ 1 h 298"/>
                <a:gd name="T2" fmla="*/ 22 w 382"/>
                <a:gd name="T3" fmla="*/ 99 h 298"/>
                <a:gd name="T4" fmla="*/ 21 w 382"/>
                <a:gd name="T5" fmla="*/ 98 h 298"/>
                <a:gd name="T6" fmla="*/ 20 w 382"/>
                <a:gd name="T7" fmla="*/ 97 h 298"/>
                <a:gd name="T8" fmla="*/ 19 w 382"/>
                <a:gd name="T9" fmla="*/ 95 h 298"/>
                <a:gd name="T10" fmla="*/ 19 w 382"/>
                <a:gd name="T11" fmla="*/ 93 h 298"/>
                <a:gd name="T12" fmla="*/ 17 w 382"/>
                <a:gd name="T13" fmla="*/ 91 h 298"/>
                <a:gd name="T14" fmla="*/ 16 w 382"/>
                <a:gd name="T15" fmla="*/ 88 h 298"/>
                <a:gd name="T16" fmla="*/ 14 w 382"/>
                <a:gd name="T17" fmla="*/ 85 h 298"/>
                <a:gd name="T18" fmla="*/ 13 w 382"/>
                <a:gd name="T19" fmla="*/ 82 h 298"/>
                <a:gd name="T20" fmla="*/ 12 w 382"/>
                <a:gd name="T21" fmla="*/ 80 h 298"/>
                <a:gd name="T22" fmla="*/ 11 w 382"/>
                <a:gd name="T23" fmla="*/ 78 h 298"/>
                <a:gd name="T24" fmla="*/ 10 w 382"/>
                <a:gd name="T25" fmla="*/ 77 h 298"/>
                <a:gd name="T26" fmla="*/ 9 w 382"/>
                <a:gd name="T27" fmla="*/ 75 h 298"/>
                <a:gd name="T28" fmla="*/ 9 w 382"/>
                <a:gd name="T29" fmla="*/ 73 h 298"/>
                <a:gd name="T30" fmla="*/ 8 w 382"/>
                <a:gd name="T31" fmla="*/ 71 h 298"/>
                <a:gd name="T32" fmla="*/ 8 w 382"/>
                <a:gd name="T33" fmla="*/ 69 h 298"/>
                <a:gd name="T34" fmla="*/ 7 w 382"/>
                <a:gd name="T35" fmla="*/ 67 h 298"/>
                <a:gd name="T36" fmla="*/ 6 w 382"/>
                <a:gd name="T37" fmla="*/ 65 h 298"/>
                <a:gd name="T38" fmla="*/ 6 w 382"/>
                <a:gd name="T39" fmla="*/ 63 h 298"/>
                <a:gd name="T40" fmla="*/ 4 w 382"/>
                <a:gd name="T41" fmla="*/ 61 h 298"/>
                <a:gd name="T42" fmla="*/ 4 w 382"/>
                <a:gd name="T43" fmla="*/ 59 h 298"/>
                <a:gd name="T44" fmla="*/ 4 w 382"/>
                <a:gd name="T45" fmla="*/ 58 h 298"/>
                <a:gd name="T46" fmla="*/ 3 w 382"/>
                <a:gd name="T47" fmla="*/ 56 h 298"/>
                <a:gd name="T48" fmla="*/ 3 w 382"/>
                <a:gd name="T49" fmla="*/ 53 h 298"/>
                <a:gd name="T50" fmla="*/ 2 w 382"/>
                <a:gd name="T51" fmla="*/ 51 h 298"/>
                <a:gd name="T52" fmla="*/ 1 w 382"/>
                <a:gd name="T53" fmla="*/ 49 h 298"/>
                <a:gd name="T54" fmla="*/ 1 w 382"/>
                <a:gd name="T55" fmla="*/ 47 h 298"/>
                <a:gd name="T56" fmla="*/ 1 w 382"/>
                <a:gd name="T57" fmla="*/ 45 h 298"/>
                <a:gd name="T58" fmla="*/ 1 w 382"/>
                <a:gd name="T59" fmla="*/ 43 h 298"/>
                <a:gd name="T60" fmla="*/ 0 w 382"/>
                <a:gd name="T61" fmla="*/ 40 h 298"/>
                <a:gd name="T62" fmla="*/ 0 w 382"/>
                <a:gd name="T63" fmla="*/ 38 h 298"/>
                <a:gd name="T64" fmla="*/ 0 w 382"/>
                <a:gd name="T65" fmla="*/ 35 h 298"/>
                <a:gd name="T66" fmla="*/ 0 w 382"/>
                <a:gd name="T67" fmla="*/ 33 h 298"/>
                <a:gd name="T68" fmla="*/ 0 w 382"/>
                <a:gd name="T69" fmla="*/ 31 h 298"/>
                <a:gd name="T70" fmla="*/ 0 w 382"/>
                <a:gd name="T71" fmla="*/ 29 h 298"/>
                <a:gd name="T72" fmla="*/ 0 w 382"/>
                <a:gd name="T73" fmla="*/ 26 h 298"/>
                <a:gd name="T74" fmla="*/ 0 w 382"/>
                <a:gd name="T75" fmla="*/ 24 h 298"/>
                <a:gd name="T76" fmla="*/ 0 w 382"/>
                <a:gd name="T77" fmla="*/ 22 h 298"/>
                <a:gd name="T78" fmla="*/ 0 w 382"/>
                <a:gd name="T79" fmla="*/ 20 h 298"/>
                <a:gd name="T80" fmla="*/ 0 w 382"/>
                <a:gd name="T81" fmla="*/ 17 h 298"/>
                <a:gd name="T82" fmla="*/ 0 w 382"/>
                <a:gd name="T83" fmla="*/ 16 h 298"/>
                <a:gd name="T84" fmla="*/ 0 w 382"/>
                <a:gd name="T85" fmla="*/ 13 h 298"/>
                <a:gd name="T86" fmla="*/ 0 w 382"/>
                <a:gd name="T87" fmla="*/ 12 h 298"/>
                <a:gd name="T88" fmla="*/ 0 w 382"/>
                <a:gd name="T89" fmla="*/ 10 h 298"/>
                <a:gd name="T90" fmla="*/ 0 w 382"/>
                <a:gd name="T91" fmla="*/ 9 h 298"/>
                <a:gd name="T92" fmla="*/ 0 w 382"/>
                <a:gd name="T93" fmla="*/ 6 h 298"/>
                <a:gd name="T94" fmla="*/ 0 w 382"/>
                <a:gd name="T95" fmla="*/ 3 h 298"/>
                <a:gd name="T96" fmla="*/ 0 w 382"/>
                <a:gd name="T97" fmla="*/ 1 h 298"/>
                <a:gd name="T98" fmla="*/ 1 w 382"/>
                <a:gd name="T99" fmla="*/ 0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82"/>
                <a:gd name="T151" fmla="*/ 0 h 298"/>
                <a:gd name="T152" fmla="*/ 382 w 382"/>
                <a:gd name="T153" fmla="*/ 298 h 2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82" h="298">
                  <a:moveTo>
                    <a:pt x="2" y="0"/>
                  </a:moveTo>
                  <a:lnTo>
                    <a:pt x="368" y="3"/>
                  </a:lnTo>
                  <a:lnTo>
                    <a:pt x="382" y="148"/>
                  </a:lnTo>
                  <a:lnTo>
                    <a:pt x="66" y="298"/>
                  </a:lnTo>
                  <a:lnTo>
                    <a:pt x="65" y="297"/>
                  </a:lnTo>
                  <a:lnTo>
                    <a:pt x="63" y="295"/>
                  </a:lnTo>
                  <a:lnTo>
                    <a:pt x="61" y="292"/>
                  </a:lnTo>
                  <a:lnTo>
                    <a:pt x="60" y="291"/>
                  </a:lnTo>
                  <a:lnTo>
                    <a:pt x="59" y="289"/>
                  </a:lnTo>
                  <a:lnTo>
                    <a:pt x="58" y="287"/>
                  </a:lnTo>
                  <a:lnTo>
                    <a:pt x="57" y="283"/>
                  </a:lnTo>
                  <a:lnTo>
                    <a:pt x="56" y="280"/>
                  </a:lnTo>
                  <a:lnTo>
                    <a:pt x="53" y="276"/>
                  </a:lnTo>
                  <a:lnTo>
                    <a:pt x="51" y="273"/>
                  </a:lnTo>
                  <a:lnTo>
                    <a:pt x="49" y="269"/>
                  </a:lnTo>
                  <a:lnTo>
                    <a:pt x="47" y="265"/>
                  </a:lnTo>
                  <a:lnTo>
                    <a:pt x="45" y="260"/>
                  </a:lnTo>
                  <a:lnTo>
                    <a:pt x="43" y="257"/>
                  </a:lnTo>
                  <a:lnTo>
                    <a:pt x="41" y="251"/>
                  </a:lnTo>
                  <a:lnTo>
                    <a:pt x="39" y="247"/>
                  </a:lnTo>
                  <a:lnTo>
                    <a:pt x="36" y="244"/>
                  </a:lnTo>
                  <a:lnTo>
                    <a:pt x="35" y="242"/>
                  </a:lnTo>
                  <a:lnTo>
                    <a:pt x="35" y="239"/>
                  </a:lnTo>
                  <a:lnTo>
                    <a:pt x="34" y="236"/>
                  </a:lnTo>
                  <a:lnTo>
                    <a:pt x="33" y="233"/>
                  </a:lnTo>
                  <a:lnTo>
                    <a:pt x="31" y="231"/>
                  </a:lnTo>
                  <a:lnTo>
                    <a:pt x="29" y="227"/>
                  </a:lnTo>
                  <a:lnTo>
                    <a:pt x="28" y="225"/>
                  </a:lnTo>
                  <a:lnTo>
                    <a:pt x="27" y="221"/>
                  </a:lnTo>
                  <a:lnTo>
                    <a:pt x="26" y="219"/>
                  </a:lnTo>
                  <a:lnTo>
                    <a:pt x="25" y="216"/>
                  </a:lnTo>
                  <a:lnTo>
                    <a:pt x="25" y="215"/>
                  </a:lnTo>
                  <a:lnTo>
                    <a:pt x="23" y="211"/>
                  </a:lnTo>
                  <a:lnTo>
                    <a:pt x="23" y="208"/>
                  </a:lnTo>
                  <a:lnTo>
                    <a:pt x="20" y="206"/>
                  </a:lnTo>
                  <a:lnTo>
                    <a:pt x="20" y="202"/>
                  </a:lnTo>
                  <a:lnTo>
                    <a:pt x="19" y="199"/>
                  </a:lnTo>
                  <a:lnTo>
                    <a:pt x="18" y="196"/>
                  </a:lnTo>
                  <a:lnTo>
                    <a:pt x="17" y="193"/>
                  </a:lnTo>
                  <a:lnTo>
                    <a:pt x="17" y="191"/>
                  </a:lnTo>
                  <a:lnTo>
                    <a:pt x="15" y="187"/>
                  </a:lnTo>
                  <a:lnTo>
                    <a:pt x="13" y="184"/>
                  </a:lnTo>
                  <a:lnTo>
                    <a:pt x="13" y="182"/>
                  </a:lnTo>
                  <a:lnTo>
                    <a:pt x="12" y="178"/>
                  </a:lnTo>
                  <a:lnTo>
                    <a:pt x="12" y="176"/>
                  </a:lnTo>
                  <a:lnTo>
                    <a:pt x="11" y="174"/>
                  </a:lnTo>
                  <a:lnTo>
                    <a:pt x="10" y="170"/>
                  </a:lnTo>
                  <a:lnTo>
                    <a:pt x="10" y="168"/>
                  </a:lnTo>
                  <a:lnTo>
                    <a:pt x="9" y="163"/>
                  </a:lnTo>
                  <a:lnTo>
                    <a:pt x="8" y="160"/>
                  </a:lnTo>
                  <a:lnTo>
                    <a:pt x="7" y="156"/>
                  </a:lnTo>
                  <a:lnTo>
                    <a:pt x="7" y="154"/>
                  </a:lnTo>
                  <a:lnTo>
                    <a:pt x="5" y="151"/>
                  </a:lnTo>
                  <a:lnTo>
                    <a:pt x="4" y="147"/>
                  </a:lnTo>
                  <a:lnTo>
                    <a:pt x="4" y="144"/>
                  </a:lnTo>
                  <a:lnTo>
                    <a:pt x="4" y="140"/>
                  </a:lnTo>
                  <a:lnTo>
                    <a:pt x="3" y="137"/>
                  </a:lnTo>
                  <a:lnTo>
                    <a:pt x="3" y="134"/>
                  </a:lnTo>
                  <a:lnTo>
                    <a:pt x="2" y="130"/>
                  </a:lnTo>
                  <a:lnTo>
                    <a:pt x="2" y="128"/>
                  </a:lnTo>
                  <a:lnTo>
                    <a:pt x="2" y="123"/>
                  </a:lnTo>
                  <a:lnTo>
                    <a:pt x="1" y="120"/>
                  </a:lnTo>
                  <a:lnTo>
                    <a:pt x="1" y="116"/>
                  </a:lnTo>
                  <a:lnTo>
                    <a:pt x="1" y="113"/>
                  </a:lnTo>
                  <a:lnTo>
                    <a:pt x="1" y="110"/>
                  </a:lnTo>
                  <a:lnTo>
                    <a:pt x="1" y="106"/>
                  </a:lnTo>
                  <a:lnTo>
                    <a:pt x="0" y="103"/>
                  </a:lnTo>
                  <a:lnTo>
                    <a:pt x="0" y="99"/>
                  </a:lnTo>
                  <a:lnTo>
                    <a:pt x="0" y="96"/>
                  </a:lnTo>
                  <a:lnTo>
                    <a:pt x="0" y="92"/>
                  </a:lnTo>
                  <a:lnTo>
                    <a:pt x="0" y="88"/>
                  </a:lnTo>
                  <a:lnTo>
                    <a:pt x="0" y="86"/>
                  </a:lnTo>
                  <a:lnTo>
                    <a:pt x="0" y="81"/>
                  </a:lnTo>
                  <a:lnTo>
                    <a:pt x="0" y="79"/>
                  </a:lnTo>
                  <a:lnTo>
                    <a:pt x="0" y="75"/>
                  </a:lnTo>
                  <a:lnTo>
                    <a:pt x="0" y="71"/>
                  </a:lnTo>
                  <a:lnTo>
                    <a:pt x="0" y="68"/>
                  </a:lnTo>
                  <a:lnTo>
                    <a:pt x="0" y="65"/>
                  </a:lnTo>
                  <a:lnTo>
                    <a:pt x="0" y="63"/>
                  </a:lnTo>
                  <a:lnTo>
                    <a:pt x="0" y="59"/>
                  </a:lnTo>
                  <a:lnTo>
                    <a:pt x="0" y="56"/>
                  </a:lnTo>
                  <a:lnTo>
                    <a:pt x="0" y="52"/>
                  </a:lnTo>
                  <a:lnTo>
                    <a:pt x="0" y="49"/>
                  </a:lnTo>
                  <a:lnTo>
                    <a:pt x="0" y="47"/>
                  </a:lnTo>
                  <a:lnTo>
                    <a:pt x="0" y="43"/>
                  </a:lnTo>
                  <a:lnTo>
                    <a:pt x="0" y="40"/>
                  </a:lnTo>
                  <a:lnTo>
                    <a:pt x="0" y="38"/>
                  </a:lnTo>
                  <a:lnTo>
                    <a:pt x="0" y="35"/>
                  </a:lnTo>
                  <a:lnTo>
                    <a:pt x="0" y="33"/>
                  </a:lnTo>
                  <a:lnTo>
                    <a:pt x="0" y="30"/>
                  </a:lnTo>
                  <a:lnTo>
                    <a:pt x="0" y="27"/>
                  </a:lnTo>
                  <a:lnTo>
                    <a:pt x="0" y="26"/>
                  </a:lnTo>
                  <a:lnTo>
                    <a:pt x="1" y="20"/>
                  </a:lnTo>
                  <a:lnTo>
                    <a:pt x="1" y="17"/>
                  </a:lnTo>
                  <a:lnTo>
                    <a:pt x="1" y="12"/>
                  </a:lnTo>
                  <a:lnTo>
                    <a:pt x="1" y="9"/>
                  </a:lnTo>
                  <a:lnTo>
                    <a:pt x="1" y="6"/>
                  </a:lnTo>
                  <a:lnTo>
                    <a:pt x="1" y="4"/>
                  </a:lnTo>
                  <a:lnTo>
                    <a:pt x="2" y="1"/>
                  </a:ln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5" name="Freeform 93"/>
            <p:cNvSpPr>
              <a:spLocks noChangeAspect="1"/>
            </p:cNvSpPr>
            <p:nvPr/>
          </p:nvSpPr>
          <p:spPr bwMode="auto">
            <a:xfrm>
              <a:off x="4173" y="1218"/>
              <a:ext cx="56" cy="63"/>
            </a:xfrm>
            <a:custGeom>
              <a:avLst/>
              <a:gdLst>
                <a:gd name="T0" fmla="*/ 35 w 169"/>
                <a:gd name="T1" fmla="*/ 63 h 191"/>
                <a:gd name="T2" fmla="*/ 39 w 169"/>
                <a:gd name="T3" fmla="*/ 61 h 191"/>
                <a:gd name="T4" fmla="*/ 42 w 169"/>
                <a:gd name="T5" fmla="*/ 59 h 191"/>
                <a:gd name="T6" fmla="*/ 45 w 169"/>
                <a:gd name="T7" fmla="*/ 56 h 191"/>
                <a:gd name="T8" fmla="*/ 49 w 169"/>
                <a:gd name="T9" fmla="*/ 53 h 191"/>
                <a:gd name="T10" fmla="*/ 51 w 169"/>
                <a:gd name="T11" fmla="*/ 50 h 191"/>
                <a:gd name="T12" fmla="*/ 53 w 169"/>
                <a:gd name="T13" fmla="*/ 47 h 191"/>
                <a:gd name="T14" fmla="*/ 55 w 169"/>
                <a:gd name="T15" fmla="*/ 42 h 191"/>
                <a:gd name="T16" fmla="*/ 56 w 169"/>
                <a:gd name="T17" fmla="*/ 38 h 191"/>
                <a:gd name="T18" fmla="*/ 56 w 169"/>
                <a:gd name="T19" fmla="*/ 33 h 191"/>
                <a:gd name="T20" fmla="*/ 56 w 169"/>
                <a:gd name="T21" fmla="*/ 28 h 191"/>
                <a:gd name="T22" fmla="*/ 55 w 169"/>
                <a:gd name="T23" fmla="*/ 23 h 191"/>
                <a:gd name="T24" fmla="*/ 53 w 169"/>
                <a:gd name="T25" fmla="*/ 19 h 191"/>
                <a:gd name="T26" fmla="*/ 52 w 169"/>
                <a:gd name="T27" fmla="*/ 15 h 191"/>
                <a:gd name="T28" fmla="*/ 49 w 169"/>
                <a:gd name="T29" fmla="*/ 11 h 191"/>
                <a:gd name="T30" fmla="*/ 46 w 169"/>
                <a:gd name="T31" fmla="*/ 8 h 191"/>
                <a:gd name="T32" fmla="*/ 43 w 169"/>
                <a:gd name="T33" fmla="*/ 5 h 191"/>
                <a:gd name="T34" fmla="*/ 39 w 169"/>
                <a:gd name="T35" fmla="*/ 3 h 191"/>
                <a:gd name="T36" fmla="*/ 36 w 169"/>
                <a:gd name="T37" fmla="*/ 1 h 191"/>
                <a:gd name="T38" fmla="*/ 31 w 169"/>
                <a:gd name="T39" fmla="*/ 0 h 191"/>
                <a:gd name="T40" fmla="*/ 27 w 169"/>
                <a:gd name="T41" fmla="*/ 0 h 191"/>
                <a:gd name="T42" fmla="*/ 23 w 169"/>
                <a:gd name="T43" fmla="*/ 0 h 191"/>
                <a:gd name="T44" fmla="*/ 19 w 169"/>
                <a:gd name="T45" fmla="*/ 2 h 191"/>
                <a:gd name="T46" fmla="*/ 15 w 169"/>
                <a:gd name="T47" fmla="*/ 3 h 191"/>
                <a:gd name="T48" fmla="*/ 11 w 169"/>
                <a:gd name="T49" fmla="*/ 6 h 191"/>
                <a:gd name="T50" fmla="*/ 8 w 169"/>
                <a:gd name="T51" fmla="*/ 8 h 191"/>
                <a:gd name="T52" fmla="*/ 6 w 169"/>
                <a:gd name="T53" fmla="*/ 12 h 191"/>
                <a:gd name="T54" fmla="*/ 3 w 169"/>
                <a:gd name="T55" fmla="*/ 16 h 191"/>
                <a:gd name="T56" fmla="*/ 2 w 169"/>
                <a:gd name="T57" fmla="*/ 19 h 191"/>
                <a:gd name="T58" fmla="*/ 1 w 169"/>
                <a:gd name="T59" fmla="*/ 24 h 191"/>
                <a:gd name="T60" fmla="*/ 0 w 169"/>
                <a:gd name="T61" fmla="*/ 28 h 191"/>
                <a:gd name="T62" fmla="*/ 0 w 169"/>
                <a:gd name="T63" fmla="*/ 33 h 191"/>
                <a:gd name="T64" fmla="*/ 1 w 169"/>
                <a:gd name="T65" fmla="*/ 38 h 191"/>
                <a:gd name="T66" fmla="*/ 2 w 169"/>
                <a:gd name="T67" fmla="*/ 43 h 191"/>
                <a:gd name="T68" fmla="*/ 4 w 169"/>
                <a:gd name="T69" fmla="*/ 47 h 191"/>
                <a:gd name="T70" fmla="*/ 6 w 169"/>
                <a:gd name="T71" fmla="*/ 50 h 191"/>
                <a:gd name="T72" fmla="*/ 9 w 169"/>
                <a:gd name="T73" fmla="*/ 54 h 191"/>
                <a:gd name="T74" fmla="*/ 12 w 169"/>
                <a:gd name="T75" fmla="*/ 57 h 191"/>
                <a:gd name="T76" fmla="*/ 16 w 169"/>
                <a:gd name="T77" fmla="*/ 60 h 191"/>
                <a:gd name="T78" fmla="*/ 19 w 169"/>
                <a:gd name="T79" fmla="*/ 61 h 191"/>
                <a:gd name="T80" fmla="*/ 24 w 169"/>
                <a:gd name="T81" fmla="*/ 63 h 191"/>
                <a:gd name="T82" fmla="*/ 28 w 169"/>
                <a:gd name="T83" fmla="*/ 63 h 191"/>
                <a:gd name="T84" fmla="*/ 32 w 169"/>
                <a:gd name="T85" fmla="*/ 63 h 1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9"/>
                <a:gd name="T130" fmla="*/ 0 h 191"/>
                <a:gd name="T131" fmla="*/ 169 w 169"/>
                <a:gd name="T132" fmla="*/ 191 h 1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9" h="191">
                  <a:moveTo>
                    <a:pt x="97" y="191"/>
                  </a:moveTo>
                  <a:lnTo>
                    <a:pt x="101" y="191"/>
                  </a:lnTo>
                  <a:lnTo>
                    <a:pt x="105" y="190"/>
                  </a:lnTo>
                  <a:lnTo>
                    <a:pt x="109" y="189"/>
                  </a:lnTo>
                  <a:lnTo>
                    <a:pt x="113" y="187"/>
                  </a:lnTo>
                  <a:lnTo>
                    <a:pt x="117" y="185"/>
                  </a:lnTo>
                  <a:lnTo>
                    <a:pt x="120" y="184"/>
                  </a:lnTo>
                  <a:lnTo>
                    <a:pt x="125" y="182"/>
                  </a:lnTo>
                  <a:lnTo>
                    <a:pt x="128" y="179"/>
                  </a:lnTo>
                  <a:lnTo>
                    <a:pt x="132" y="176"/>
                  </a:lnTo>
                  <a:lnTo>
                    <a:pt x="135" y="175"/>
                  </a:lnTo>
                  <a:lnTo>
                    <a:pt x="137" y="171"/>
                  </a:lnTo>
                  <a:lnTo>
                    <a:pt x="142" y="169"/>
                  </a:lnTo>
                  <a:lnTo>
                    <a:pt x="144" y="165"/>
                  </a:lnTo>
                  <a:lnTo>
                    <a:pt x="148" y="162"/>
                  </a:lnTo>
                  <a:lnTo>
                    <a:pt x="150" y="159"/>
                  </a:lnTo>
                  <a:lnTo>
                    <a:pt x="152" y="157"/>
                  </a:lnTo>
                  <a:lnTo>
                    <a:pt x="155" y="152"/>
                  </a:lnTo>
                  <a:lnTo>
                    <a:pt x="157" y="149"/>
                  </a:lnTo>
                  <a:lnTo>
                    <a:pt x="159" y="144"/>
                  </a:lnTo>
                  <a:lnTo>
                    <a:pt x="161" y="141"/>
                  </a:lnTo>
                  <a:lnTo>
                    <a:pt x="163" y="136"/>
                  </a:lnTo>
                  <a:lnTo>
                    <a:pt x="164" y="131"/>
                  </a:lnTo>
                  <a:lnTo>
                    <a:pt x="166" y="127"/>
                  </a:lnTo>
                  <a:lnTo>
                    <a:pt x="167" y="123"/>
                  </a:lnTo>
                  <a:lnTo>
                    <a:pt x="167" y="119"/>
                  </a:lnTo>
                  <a:lnTo>
                    <a:pt x="168" y="114"/>
                  </a:lnTo>
                  <a:lnTo>
                    <a:pt x="168" y="110"/>
                  </a:lnTo>
                  <a:lnTo>
                    <a:pt x="169" y="105"/>
                  </a:lnTo>
                  <a:lnTo>
                    <a:pt x="169" y="99"/>
                  </a:lnTo>
                  <a:lnTo>
                    <a:pt x="169" y="95"/>
                  </a:lnTo>
                  <a:lnTo>
                    <a:pt x="169" y="89"/>
                  </a:lnTo>
                  <a:lnTo>
                    <a:pt x="169" y="86"/>
                  </a:lnTo>
                  <a:lnTo>
                    <a:pt x="168" y="80"/>
                  </a:lnTo>
                  <a:lnTo>
                    <a:pt x="167" y="75"/>
                  </a:lnTo>
                  <a:lnTo>
                    <a:pt x="166" y="71"/>
                  </a:lnTo>
                  <a:lnTo>
                    <a:pt x="166" y="66"/>
                  </a:lnTo>
                  <a:lnTo>
                    <a:pt x="164" y="62"/>
                  </a:lnTo>
                  <a:lnTo>
                    <a:pt x="161" y="57"/>
                  </a:lnTo>
                  <a:lnTo>
                    <a:pt x="160" y="54"/>
                  </a:lnTo>
                  <a:lnTo>
                    <a:pt x="158" y="49"/>
                  </a:lnTo>
                  <a:lnTo>
                    <a:pt x="156" y="46"/>
                  </a:lnTo>
                  <a:lnTo>
                    <a:pt x="153" y="41"/>
                  </a:lnTo>
                  <a:lnTo>
                    <a:pt x="151" y="38"/>
                  </a:lnTo>
                  <a:lnTo>
                    <a:pt x="148" y="34"/>
                  </a:lnTo>
                  <a:lnTo>
                    <a:pt x="145" y="31"/>
                  </a:lnTo>
                  <a:lnTo>
                    <a:pt x="142" y="27"/>
                  </a:lnTo>
                  <a:lnTo>
                    <a:pt x="140" y="24"/>
                  </a:lnTo>
                  <a:lnTo>
                    <a:pt x="136" y="22"/>
                  </a:lnTo>
                  <a:lnTo>
                    <a:pt x="133" y="18"/>
                  </a:lnTo>
                  <a:lnTo>
                    <a:pt x="129" y="16"/>
                  </a:lnTo>
                  <a:lnTo>
                    <a:pt x="125" y="13"/>
                  </a:lnTo>
                  <a:lnTo>
                    <a:pt x="122" y="10"/>
                  </a:lnTo>
                  <a:lnTo>
                    <a:pt x="118" y="8"/>
                  </a:lnTo>
                  <a:lnTo>
                    <a:pt x="114" y="7"/>
                  </a:lnTo>
                  <a:lnTo>
                    <a:pt x="110" y="6"/>
                  </a:lnTo>
                  <a:lnTo>
                    <a:pt x="108" y="3"/>
                  </a:lnTo>
                  <a:lnTo>
                    <a:pt x="103" y="2"/>
                  </a:lnTo>
                  <a:lnTo>
                    <a:pt x="98" y="1"/>
                  </a:lnTo>
                  <a:lnTo>
                    <a:pt x="94" y="0"/>
                  </a:lnTo>
                  <a:lnTo>
                    <a:pt x="90" y="0"/>
                  </a:lnTo>
                  <a:lnTo>
                    <a:pt x="86" y="0"/>
                  </a:lnTo>
                  <a:lnTo>
                    <a:pt x="82" y="0"/>
                  </a:lnTo>
                  <a:lnTo>
                    <a:pt x="78" y="0"/>
                  </a:lnTo>
                  <a:lnTo>
                    <a:pt x="74" y="1"/>
                  </a:lnTo>
                  <a:lnTo>
                    <a:pt x="70" y="1"/>
                  </a:lnTo>
                  <a:lnTo>
                    <a:pt x="64" y="1"/>
                  </a:lnTo>
                  <a:lnTo>
                    <a:pt x="60" y="3"/>
                  </a:lnTo>
                  <a:lnTo>
                    <a:pt x="56" y="5"/>
                  </a:lnTo>
                  <a:lnTo>
                    <a:pt x="53" y="6"/>
                  </a:lnTo>
                  <a:lnTo>
                    <a:pt x="49" y="7"/>
                  </a:lnTo>
                  <a:lnTo>
                    <a:pt x="45" y="9"/>
                  </a:lnTo>
                  <a:lnTo>
                    <a:pt x="42" y="13"/>
                  </a:lnTo>
                  <a:lnTo>
                    <a:pt x="38" y="14"/>
                  </a:lnTo>
                  <a:lnTo>
                    <a:pt x="34" y="17"/>
                  </a:lnTo>
                  <a:lnTo>
                    <a:pt x="31" y="19"/>
                  </a:lnTo>
                  <a:lnTo>
                    <a:pt x="29" y="23"/>
                  </a:lnTo>
                  <a:lnTo>
                    <a:pt x="25" y="25"/>
                  </a:lnTo>
                  <a:lnTo>
                    <a:pt x="22" y="30"/>
                  </a:lnTo>
                  <a:lnTo>
                    <a:pt x="21" y="33"/>
                  </a:lnTo>
                  <a:lnTo>
                    <a:pt x="17" y="37"/>
                  </a:lnTo>
                  <a:lnTo>
                    <a:pt x="15" y="40"/>
                  </a:lnTo>
                  <a:lnTo>
                    <a:pt x="13" y="43"/>
                  </a:lnTo>
                  <a:lnTo>
                    <a:pt x="10" y="47"/>
                  </a:lnTo>
                  <a:lnTo>
                    <a:pt x="9" y="51"/>
                  </a:lnTo>
                  <a:lnTo>
                    <a:pt x="7" y="55"/>
                  </a:lnTo>
                  <a:lnTo>
                    <a:pt x="6" y="59"/>
                  </a:lnTo>
                  <a:lnTo>
                    <a:pt x="5" y="63"/>
                  </a:lnTo>
                  <a:lnTo>
                    <a:pt x="4" y="67"/>
                  </a:lnTo>
                  <a:lnTo>
                    <a:pt x="2" y="72"/>
                  </a:lnTo>
                  <a:lnTo>
                    <a:pt x="1" y="77"/>
                  </a:lnTo>
                  <a:lnTo>
                    <a:pt x="0" y="81"/>
                  </a:lnTo>
                  <a:lnTo>
                    <a:pt x="0" y="86"/>
                  </a:lnTo>
                  <a:lnTo>
                    <a:pt x="0" y="91"/>
                  </a:lnTo>
                  <a:lnTo>
                    <a:pt x="0" y="97"/>
                  </a:lnTo>
                  <a:lnTo>
                    <a:pt x="1" y="101"/>
                  </a:lnTo>
                  <a:lnTo>
                    <a:pt x="2" y="106"/>
                  </a:lnTo>
                  <a:lnTo>
                    <a:pt x="2" y="111"/>
                  </a:lnTo>
                  <a:lnTo>
                    <a:pt x="2" y="115"/>
                  </a:lnTo>
                  <a:lnTo>
                    <a:pt x="5" y="120"/>
                  </a:lnTo>
                  <a:lnTo>
                    <a:pt x="6" y="125"/>
                  </a:lnTo>
                  <a:lnTo>
                    <a:pt x="7" y="129"/>
                  </a:lnTo>
                  <a:lnTo>
                    <a:pt x="8" y="133"/>
                  </a:lnTo>
                  <a:lnTo>
                    <a:pt x="10" y="137"/>
                  </a:lnTo>
                  <a:lnTo>
                    <a:pt x="13" y="142"/>
                  </a:lnTo>
                  <a:lnTo>
                    <a:pt x="15" y="146"/>
                  </a:lnTo>
                  <a:lnTo>
                    <a:pt x="16" y="150"/>
                  </a:lnTo>
                  <a:lnTo>
                    <a:pt x="18" y="153"/>
                  </a:lnTo>
                  <a:lnTo>
                    <a:pt x="22" y="158"/>
                  </a:lnTo>
                  <a:lnTo>
                    <a:pt x="25" y="160"/>
                  </a:lnTo>
                  <a:lnTo>
                    <a:pt x="28" y="163"/>
                  </a:lnTo>
                  <a:lnTo>
                    <a:pt x="31" y="167"/>
                  </a:lnTo>
                  <a:lnTo>
                    <a:pt x="34" y="170"/>
                  </a:lnTo>
                  <a:lnTo>
                    <a:pt x="37" y="173"/>
                  </a:lnTo>
                  <a:lnTo>
                    <a:pt x="40" y="176"/>
                  </a:lnTo>
                  <a:lnTo>
                    <a:pt x="44" y="178"/>
                  </a:lnTo>
                  <a:lnTo>
                    <a:pt x="48" y="181"/>
                  </a:lnTo>
                  <a:lnTo>
                    <a:pt x="50" y="182"/>
                  </a:lnTo>
                  <a:lnTo>
                    <a:pt x="55" y="184"/>
                  </a:lnTo>
                  <a:lnTo>
                    <a:pt x="58" y="185"/>
                  </a:lnTo>
                  <a:lnTo>
                    <a:pt x="63" y="187"/>
                  </a:lnTo>
                  <a:lnTo>
                    <a:pt x="68" y="189"/>
                  </a:lnTo>
                  <a:lnTo>
                    <a:pt x="71" y="190"/>
                  </a:lnTo>
                  <a:lnTo>
                    <a:pt x="76" y="191"/>
                  </a:lnTo>
                  <a:lnTo>
                    <a:pt x="80" y="191"/>
                  </a:lnTo>
                  <a:lnTo>
                    <a:pt x="85" y="191"/>
                  </a:lnTo>
                  <a:lnTo>
                    <a:pt x="88" y="191"/>
                  </a:lnTo>
                  <a:lnTo>
                    <a:pt x="93" y="191"/>
                  </a:lnTo>
                  <a:lnTo>
                    <a:pt x="97" y="1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6" name="Freeform 94"/>
            <p:cNvSpPr>
              <a:spLocks noChangeAspect="1"/>
            </p:cNvSpPr>
            <p:nvPr/>
          </p:nvSpPr>
          <p:spPr bwMode="auto">
            <a:xfrm>
              <a:off x="4189" y="1215"/>
              <a:ext cx="57" cy="60"/>
            </a:xfrm>
            <a:custGeom>
              <a:avLst/>
              <a:gdLst>
                <a:gd name="T0" fmla="*/ 35 w 171"/>
                <a:gd name="T1" fmla="*/ 59 h 182"/>
                <a:gd name="T2" fmla="*/ 39 w 171"/>
                <a:gd name="T3" fmla="*/ 57 h 182"/>
                <a:gd name="T4" fmla="*/ 43 w 171"/>
                <a:gd name="T5" fmla="*/ 56 h 182"/>
                <a:gd name="T6" fmla="*/ 47 w 171"/>
                <a:gd name="T7" fmla="*/ 53 h 182"/>
                <a:gd name="T8" fmla="*/ 50 w 171"/>
                <a:gd name="T9" fmla="*/ 50 h 182"/>
                <a:gd name="T10" fmla="*/ 52 w 171"/>
                <a:gd name="T11" fmla="*/ 47 h 182"/>
                <a:gd name="T12" fmla="*/ 54 w 171"/>
                <a:gd name="T13" fmla="*/ 43 h 182"/>
                <a:gd name="T14" fmla="*/ 56 w 171"/>
                <a:gd name="T15" fmla="*/ 40 h 182"/>
                <a:gd name="T16" fmla="*/ 57 w 171"/>
                <a:gd name="T17" fmla="*/ 35 h 182"/>
                <a:gd name="T18" fmla="*/ 57 w 171"/>
                <a:gd name="T19" fmla="*/ 31 h 182"/>
                <a:gd name="T20" fmla="*/ 57 w 171"/>
                <a:gd name="T21" fmla="*/ 26 h 182"/>
                <a:gd name="T22" fmla="*/ 56 w 171"/>
                <a:gd name="T23" fmla="*/ 22 h 182"/>
                <a:gd name="T24" fmla="*/ 54 w 171"/>
                <a:gd name="T25" fmla="*/ 18 h 182"/>
                <a:gd name="T26" fmla="*/ 52 w 171"/>
                <a:gd name="T27" fmla="*/ 14 h 182"/>
                <a:gd name="T28" fmla="*/ 50 w 171"/>
                <a:gd name="T29" fmla="*/ 10 h 182"/>
                <a:gd name="T30" fmla="*/ 47 w 171"/>
                <a:gd name="T31" fmla="*/ 7 h 182"/>
                <a:gd name="T32" fmla="*/ 44 w 171"/>
                <a:gd name="T33" fmla="*/ 5 h 182"/>
                <a:gd name="T34" fmla="*/ 40 w 171"/>
                <a:gd name="T35" fmla="*/ 2 h 182"/>
                <a:gd name="T36" fmla="*/ 36 w 171"/>
                <a:gd name="T37" fmla="*/ 1 h 182"/>
                <a:gd name="T38" fmla="*/ 32 w 171"/>
                <a:gd name="T39" fmla="*/ 0 h 182"/>
                <a:gd name="T40" fmla="*/ 28 w 171"/>
                <a:gd name="T41" fmla="*/ 0 h 182"/>
                <a:gd name="T42" fmla="*/ 24 w 171"/>
                <a:gd name="T43" fmla="*/ 0 h 182"/>
                <a:gd name="T44" fmla="*/ 20 w 171"/>
                <a:gd name="T45" fmla="*/ 1 h 182"/>
                <a:gd name="T46" fmla="*/ 15 w 171"/>
                <a:gd name="T47" fmla="*/ 3 h 182"/>
                <a:gd name="T48" fmla="*/ 12 w 171"/>
                <a:gd name="T49" fmla="*/ 5 h 182"/>
                <a:gd name="T50" fmla="*/ 9 w 171"/>
                <a:gd name="T51" fmla="*/ 8 h 182"/>
                <a:gd name="T52" fmla="*/ 7 w 171"/>
                <a:gd name="T53" fmla="*/ 11 h 182"/>
                <a:gd name="T54" fmla="*/ 4 w 171"/>
                <a:gd name="T55" fmla="*/ 15 h 182"/>
                <a:gd name="T56" fmla="*/ 2 w 171"/>
                <a:gd name="T57" fmla="*/ 18 h 182"/>
                <a:gd name="T58" fmla="*/ 1 w 171"/>
                <a:gd name="T59" fmla="*/ 22 h 182"/>
                <a:gd name="T60" fmla="*/ 0 w 171"/>
                <a:gd name="T61" fmla="*/ 27 h 182"/>
                <a:gd name="T62" fmla="*/ 0 w 171"/>
                <a:gd name="T63" fmla="*/ 32 h 182"/>
                <a:gd name="T64" fmla="*/ 1 w 171"/>
                <a:gd name="T65" fmla="*/ 36 h 182"/>
                <a:gd name="T66" fmla="*/ 2 w 171"/>
                <a:gd name="T67" fmla="*/ 41 h 182"/>
                <a:gd name="T68" fmla="*/ 4 w 171"/>
                <a:gd name="T69" fmla="*/ 45 h 182"/>
                <a:gd name="T70" fmla="*/ 7 w 171"/>
                <a:gd name="T71" fmla="*/ 48 h 182"/>
                <a:gd name="T72" fmla="*/ 9 w 171"/>
                <a:gd name="T73" fmla="*/ 51 h 182"/>
                <a:gd name="T74" fmla="*/ 13 w 171"/>
                <a:gd name="T75" fmla="*/ 54 h 182"/>
                <a:gd name="T76" fmla="*/ 16 w 171"/>
                <a:gd name="T77" fmla="*/ 56 h 182"/>
                <a:gd name="T78" fmla="*/ 20 w 171"/>
                <a:gd name="T79" fmla="*/ 58 h 182"/>
                <a:gd name="T80" fmla="*/ 24 w 171"/>
                <a:gd name="T81" fmla="*/ 59 h 182"/>
                <a:gd name="T82" fmla="*/ 28 w 171"/>
                <a:gd name="T83" fmla="*/ 60 h 182"/>
                <a:gd name="T84" fmla="*/ 32 w 171"/>
                <a:gd name="T85" fmla="*/ 60 h 18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1"/>
                <a:gd name="T130" fmla="*/ 0 h 182"/>
                <a:gd name="T131" fmla="*/ 171 w 171"/>
                <a:gd name="T132" fmla="*/ 182 h 18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1" h="182">
                  <a:moveTo>
                    <a:pt x="97" y="182"/>
                  </a:moveTo>
                  <a:lnTo>
                    <a:pt x="102" y="180"/>
                  </a:lnTo>
                  <a:lnTo>
                    <a:pt x="106" y="179"/>
                  </a:lnTo>
                  <a:lnTo>
                    <a:pt x="110" y="178"/>
                  </a:lnTo>
                  <a:lnTo>
                    <a:pt x="115" y="176"/>
                  </a:lnTo>
                  <a:lnTo>
                    <a:pt x="118" y="174"/>
                  </a:lnTo>
                  <a:lnTo>
                    <a:pt x="122" y="172"/>
                  </a:lnTo>
                  <a:lnTo>
                    <a:pt x="125" y="171"/>
                  </a:lnTo>
                  <a:lnTo>
                    <a:pt x="130" y="169"/>
                  </a:lnTo>
                  <a:lnTo>
                    <a:pt x="133" y="167"/>
                  </a:lnTo>
                  <a:lnTo>
                    <a:pt x="136" y="163"/>
                  </a:lnTo>
                  <a:lnTo>
                    <a:pt x="140" y="161"/>
                  </a:lnTo>
                  <a:lnTo>
                    <a:pt x="143" y="159"/>
                  </a:lnTo>
                  <a:lnTo>
                    <a:pt x="146" y="155"/>
                  </a:lnTo>
                  <a:lnTo>
                    <a:pt x="149" y="152"/>
                  </a:lnTo>
                  <a:lnTo>
                    <a:pt x="151" y="150"/>
                  </a:lnTo>
                  <a:lnTo>
                    <a:pt x="155" y="146"/>
                  </a:lnTo>
                  <a:lnTo>
                    <a:pt x="156" y="143"/>
                  </a:lnTo>
                  <a:lnTo>
                    <a:pt x="157" y="139"/>
                  </a:lnTo>
                  <a:lnTo>
                    <a:pt x="159" y="135"/>
                  </a:lnTo>
                  <a:lnTo>
                    <a:pt x="162" y="131"/>
                  </a:lnTo>
                  <a:lnTo>
                    <a:pt x="163" y="128"/>
                  </a:lnTo>
                  <a:lnTo>
                    <a:pt x="165" y="123"/>
                  </a:lnTo>
                  <a:lnTo>
                    <a:pt x="167" y="120"/>
                  </a:lnTo>
                  <a:lnTo>
                    <a:pt x="168" y="115"/>
                  </a:lnTo>
                  <a:lnTo>
                    <a:pt x="168" y="112"/>
                  </a:lnTo>
                  <a:lnTo>
                    <a:pt x="170" y="107"/>
                  </a:lnTo>
                  <a:lnTo>
                    <a:pt x="171" y="103"/>
                  </a:lnTo>
                  <a:lnTo>
                    <a:pt x="171" y="98"/>
                  </a:lnTo>
                  <a:lnTo>
                    <a:pt x="171" y="94"/>
                  </a:lnTo>
                  <a:lnTo>
                    <a:pt x="171" y="89"/>
                  </a:lnTo>
                  <a:lnTo>
                    <a:pt x="171" y="84"/>
                  </a:lnTo>
                  <a:lnTo>
                    <a:pt x="171" y="80"/>
                  </a:lnTo>
                  <a:lnTo>
                    <a:pt x="171" y="75"/>
                  </a:lnTo>
                  <a:lnTo>
                    <a:pt x="168" y="71"/>
                  </a:lnTo>
                  <a:lnTo>
                    <a:pt x="167" y="66"/>
                  </a:lnTo>
                  <a:lnTo>
                    <a:pt x="167" y="63"/>
                  </a:lnTo>
                  <a:lnTo>
                    <a:pt x="165" y="58"/>
                  </a:lnTo>
                  <a:lnTo>
                    <a:pt x="163" y="54"/>
                  </a:lnTo>
                  <a:lnTo>
                    <a:pt x="162" y="49"/>
                  </a:lnTo>
                  <a:lnTo>
                    <a:pt x="159" y="47"/>
                  </a:lnTo>
                  <a:lnTo>
                    <a:pt x="157" y="42"/>
                  </a:lnTo>
                  <a:lnTo>
                    <a:pt x="155" y="39"/>
                  </a:lnTo>
                  <a:lnTo>
                    <a:pt x="151" y="34"/>
                  </a:lnTo>
                  <a:lnTo>
                    <a:pt x="149" y="31"/>
                  </a:lnTo>
                  <a:lnTo>
                    <a:pt x="147" y="27"/>
                  </a:lnTo>
                  <a:lnTo>
                    <a:pt x="143" y="25"/>
                  </a:lnTo>
                  <a:lnTo>
                    <a:pt x="141" y="22"/>
                  </a:lnTo>
                  <a:lnTo>
                    <a:pt x="138" y="19"/>
                  </a:lnTo>
                  <a:lnTo>
                    <a:pt x="134" y="16"/>
                  </a:lnTo>
                  <a:lnTo>
                    <a:pt x="131" y="14"/>
                  </a:lnTo>
                  <a:lnTo>
                    <a:pt x="127" y="11"/>
                  </a:lnTo>
                  <a:lnTo>
                    <a:pt x="124" y="10"/>
                  </a:lnTo>
                  <a:lnTo>
                    <a:pt x="119" y="7"/>
                  </a:lnTo>
                  <a:lnTo>
                    <a:pt x="117" y="6"/>
                  </a:lnTo>
                  <a:lnTo>
                    <a:pt x="112" y="4"/>
                  </a:lnTo>
                  <a:lnTo>
                    <a:pt x="109" y="3"/>
                  </a:lnTo>
                  <a:lnTo>
                    <a:pt x="104" y="1"/>
                  </a:lnTo>
                  <a:lnTo>
                    <a:pt x="101" y="1"/>
                  </a:lnTo>
                  <a:lnTo>
                    <a:pt x="96" y="0"/>
                  </a:lnTo>
                  <a:lnTo>
                    <a:pt x="93" y="0"/>
                  </a:lnTo>
                  <a:lnTo>
                    <a:pt x="87" y="0"/>
                  </a:lnTo>
                  <a:lnTo>
                    <a:pt x="84" y="0"/>
                  </a:lnTo>
                  <a:lnTo>
                    <a:pt x="79" y="0"/>
                  </a:lnTo>
                  <a:lnTo>
                    <a:pt x="76" y="0"/>
                  </a:lnTo>
                  <a:lnTo>
                    <a:pt x="71" y="0"/>
                  </a:lnTo>
                  <a:lnTo>
                    <a:pt x="67" y="1"/>
                  </a:lnTo>
                  <a:lnTo>
                    <a:pt x="62" y="3"/>
                  </a:lnTo>
                  <a:lnTo>
                    <a:pt x="59" y="4"/>
                  </a:lnTo>
                  <a:lnTo>
                    <a:pt x="54" y="6"/>
                  </a:lnTo>
                  <a:lnTo>
                    <a:pt x="49" y="7"/>
                  </a:lnTo>
                  <a:lnTo>
                    <a:pt x="46" y="9"/>
                  </a:lnTo>
                  <a:lnTo>
                    <a:pt x="43" y="11"/>
                  </a:lnTo>
                  <a:lnTo>
                    <a:pt x="39" y="12"/>
                  </a:lnTo>
                  <a:lnTo>
                    <a:pt x="36" y="16"/>
                  </a:lnTo>
                  <a:lnTo>
                    <a:pt x="32" y="18"/>
                  </a:lnTo>
                  <a:lnTo>
                    <a:pt x="29" y="22"/>
                  </a:lnTo>
                  <a:lnTo>
                    <a:pt x="27" y="24"/>
                  </a:lnTo>
                  <a:lnTo>
                    <a:pt x="24" y="27"/>
                  </a:lnTo>
                  <a:lnTo>
                    <a:pt x="21" y="31"/>
                  </a:lnTo>
                  <a:lnTo>
                    <a:pt x="20" y="34"/>
                  </a:lnTo>
                  <a:lnTo>
                    <a:pt x="16" y="38"/>
                  </a:lnTo>
                  <a:lnTo>
                    <a:pt x="14" y="41"/>
                  </a:lnTo>
                  <a:lnTo>
                    <a:pt x="11" y="44"/>
                  </a:lnTo>
                  <a:lnTo>
                    <a:pt x="9" y="49"/>
                  </a:lnTo>
                  <a:lnTo>
                    <a:pt x="8" y="52"/>
                  </a:lnTo>
                  <a:lnTo>
                    <a:pt x="6" y="56"/>
                  </a:lnTo>
                  <a:lnTo>
                    <a:pt x="5" y="60"/>
                  </a:lnTo>
                  <a:lnTo>
                    <a:pt x="4" y="65"/>
                  </a:lnTo>
                  <a:lnTo>
                    <a:pt x="3" y="68"/>
                  </a:lnTo>
                  <a:lnTo>
                    <a:pt x="1" y="73"/>
                  </a:lnTo>
                  <a:lnTo>
                    <a:pt x="1" y="78"/>
                  </a:lnTo>
                  <a:lnTo>
                    <a:pt x="1" y="82"/>
                  </a:lnTo>
                  <a:lnTo>
                    <a:pt x="0" y="87"/>
                  </a:lnTo>
                  <a:lnTo>
                    <a:pt x="0" y="91"/>
                  </a:lnTo>
                  <a:lnTo>
                    <a:pt x="1" y="96"/>
                  </a:lnTo>
                  <a:lnTo>
                    <a:pt x="1" y="102"/>
                  </a:lnTo>
                  <a:lnTo>
                    <a:pt x="1" y="106"/>
                  </a:lnTo>
                  <a:lnTo>
                    <a:pt x="4" y="110"/>
                  </a:lnTo>
                  <a:lnTo>
                    <a:pt x="5" y="114"/>
                  </a:lnTo>
                  <a:lnTo>
                    <a:pt x="6" y="119"/>
                  </a:lnTo>
                  <a:lnTo>
                    <a:pt x="7" y="123"/>
                  </a:lnTo>
                  <a:lnTo>
                    <a:pt x="8" y="128"/>
                  </a:lnTo>
                  <a:lnTo>
                    <a:pt x="11" y="130"/>
                  </a:lnTo>
                  <a:lnTo>
                    <a:pt x="13" y="135"/>
                  </a:lnTo>
                  <a:lnTo>
                    <a:pt x="15" y="138"/>
                  </a:lnTo>
                  <a:lnTo>
                    <a:pt x="16" y="142"/>
                  </a:lnTo>
                  <a:lnTo>
                    <a:pt x="20" y="145"/>
                  </a:lnTo>
                  <a:lnTo>
                    <a:pt x="22" y="150"/>
                  </a:lnTo>
                  <a:lnTo>
                    <a:pt x="25" y="152"/>
                  </a:lnTo>
                  <a:lnTo>
                    <a:pt x="28" y="155"/>
                  </a:lnTo>
                  <a:lnTo>
                    <a:pt x="31" y="158"/>
                  </a:lnTo>
                  <a:lnTo>
                    <a:pt x="35" y="161"/>
                  </a:lnTo>
                  <a:lnTo>
                    <a:pt x="38" y="163"/>
                  </a:lnTo>
                  <a:lnTo>
                    <a:pt x="41" y="167"/>
                  </a:lnTo>
                  <a:lnTo>
                    <a:pt x="44" y="168"/>
                  </a:lnTo>
                  <a:lnTo>
                    <a:pt x="48" y="170"/>
                  </a:lnTo>
                  <a:lnTo>
                    <a:pt x="52" y="172"/>
                  </a:lnTo>
                  <a:lnTo>
                    <a:pt x="55" y="174"/>
                  </a:lnTo>
                  <a:lnTo>
                    <a:pt x="60" y="176"/>
                  </a:lnTo>
                  <a:lnTo>
                    <a:pt x="64" y="177"/>
                  </a:lnTo>
                  <a:lnTo>
                    <a:pt x="68" y="178"/>
                  </a:lnTo>
                  <a:lnTo>
                    <a:pt x="71" y="179"/>
                  </a:lnTo>
                  <a:lnTo>
                    <a:pt x="76" y="179"/>
                  </a:lnTo>
                  <a:lnTo>
                    <a:pt x="80" y="182"/>
                  </a:lnTo>
                  <a:lnTo>
                    <a:pt x="84" y="182"/>
                  </a:lnTo>
                  <a:lnTo>
                    <a:pt x="88" y="182"/>
                  </a:lnTo>
                  <a:lnTo>
                    <a:pt x="93" y="182"/>
                  </a:lnTo>
                  <a:lnTo>
                    <a:pt x="97" y="1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7" name="Freeform 95"/>
            <p:cNvSpPr>
              <a:spLocks noChangeAspect="1"/>
            </p:cNvSpPr>
            <p:nvPr/>
          </p:nvSpPr>
          <p:spPr bwMode="auto">
            <a:xfrm>
              <a:off x="4196" y="1227"/>
              <a:ext cx="39" cy="41"/>
            </a:xfrm>
            <a:custGeom>
              <a:avLst/>
              <a:gdLst>
                <a:gd name="T0" fmla="*/ 12 w 115"/>
                <a:gd name="T1" fmla="*/ 0 h 124"/>
                <a:gd name="T2" fmla="*/ 11 w 115"/>
                <a:gd name="T3" fmla="*/ 1 h 124"/>
                <a:gd name="T4" fmla="*/ 11 w 115"/>
                <a:gd name="T5" fmla="*/ 4 h 124"/>
                <a:gd name="T6" fmla="*/ 9 w 115"/>
                <a:gd name="T7" fmla="*/ 6 h 124"/>
                <a:gd name="T8" fmla="*/ 9 w 115"/>
                <a:gd name="T9" fmla="*/ 9 h 124"/>
                <a:gd name="T10" fmla="*/ 9 w 115"/>
                <a:gd name="T11" fmla="*/ 12 h 124"/>
                <a:gd name="T12" fmla="*/ 9 w 115"/>
                <a:gd name="T13" fmla="*/ 15 h 124"/>
                <a:gd name="T14" fmla="*/ 9 w 115"/>
                <a:gd name="T15" fmla="*/ 17 h 124"/>
                <a:gd name="T16" fmla="*/ 11 w 115"/>
                <a:gd name="T17" fmla="*/ 20 h 124"/>
                <a:gd name="T18" fmla="*/ 12 w 115"/>
                <a:gd name="T19" fmla="*/ 22 h 124"/>
                <a:gd name="T20" fmla="*/ 13 w 115"/>
                <a:gd name="T21" fmla="*/ 24 h 124"/>
                <a:gd name="T22" fmla="*/ 14 w 115"/>
                <a:gd name="T23" fmla="*/ 26 h 124"/>
                <a:gd name="T24" fmla="*/ 15 w 115"/>
                <a:gd name="T25" fmla="*/ 27 h 124"/>
                <a:gd name="T26" fmla="*/ 18 w 115"/>
                <a:gd name="T27" fmla="*/ 29 h 124"/>
                <a:gd name="T28" fmla="*/ 20 w 115"/>
                <a:gd name="T29" fmla="*/ 31 h 124"/>
                <a:gd name="T30" fmla="*/ 22 w 115"/>
                <a:gd name="T31" fmla="*/ 32 h 124"/>
                <a:gd name="T32" fmla="*/ 24 w 115"/>
                <a:gd name="T33" fmla="*/ 33 h 124"/>
                <a:gd name="T34" fmla="*/ 26 w 115"/>
                <a:gd name="T35" fmla="*/ 33 h 124"/>
                <a:gd name="T36" fmla="*/ 28 w 115"/>
                <a:gd name="T37" fmla="*/ 34 h 124"/>
                <a:gd name="T38" fmla="*/ 30 w 115"/>
                <a:gd name="T39" fmla="*/ 34 h 124"/>
                <a:gd name="T40" fmla="*/ 32 w 115"/>
                <a:gd name="T41" fmla="*/ 34 h 124"/>
                <a:gd name="T42" fmla="*/ 34 w 115"/>
                <a:gd name="T43" fmla="*/ 34 h 124"/>
                <a:gd name="T44" fmla="*/ 36 w 115"/>
                <a:gd name="T45" fmla="*/ 33 h 124"/>
                <a:gd name="T46" fmla="*/ 38 w 115"/>
                <a:gd name="T47" fmla="*/ 33 h 124"/>
                <a:gd name="T48" fmla="*/ 38 w 115"/>
                <a:gd name="T49" fmla="*/ 33 h 124"/>
                <a:gd name="T50" fmla="*/ 36 w 115"/>
                <a:gd name="T51" fmla="*/ 35 h 124"/>
                <a:gd name="T52" fmla="*/ 35 w 115"/>
                <a:gd name="T53" fmla="*/ 37 h 124"/>
                <a:gd name="T54" fmla="*/ 33 w 115"/>
                <a:gd name="T55" fmla="*/ 38 h 124"/>
                <a:gd name="T56" fmla="*/ 30 w 115"/>
                <a:gd name="T57" fmla="*/ 39 h 124"/>
                <a:gd name="T58" fmla="*/ 28 w 115"/>
                <a:gd name="T59" fmla="*/ 40 h 124"/>
                <a:gd name="T60" fmla="*/ 26 w 115"/>
                <a:gd name="T61" fmla="*/ 41 h 124"/>
                <a:gd name="T62" fmla="*/ 24 w 115"/>
                <a:gd name="T63" fmla="*/ 41 h 124"/>
                <a:gd name="T64" fmla="*/ 22 w 115"/>
                <a:gd name="T65" fmla="*/ 41 h 124"/>
                <a:gd name="T66" fmla="*/ 20 w 115"/>
                <a:gd name="T67" fmla="*/ 41 h 124"/>
                <a:gd name="T68" fmla="*/ 18 w 115"/>
                <a:gd name="T69" fmla="*/ 40 h 124"/>
                <a:gd name="T70" fmla="*/ 16 w 115"/>
                <a:gd name="T71" fmla="*/ 40 h 124"/>
                <a:gd name="T72" fmla="*/ 14 w 115"/>
                <a:gd name="T73" fmla="*/ 39 h 124"/>
                <a:gd name="T74" fmla="*/ 12 w 115"/>
                <a:gd name="T75" fmla="*/ 38 h 124"/>
                <a:gd name="T76" fmla="*/ 11 w 115"/>
                <a:gd name="T77" fmla="*/ 37 h 124"/>
                <a:gd name="T78" fmla="*/ 9 w 115"/>
                <a:gd name="T79" fmla="*/ 36 h 124"/>
                <a:gd name="T80" fmla="*/ 6 w 115"/>
                <a:gd name="T81" fmla="*/ 34 h 124"/>
                <a:gd name="T82" fmla="*/ 4 w 115"/>
                <a:gd name="T83" fmla="*/ 31 h 124"/>
                <a:gd name="T84" fmla="*/ 3 w 115"/>
                <a:gd name="T85" fmla="*/ 30 h 124"/>
                <a:gd name="T86" fmla="*/ 2 w 115"/>
                <a:gd name="T87" fmla="*/ 28 h 124"/>
                <a:gd name="T88" fmla="*/ 1 w 115"/>
                <a:gd name="T89" fmla="*/ 25 h 124"/>
                <a:gd name="T90" fmla="*/ 0 w 115"/>
                <a:gd name="T91" fmla="*/ 23 h 124"/>
                <a:gd name="T92" fmla="*/ 0 w 115"/>
                <a:gd name="T93" fmla="*/ 21 h 124"/>
                <a:gd name="T94" fmla="*/ 0 w 115"/>
                <a:gd name="T95" fmla="*/ 20 h 124"/>
                <a:gd name="T96" fmla="*/ 0 w 115"/>
                <a:gd name="T97" fmla="*/ 17 h 124"/>
                <a:gd name="T98" fmla="*/ 0 w 115"/>
                <a:gd name="T99" fmla="*/ 15 h 124"/>
                <a:gd name="T100" fmla="*/ 1 w 115"/>
                <a:gd name="T101" fmla="*/ 13 h 124"/>
                <a:gd name="T102" fmla="*/ 1 w 115"/>
                <a:gd name="T103" fmla="*/ 11 h 124"/>
                <a:gd name="T104" fmla="*/ 2 w 115"/>
                <a:gd name="T105" fmla="*/ 9 h 124"/>
                <a:gd name="T106" fmla="*/ 3 w 115"/>
                <a:gd name="T107" fmla="*/ 8 h 124"/>
                <a:gd name="T108" fmla="*/ 4 w 115"/>
                <a:gd name="T109" fmla="*/ 6 h 124"/>
                <a:gd name="T110" fmla="*/ 6 w 115"/>
                <a:gd name="T111" fmla="*/ 4 h 124"/>
                <a:gd name="T112" fmla="*/ 8 w 115"/>
                <a:gd name="T113" fmla="*/ 2 h 124"/>
                <a:gd name="T114" fmla="*/ 11 w 115"/>
                <a:gd name="T115" fmla="*/ 1 h 124"/>
                <a:gd name="T116" fmla="*/ 11 w 115"/>
                <a:gd name="T117" fmla="*/ 1 h 1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5"/>
                <a:gd name="T178" fmla="*/ 0 h 124"/>
                <a:gd name="T179" fmla="*/ 115 w 115"/>
                <a:gd name="T180" fmla="*/ 124 h 1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5" h="124">
                  <a:moveTo>
                    <a:pt x="33" y="2"/>
                  </a:moveTo>
                  <a:lnTo>
                    <a:pt x="34" y="0"/>
                  </a:lnTo>
                  <a:lnTo>
                    <a:pt x="35" y="0"/>
                  </a:lnTo>
                  <a:lnTo>
                    <a:pt x="33" y="4"/>
                  </a:lnTo>
                  <a:lnTo>
                    <a:pt x="32" y="7"/>
                  </a:lnTo>
                  <a:lnTo>
                    <a:pt x="31" y="11"/>
                  </a:lnTo>
                  <a:lnTo>
                    <a:pt x="28" y="14"/>
                  </a:lnTo>
                  <a:lnTo>
                    <a:pt x="27" y="19"/>
                  </a:lnTo>
                  <a:lnTo>
                    <a:pt x="26" y="22"/>
                  </a:lnTo>
                  <a:lnTo>
                    <a:pt x="26" y="27"/>
                  </a:lnTo>
                  <a:lnTo>
                    <a:pt x="26" y="31"/>
                  </a:lnTo>
                  <a:lnTo>
                    <a:pt x="26" y="35"/>
                  </a:lnTo>
                  <a:lnTo>
                    <a:pt x="26" y="39"/>
                  </a:lnTo>
                  <a:lnTo>
                    <a:pt x="26" y="44"/>
                  </a:lnTo>
                  <a:lnTo>
                    <a:pt x="27" y="47"/>
                  </a:lnTo>
                  <a:lnTo>
                    <a:pt x="28" y="52"/>
                  </a:lnTo>
                  <a:lnTo>
                    <a:pt x="30" y="56"/>
                  </a:lnTo>
                  <a:lnTo>
                    <a:pt x="31" y="60"/>
                  </a:lnTo>
                  <a:lnTo>
                    <a:pt x="33" y="64"/>
                  </a:lnTo>
                  <a:lnTo>
                    <a:pt x="34" y="67"/>
                  </a:lnTo>
                  <a:lnTo>
                    <a:pt x="36" y="70"/>
                  </a:lnTo>
                  <a:lnTo>
                    <a:pt x="38" y="72"/>
                  </a:lnTo>
                  <a:lnTo>
                    <a:pt x="39" y="76"/>
                  </a:lnTo>
                  <a:lnTo>
                    <a:pt x="41" y="78"/>
                  </a:lnTo>
                  <a:lnTo>
                    <a:pt x="43" y="80"/>
                  </a:lnTo>
                  <a:lnTo>
                    <a:pt x="44" y="83"/>
                  </a:lnTo>
                  <a:lnTo>
                    <a:pt x="48" y="85"/>
                  </a:lnTo>
                  <a:lnTo>
                    <a:pt x="52" y="88"/>
                  </a:lnTo>
                  <a:lnTo>
                    <a:pt x="57" y="93"/>
                  </a:lnTo>
                  <a:lnTo>
                    <a:pt x="59" y="94"/>
                  </a:lnTo>
                  <a:lnTo>
                    <a:pt x="63" y="95"/>
                  </a:lnTo>
                  <a:lnTo>
                    <a:pt x="65" y="96"/>
                  </a:lnTo>
                  <a:lnTo>
                    <a:pt x="68" y="99"/>
                  </a:lnTo>
                  <a:lnTo>
                    <a:pt x="72" y="99"/>
                  </a:lnTo>
                  <a:lnTo>
                    <a:pt x="74" y="100"/>
                  </a:lnTo>
                  <a:lnTo>
                    <a:pt x="78" y="100"/>
                  </a:lnTo>
                  <a:lnTo>
                    <a:pt x="80" y="101"/>
                  </a:lnTo>
                  <a:lnTo>
                    <a:pt x="82" y="102"/>
                  </a:lnTo>
                  <a:lnTo>
                    <a:pt x="86" y="102"/>
                  </a:lnTo>
                  <a:lnTo>
                    <a:pt x="88" y="102"/>
                  </a:lnTo>
                  <a:lnTo>
                    <a:pt x="91" y="102"/>
                  </a:lnTo>
                  <a:lnTo>
                    <a:pt x="95" y="102"/>
                  </a:lnTo>
                  <a:lnTo>
                    <a:pt x="97" y="102"/>
                  </a:lnTo>
                  <a:lnTo>
                    <a:pt x="101" y="102"/>
                  </a:lnTo>
                  <a:lnTo>
                    <a:pt x="104" y="101"/>
                  </a:lnTo>
                  <a:lnTo>
                    <a:pt x="106" y="100"/>
                  </a:lnTo>
                  <a:lnTo>
                    <a:pt x="110" y="100"/>
                  </a:lnTo>
                  <a:lnTo>
                    <a:pt x="112" y="99"/>
                  </a:lnTo>
                  <a:lnTo>
                    <a:pt x="115" y="98"/>
                  </a:lnTo>
                  <a:lnTo>
                    <a:pt x="113" y="100"/>
                  </a:lnTo>
                  <a:lnTo>
                    <a:pt x="111" y="103"/>
                  </a:lnTo>
                  <a:lnTo>
                    <a:pt x="107" y="106"/>
                  </a:lnTo>
                  <a:lnTo>
                    <a:pt x="105" y="109"/>
                  </a:lnTo>
                  <a:lnTo>
                    <a:pt x="102" y="111"/>
                  </a:lnTo>
                  <a:lnTo>
                    <a:pt x="98" y="114"/>
                  </a:lnTo>
                  <a:lnTo>
                    <a:pt x="96" y="116"/>
                  </a:lnTo>
                  <a:lnTo>
                    <a:pt x="93" y="118"/>
                  </a:lnTo>
                  <a:lnTo>
                    <a:pt x="89" y="119"/>
                  </a:lnTo>
                  <a:lnTo>
                    <a:pt x="87" y="120"/>
                  </a:lnTo>
                  <a:lnTo>
                    <a:pt x="83" y="122"/>
                  </a:lnTo>
                  <a:lnTo>
                    <a:pt x="81" y="122"/>
                  </a:lnTo>
                  <a:lnTo>
                    <a:pt x="78" y="123"/>
                  </a:lnTo>
                  <a:lnTo>
                    <a:pt x="74" y="124"/>
                  </a:lnTo>
                  <a:lnTo>
                    <a:pt x="72" y="124"/>
                  </a:lnTo>
                  <a:lnTo>
                    <a:pt x="68" y="124"/>
                  </a:lnTo>
                  <a:lnTo>
                    <a:pt x="65" y="124"/>
                  </a:lnTo>
                  <a:lnTo>
                    <a:pt x="63" y="124"/>
                  </a:lnTo>
                  <a:lnTo>
                    <a:pt x="59" y="123"/>
                  </a:lnTo>
                  <a:lnTo>
                    <a:pt x="56" y="123"/>
                  </a:lnTo>
                  <a:lnTo>
                    <a:pt x="54" y="122"/>
                  </a:lnTo>
                  <a:lnTo>
                    <a:pt x="50" y="122"/>
                  </a:lnTo>
                  <a:lnTo>
                    <a:pt x="48" y="120"/>
                  </a:lnTo>
                  <a:lnTo>
                    <a:pt x="44" y="120"/>
                  </a:lnTo>
                  <a:lnTo>
                    <a:pt x="42" y="118"/>
                  </a:lnTo>
                  <a:lnTo>
                    <a:pt x="39" y="117"/>
                  </a:lnTo>
                  <a:lnTo>
                    <a:pt x="36" y="116"/>
                  </a:lnTo>
                  <a:lnTo>
                    <a:pt x="33" y="115"/>
                  </a:lnTo>
                  <a:lnTo>
                    <a:pt x="31" y="112"/>
                  </a:lnTo>
                  <a:lnTo>
                    <a:pt x="28" y="111"/>
                  </a:lnTo>
                  <a:lnTo>
                    <a:pt x="26" y="109"/>
                  </a:lnTo>
                  <a:lnTo>
                    <a:pt x="24" y="108"/>
                  </a:lnTo>
                  <a:lnTo>
                    <a:pt x="19" y="102"/>
                  </a:lnTo>
                  <a:lnTo>
                    <a:pt x="15" y="98"/>
                  </a:lnTo>
                  <a:lnTo>
                    <a:pt x="12" y="94"/>
                  </a:lnTo>
                  <a:lnTo>
                    <a:pt x="11" y="92"/>
                  </a:lnTo>
                  <a:lnTo>
                    <a:pt x="10" y="90"/>
                  </a:lnTo>
                  <a:lnTo>
                    <a:pt x="8" y="87"/>
                  </a:lnTo>
                  <a:lnTo>
                    <a:pt x="7" y="84"/>
                  </a:lnTo>
                  <a:lnTo>
                    <a:pt x="4" y="80"/>
                  </a:lnTo>
                  <a:lnTo>
                    <a:pt x="4" y="77"/>
                  </a:lnTo>
                  <a:lnTo>
                    <a:pt x="3" y="74"/>
                  </a:lnTo>
                  <a:lnTo>
                    <a:pt x="1" y="71"/>
                  </a:lnTo>
                  <a:lnTo>
                    <a:pt x="1" y="67"/>
                  </a:lnTo>
                  <a:lnTo>
                    <a:pt x="1" y="64"/>
                  </a:lnTo>
                  <a:lnTo>
                    <a:pt x="1" y="61"/>
                  </a:lnTo>
                  <a:lnTo>
                    <a:pt x="0" y="59"/>
                  </a:lnTo>
                  <a:lnTo>
                    <a:pt x="0" y="55"/>
                  </a:lnTo>
                  <a:lnTo>
                    <a:pt x="0" y="52"/>
                  </a:lnTo>
                  <a:lnTo>
                    <a:pt x="1" y="50"/>
                  </a:lnTo>
                  <a:lnTo>
                    <a:pt x="1" y="45"/>
                  </a:lnTo>
                  <a:lnTo>
                    <a:pt x="1" y="43"/>
                  </a:lnTo>
                  <a:lnTo>
                    <a:pt x="2" y="40"/>
                  </a:lnTo>
                  <a:lnTo>
                    <a:pt x="3" y="37"/>
                  </a:lnTo>
                  <a:lnTo>
                    <a:pt x="4" y="34"/>
                  </a:lnTo>
                  <a:lnTo>
                    <a:pt x="4" y="31"/>
                  </a:lnTo>
                  <a:lnTo>
                    <a:pt x="7" y="28"/>
                  </a:lnTo>
                  <a:lnTo>
                    <a:pt x="8" y="26"/>
                  </a:lnTo>
                  <a:lnTo>
                    <a:pt x="9" y="23"/>
                  </a:lnTo>
                  <a:lnTo>
                    <a:pt x="10" y="20"/>
                  </a:lnTo>
                  <a:lnTo>
                    <a:pt x="12" y="18"/>
                  </a:lnTo>
                  <a:lnTo>
                    <a:pt x="15" y="16"/>
                  </a:lnTo>
                  <a:lnTo>
                    <a:pt x="18" y="12"/>
                  </a:lnTo>
                  <a:lnTo>
                    <a:pt x="23" y="7"/>
                  </a:lnTo>
                  <a:lnTo>
                    <a:pt x="25" y="6"/>
                  </a:lnTo>
                  <a:lnTo>
                    <a:pt x="28" y="4"/>
                  </a:lnTo>
                  <a:lnTo>
                    <a:pt x="31" y="3"/>
                  </a:lnTo>
                  <a:lnTo>
                    <a:pt x="3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8" name="Freeform 96"/>
            <p:cNvSpPr>
              <a:spLocks noChangeAspect="1"/>
            </p:cNvSpPr>
            <p:nvPr/>
          </p:nvSpPr>
          <p:spPr bwMode="auto">
            <a:xfrm>
              <a:off x="4222" y="1138"/>
              <a:ext cx="47" cy="53"/>
            </a:xfrm>
            <a:custGeom>
              <a:avLst/>
              <a:gdLst>
                <a:gd name="T0" fmla="*/ 0 w 139"/>
                <a:gd name="T1" fmla="*/ 48 h 159"/>
                <a:gd name="T2" fmla="*/ 28 w 139"/>
                <a:gd name="T3" fmla="*/ 0 h 159"/>
                <a:gd name="T4" fmla="*/ 47 w 139"/>
                <a:gd name="T5" fmla="*/ 10 h 159"/>
                <a:gd name="T6" fmla="*/ 14 w 139"/>
                <a:gd name="T7" fmla="*/ 53 h 159"/>
                <a:gd name="T8" fmla="*/ 0 w 139"/>
                <a:gd name="T9" fmla="*/ 48 h 159"/>
                <a:gd name="T10" fmla="*/ 0 w 139"/>
                <a:gd name="T11" fmla="*/ 48 h 159"/>
                <a:gd name="T12" fmla="*/ 0 60000 65536"/>
                <a:gd name="T13" fmla="*/ 0 60000 65536"/>
                <a:gd name="T14" fmla="*/ 0 60000 65536"/>
                <a:gd name="T15" fmla="*/ 0 60000 65536"/>
                <a:gd name="T16" fmla="*/ 0 60000 65536"/>
                <a:gd name="T17" fmla="*/ 0 60000 65536"/>
                <a:gd name="T18" fmla="*/ 0 w 139"/>
                <a:gd name="T19" fmla="*/ 0 h 159"/>
                <a:gd name="T20" fmla="*/ 139 w 139"/>
                <a:gd name="T21" fmla="*/ 159 h 159"/>
              </a:gdLst>
              <a:ahLst/>
              <a:cxnLst>
                <a:cxn ang="T12">
                  <a:pos x="T0" y="T1"/>
                </a:cxn>
                <a:cxn ang="T13">
                  <a:pos x="T2" y="T3"/>
                </a:cxn>
                <a:cxn ang="T14">
                  <a:pos x="T4" y="T5"/>
                </a:cxn>
                <a:cxn ang="T15">
                  <a:pos x="T6" y="T7"/>
                </a:cxn>
                <a:cxn ang="T16">
                  <a:pos x="T8" y="T9"/>
                </a:cxn>
                <a:cxn ang="T17">
                  <a:pos x="T10" y="T11"/>
                </a:cxn>
              </a:cxnLst>
              <a:rect l="T18" t="T19" r="T20" b="T21"/>
              <a:pathLst>
                <a:path w="139" h="159">
                  <a:moveTo>
                    <a:pt x="0" y="144"/>
                  </a:moveTo>
                  <a:lnTo>
                    <a:pt x="84" y="0"/>
                  </a:lnTo>
                  <a:lnTo>
                    <a:pt x="139" y="31"/>
                  </a:lnTo>
                  <a:lnTo>
                    <a:pt x="40" y="159"/>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59" name="Freeform 97"/>
            <p:cNvSpPr>
              <a:spLocks noChangeAspect="1"/>
            </p:cNvSpPr>
            <p:nvPr/>
          </p:nvSpPr>
          <p:spPr bwMode="auto">
            <a:xfrm>
              <a:off x="4260" y="1200"/>
              <a:ext cx="46" cy="31"/>
            </a:xfrm>
            <a:custGeom>
              <a:avLst/>
              <a:gdLst>
                <a:gd name="T0" fmla="*/ 0 w 139"/>
                <a:gd name="T1" fmla="*/ 18 h 93"/>
                <a:gd name="T2" fmla="*/ 39 w 139"/>
                <a:gd name="T3" fmla="*/ 0 h 93"/>
                <a:gd name="T4" fmla="*/ 46 w 139"/>
                <a:gd name="T5" fmla="*/ 22 h 93"/>
                <a:gd name="T6" fmla="*/ 5 w 139"/>
                <a:gd name="T7" fmla="*/ 31 h 93"/>
                <a:gd name="T8" fmla="*/ 0 w 139"/>
                <a:gd name="T9" fmla="*/ 18 h 93"/>
                <a:gd name="T10" fmla="*/ 0 w 139"/>
                <a:gd name="T11" fmla="*/ 18 h 93"/>
                <a:gd name="T12" fmla="*/ 0 60000 65536"/>
                <a:gd name="T13" fmla="*/ 0 60000 65536"/>
                <a:gd name="T14" fmla="*/ 0 60000 65536"/>
                <a:gd name="T15" fmla="*/ 0 60000 65536"/>
                <a:gd name="T16" fmla="*/ 0 60000 65536"/>
                <a:gd name="T17" fmla="*/ 0 60000 65536"/>
                <a:gd name="T18" fmla="*/ 0 w 139"/>
                <a:gd name="T19" fmla="*/ 0 h 93"/>
                <a:gd name="T20" fmla="*/ 139 w 139"/>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139" h="93">
                  <a:moveTo>
                    <a:pt x="0" y="55"/>
                  </a:moveTo>
                  <a:lnTo>
                    <a:pt x="118" y="0"/>
                  </a:lnTo>
                  <a:lnTo>
                    <a:pt x="139" y="67"/>
                  </a:lnTo>
                  <a:lnTo>
                    <a:pt x="14" y="93"/>
                  </a:lnTo>
                  <a:lnTo>
                    <a:pt x="0"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60" name="Freeform 98"/>
            <p:cNvSpPr>
              <a:spLocks noChangeAspect="1"/>
            </p:cNvSpPr>
            <p:nvPr/>
          </p:nvSpPr>
          <p:spPr bwMode="auto">
            <a:xfrm>
              <a:off x="4257" y="1263"/>
              <a:ext cx="52" cy="41"/>
            </a:xfrm>
            <a:custGeom>
              <a:avLst/>
              <a:gdLst>
                <a:gd name="T0" fmla="*/ 6 w 157"/>
                <a:gd name="T1" fmla="*/ 0 h 123"/>
                <a:gd name="T2" fmla="*/ 0 w 157"/>
                <a:gd name="T3" fmla="*/ 14 h 123"/>
                <a:gd name="T4" fmla="*/ 45 w 157"/>
                <a:gd name="T5" fmla="*/ 41 h 123"/>
                <a:gd name="T6" fmla="*/ 52 w 157"/>
                <a:gd name="T7" fmla="*/ 17 h 123"/>
                <a:gd name="T8" fmla="*/ 6 w 157"/>
                <a:gd name="T9" fmla="*/ 0 h 123"/>
                <a:gd name="T10" fmla="*/ 6 w 157"/>
                <a:gd name="T11" fmla="*/ 0 h 123"/>
                <a:gd name="T12" fmla="*/ 0 60000 65536"/>
                <a:gd name="T13" fmla="*/ 0 60000 65536"/>
                <a:gd name="T14" fmla="*/ 0 60000 65536"/>
                <a:gd name="T15" fmla="*/ 0 60000 65536"/>
                <a:gd name="T16" fmla="*/ 0 60000 65536"/>
                <a:gd name="T17" fmla="*/ 0 60000 65536"/>
                <a:gd name="T18" fmla="*/ 0 w 157"/>
                <a:gd name="T19" fmla="*/ 0 h 123"/>
                <a:gd name="T20" fmla="*/ 157 w 157"/>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57" h="123">
                  <a:moveTo>
                    <a:pt x="19" y="0"/>
                  </a:moveTo>
                  <a:lnTo>
                    <a:pt x="0" y="42"/>
                  </a:lnTo>
                  <a:lnTo>
                    <a:pt x="137" y="123"/>
                  </a:lnTo>
                  <a:lnTo>
                    <a:pt x="157" y="52"/>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pic>
        <p:nvPicPr>
          <p:cNvPr id="2062" name="Picture 99" descr="MCj0323398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159977" y="3556000"/>
            <a:ext cx="6960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Line 100"/>
          <p:cNvSpPr>
            <a:spLocks noChangeShapeType="1"/>
          </p:cNvSpPr>
          <p:nvPr/>
        </p:nvSpPr>
        <p:spPr bwMode="auto">
          <a:xfrm>
            <a:off x="5073161" y="4030663"/>
            <a:ext cx="56417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4" name="Line 101"/>
          <p:cNvSpPr>
            <a:spLocks noChangeShapeType="1"/>
          </p:cNvSpPr>
          <p:nvPr/>
        </p:nvSpPr>
        <p:spPr bwMode="auto">
          <a:xfrm flipV="1">
            <a:off x="5073161" y="4235450"/>
            <a:ext cx="188155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5" name="Line 102"/>
          <p:cNvSpPr>
            <a:spLocks noChangeShapeType="1"/>
          </p:cNvSpPr>
          <p:nvPr/>
        </p:nvSpPr>
        <p:spPr bwMode="auto">
          <a:xfrm>
            <a:off x="5073161" y="4427538"/>
            <a:ext cx="2820866"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6" name="Line 103"/>
          <p:cNvSpPr>
            <a:spLocks noChangeShapeType="1"/>
          </p:cNvSpPr>
          <p:nvPr/>
        </p:nvSpPr>
        <p:spPr bwMode="auto">
          <a:xfrm>
            <a:off x="5073162" y="4619625"/>
            <a:ext cx="1975338"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7" name="Line 104"/>
          <p:cNvSpPr>
            <a:spLocks noChangeShapeType="1"/>
          </p:cNvSpPr>
          <p:nvPr/>
        </p:nvSpPr>
        <p:spPr bwMode="auto">
          <a:xfrm>
            <a:off x="5073162" y="2955925"/>
            <a:ext cx="1786304" cy="0"/>
          </a:xfrm>
          <a:prstGeom prst="line">
            <a:avLst/>
          </a:prstGeom>
          <a:noFill/>
          <a:ln w="25400">
            <a:solidFill>
              <a:schemeClr val="tx1"/>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8" name="Line 105"/>
          <p:cNvSpPr>
            <a:spLocks noChangeShapeType="1"/>
          </p:cNvSpPr>
          <p:nvPr/>
        </p:nvSpPr>
        <p:spPr bwMode="auto">
          <a:xfrm flipV="1">
            <a:off x="5073162" y="2222500"/>
            <a:ext cx="471854" cy="0"/>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69" name="AutoShape 106"/>
          <p:cNvSpPr>
            <a:spLocks noChangeArrowheads="1"/>
          </p:cNvSpPr>
          <p:nvPr/>
        </p:nvSpPr>
        <p:spPr bwMode="auto">
          <a:xfrm>
            <a:off x="1784839" y="1443039"/>
            <a:ext cx="4791808" cy="3375025"/>
          </a:xfrm>
          <a:prstGeom prst="roundRect">
            <a:avLst>
              <a:gd name="adj" fmla="val 5602"/>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ja-JP" altLang="en-US"/>
          </a:p>
        </p:txBody>
      </p:sp>
      <p:sp>
        <p:nvSpPr>
          <p:cNvPr id="2070" name="Line 107"/>
          <p:cNvSpPr>
            <a:spLocks noChangeShapeType="1"/>
          </p:cNvSpPr>
          <p:nvPr/>
        </p:nvSpPr>
        <p:spPr bwMode="auto">
          <a:xfrm flipV="1">
            <a:off x="2911720" y="1984375"/>
            <a:ext cx="656492" cy="1106488"/>
          </a:xfrm>
          <a:prstGeom prst="line">
            <a:avLst/>
          </a:prstGeom>
          <a:noFill/>
          <a:ln w="25400">
            <a:solidFill>
              <a:schemeClr val="tx1"/>
            </a:solidFill>
            <a:round/>
            <a:headEnd type="oval" w="lg" len="lg"/>
            <a:tailEnd/>
          </a:ln>
          <a:extLst>
            <a:ext uri="{909E8E84-426E-40DD-AFC4-6F175D3DCCD1}">
              <a14:hiddenFill xmlns:a14="http://schemas.microsoft.com/office/drawing/2010/main">
                <a:noFill/>
              </a14:hiddenFill>
            </a:ext>
          </a:extLst>
        </p:spPr>
        <p:txBody>
          <a:bodyPr/>
          <a:lstStyle/>
          <a:p>
            <a:endParaRPr lang="ja-JP" altLang="en-US"/>
          </a:p>
        </p:txBody>
      </p:sp>
      <p:sp>
        <p:nvSpPr>
          <p:cNvPr id="2071" name="Line 108"/>
          <p:cNvSpPr>
            <a:spLocks noChangeShapeType="1"/>
          </p:cNvSpPr>
          <p:nvPr/>
        </p:nvSpPr>
        <p:spPr bwMode="auto">
          <a:xfrm>
            <a:off x="2911720" y="3090863"/>
            <a:ext cx="656492"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2" name="Line 109"/>
          <p:cNvSpPr>
            <a:spLocks noChangeShapeType="1"/>
          </p:cNvSpPr>
          <p:nvPr/>
        </p:nvSpPr>
        <p:spPr bwMode="auto">
          <a:xfrm>
            <a:off x="2911720" y="3090864"/>
            <a:ext cx="656492" cy="12223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073" name="Line 110"/>
          <p:cNvSpPr>
            <a:spLocks noChangeShapeType="1"/>
          </p:cNvSpPr>
          <p:nvPr/>
        </p:nvSpPr>
        <p:spPr bwMode="auto">
          <a:xfrm flipV="1">
            <a:off x="2441331" y="3305175"/>
            <a:ext cx="0" cy="250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pic>
        <p:nvPicPr>
          <p:cNvPr id="2074" name="Picture 111" descr="MCj0311328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9466" y="2238375"/>
            <a:ext cx="949569"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5" name="Picture 112" descr="MCj0223698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54716" y="3654426"/>
            <a:ext cx="496766"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6" name="Picture 113" descr="MCj0281608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67246" y="3952876"/>
            <a:ext cx="67700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77" name="Group 114"/>
          <p:cNvGrpSpPr>
            <a:grpSpLocks noChangeAspect="1"/>
          </p:cNvGrpSpPr>
          <p:nvPr/>
        </p:nvGrpSpPr>
        <p:grpSpPr bwMode="auto">
          <a:xfrm>
            <a:off x="5592272" y="3242644"/>
            <a:ext cx="715108" cy="941387"/>
            <a:chOff x="838" y="437"/>
            <a:chExt cx="409" cy="873"/>
          </a:xfrm>
        </p:grpSpPr>
        <p:sp>
          <p:nvSpPr>
            <p:cNvPr id="2435" name="AutoShape 115"/>
            <p:cNvSpPr>
              <a:spLocks noChangeAspect="1" noChangeArrowheads="1"/>
            </p:cNvSpPr>
            <p:nvPr/>
          </p:nvSpPr>
          <p:spPr bwMode="auto">
            <a:xfrm rot="2042417">
              <a:off x="838" y="437"/>
              <a:ext cx="408" cy="453"/>
            </a:xfrm>
            <a:prstGeom prst="irregularSeal2">
              <a:avLst/>
            </a:prstGeom>
            <a:solidFill>
              <a:srgbClr val="FFCC99"/>
            </a:solidFill>
            <a:ln w="19050">
              <a:solidFill>
                <a:srgbClr val="FF0000"/>
              </a:solidFill>
              <a:miter lim="800000"/>
              <a:headEnd/>
              <a:tailEnd/>
            </a:ln>
          </p:spPr>
          <p:txBody>
            <a:bodyPr wrap="none" anchor="ctr"/>
            <a:lstStyle/>
            <a:p>
              <a:endParaRPr lang="ja-JP" altLang="en-US"/>
            </a:p>
          </p:txBody>
        </p:sp>
        <p:grpSp>
          <p:nvGrpSpPr>
            <p:cNvPr id="2436" name="Group 116"/>
            <p:cNvGrpSpPr>
              <a:grpSpLocks noChangeAspect="1"/>
            </p:cNvGrpSpPr>
            <p:nvPr/>
          </p:nvGrpSpPr>
          <p:grpSpPr bwMode="auto">
            <a:xfrm>
              <a:off x="884" y="618"/>
              <a:ext cx="363" cy="692"/>
              <a:chOff x="2608" y="3028"/>
              <a:chExt cx="363" cy="692"/>
            </a:xfrm>
          </p:grpSpPr>
          <p:sp>
            <p:nvSpPr>
              <p:cNvPr id="2437" name="AutoShape 117"/>
              <p:cNvSpPr>
                <a:spLocks noChangeAspect="1" noChangeArrowheads="1"/>
              </p:cNvSpPr>
              <p:nvPr/>
            </p:nvSpPr>
            <p:spPr bwMode="auto">
              <a:xfrm>
                <a:off x="2608" y="3521"/>
                <a:ext cx="363" cy="199"/>
              </a:xfrm>
              <a:prstGeom prst="cube">
                <a:avLst>
                  <a:gd name="adj" fmla="val 44722"/>
                </a:avLst>
              </a:prstGeom>
              <a:solidFill>
                <a:srgbClr val="969696"/>
              </a:solidFill>
              <a:ln w="9525">
                <a:solidFill>
                  <a:schemeClr val="tx1"/>
                </a:solidFill>
                <a:miter lim="800000"/>
                <a:headEnd/>
                <a:tailEnd/>
              </a:ln>
            </p:spPr>
            <p:txBody>
              <a:bodyPr wrap="none" anchor="ctr"/>
              <a:lstStyle/>
              <a:p>
                <a:endParaRPr lang="ja-JP" altLang="en-US"/>
              </a:p>
            </p:txBody>
          </p:sp>
          <p:sp>
            <p:nvSpPr>
              <p:cNvPr id="2438" name="AutoShape 118"/>
              <p:cNvSpPr>
                <a:spLocks noChangeAspect="1" noChangeArrowheads="1"/>
              </p:cNvSpPr>
              <p:nvPr/>
            </p:nvSpPr>
            <p:spPr bwMode="auto">
              <a:xfrm>
                <a:off x="2744" y="3493"/>
                <a:ext cx="91" cy="91"/>
              </a:xfrm>
              <a:prstGeom prst="can">
                <a:avLst>
                  <a:gd name="adj" fmla="val 25000"/>
                </a:avLst>
              </a:prstGeom>
              <a:solidFill>
                <a:srgbClr val="969696"/>
              </a:solidFill>
              <a:ln w="9525">
                <a:solidFill>
                  <a:schemeClr val="tx1"/>
                </a:solidFill>
                <a:round/>
                <a:headEnd/>
                <a:tailEnd/>
              </a:ln>
            </p:spPr>
            <p:txBody>
              <a:bodyPr wrap="none" anchor="ctr"/>
              <a:lstStyle/>
              <a:p>
                <a:endParaRPr lang="ja-JP" altLang="en-US"/>
              </a:p>
            </p:txBody>
          </p:sp>
          <p:sp>
            <p:nvSpPr>
              <p:cNvPr id="2439" name="AutoShape 119"/>
              <p:cNvSpPr>
                <a:spLocks noChangeAspect="1" noChangeArrowheads="1"/>
              </p:cNvSpPr>
              <p:nvPr/>
            </p:nvSpPr>
            <p:spPr bwMode="auto">
              <a:xfrm>
                <a:off x="2744" y="3430"/>
                <a:ext cx="91" cy="91"/>
              </a:xfrm>
              <a:prstGeom prst="can">
                <a:avLst>
                  <a:gd name="adj" fmla="val 25000"/>
                </a:avLst>
              </a:prstGeom>
              <a:solidFill>
                <a:srgbClr val="969696"/>
              </a:solidFill>
              <a:ln w="9525">
                <a:solidFill>
                  <a:schemeClr val="tx1"/>
                </a:solidFill>
                <a:round/>
                <a:headEnd/>
                <a:tailEnd/>
              </a:ln>
            </p:spPr>
            <p:txBody>
              <a:bodyPr wrap="none" anchor="ctr"/>
              <a:lstStyle/>
              <a:p>
                <a:endParaRPr lang="ja-JP" altLang="en-US"/>
              </a:p>
            </p:txBody>
          </p:sp>
          <p:sp>
            <p:nvSpPr>
              <p:cNvPr id="2440" name="AutoShape 120"/>
              <p:cNvSpPr>
                <a:spLocks noChangeAspect="1" noChangeArrowheads="1"/>
              </p:cNvSpPr>
              <p:nvPr/>
            </p:nvSpPr>
            <p:spPr bwMode="auto">
              <a:xfrm>
                <a:off x="2744" y="3366"/>
                <a:ext cx="91" cy="91"/>
              </a:xfrm>
              <a:prstGeom prst="can">
                <a:avLst>
                  <a:gd name="adj" fmla="val 25000"/>
                </a:avLst>
              </a:prstGeom>
              <a:solidFill>
                <a:srgbClr val="969696"/>
              </a:solidFill>
              <a:ln w="9525">
                <a:solidFill>
                  <a:schemeClr val="tx1"/>
                </a:solidFill>
                <a:round/>
                <a:headEnd/>
                <a:tailEnd/>
              </a:ln>
            </p:spPr>
            <p:txBody>
              <a:bodyPr wrap="none" anchor="ctr"/>
              <a:lstStyle/>
              <a:p>
                <a:endParaRPr lang="ja-JP" altLang="en-US"/>
              </a:p>
            </p:txBody>
          </p:sp>
          <p:sp>
            <p:nvSpPr>
              <p:cNvPr id="2441" name="AutoShape 121"/>
              <p:cNvSpPr>
                <a:spLocks noChangeAspect="1" noChangeArrowheads="1"/>
              </p:cNvSpPr>
              <p:nvPr/>
            </p:nvSpPr>
            <p:spPr bwMode="auto">
              <a:xfrm>
                <a:off x="2744" y="3294"/>
                <a:ext cx="91" cy="91"/>
              </a:xfrm>
              <a:prstGeom prst="can">
                <a:avLst>
                  <a:gd name="adj" fmla="val 25000"/>
                </a:avLst>
              </a:prstGeom>
              <a:solidFill>
                <a:srgbClr val="969696"/>
              </a:solidFill>
              <a:ln w="9525">
                <a:solidFill>
                  <a:schemeClr val="tx1"/>
                </a:solidFill>
                <a:round/>
                <a:headEnd/>
                <a:tailEnd/>
              </a:ln>
            </p:spPr>
            <p:txBody>
              <a:bodyPr wrap="none" anchor="ctr"/>
              <a:lstStyle/>
              <a:p>
                <a:endParaRPr lang="ja-JP" altLang="en-US"/>
              </a:p>
            </p:txBody>
          </p:sp>
          <p:sp>
            <p:nvSpPr>
              <p:cNvPr id="2442" name="AutoShape 122"/>
              <p:cNvSpPr>
                <a:spLocks noChangeAspect="1" noChangeArrowheads="1"/>
              </p:cNvSpPr>
              <p:nvPr/>
            </p:nvSpPr>
            <p:spPr bwMode="auto">
              <a:xfrm>
                <a:off x="2744" y="3227"/>
                <a:ext cx="91" cy="91"/>
              </a:xfrm>
              <a:prstGeom prst="can">
                <a:avLst>
                  <a:gd name="adj" fmla="val 25000"/>
                </a:avLst>
              </a:prstGeom>
              <a:solidFill>
                <a:schemeClr val="accent1"/>
              </a:solidFill>
              <a:ln w="9525">
                <a:solidFill>
                  <a:schemeClr val="tx1"/>
                </a:solidFill>
                <a:round/>
                <a:headEnd/>
                <a:tailEnd/>
              </a:ln>
            </p:spPr>
            <p:txBody>
              <a:bodyPr wrap="none" anchor="ctr"/>
              <a:lstStyle/>
              <a:p>
                <a:endParaRPr lang="ja-JP" altLang="en-US"/>
              </a:p>
            </p:txBody>
          </p:sp>
          <p:sp>
            <p:nvSpPr>
              <p:cNvPr id="2443" name="AutoShape 123"/>
              <p:cNvSpPr>
                <a:spLocks noChangeAspect="1" noChangeArrowheads="1"/>
              </p:cNvSpPr>
              <p:nvPr/>
            </p:nvSpPr>
            <p:spPr bwMode="auto">
              <a:xfrm>
                <a:off x="2744" y="3167"/>
                <a:ext cx="91" cy="91"/>
              </a:xfrm>
              <a:prstGeom prst="can">
                <a:avLst>
                  <a:gd name="adj" fmla="val 25000"/>
                </a:avLst>
              </a:prstGeom>
              <a:solidFill>
                <a:srgbClr val="0000FF"/>
              </a:solidFill>
              <a:ln w="9525">
                <a:solidFill>
                  <a:schemeClr val="tx1"/>
                </a:solidFill>
                <a:round/>
                <a:headEnd/>
                <a:tailEnd/>
              </a:ln>
            </p:spPr>
            <p:txBody>
              <a:bodyPr wrap="none" anchor="ctr"/>
              <a:lstStyle/>
              <a:p>
                <a:endParaRPr lang="ja-JP" altLang="en-US"/>
              </a:p>
            </p:txBody>
          </p:sp>
          <p:sp>
            <p:nvSpPr>
              <p:cNvPr id="2444" name="AutoShape 124"/>
              <p:cNvSpPr>
                <a:spLocks noChangeAspect="1" noChangeArrowheads="1"/>
              </p:cNvSpPr>
              <p:nvPr/>
            </p:nvSpPr>
            <p:spPr bwMode="auto">
              <a:xfrm>
                <a:off x="2744" y="3097"/>
                <a:ext cx="91" cy="91"/>
              </a:xfrm>
              <a:prstGeom prst="can">
                <a:avLst>
                  <a:gd name="adj" fmla="val 25000"/>
                </a:avLst>
              </a:prstGeom>
              <a:solidFill>
                <a:srgbClr val="FFFF00"/>
              </a:solidFill>
              <a:ln w="9525">
                <a:solidFill>
                  <a:schemeClr val="tx1"/>
                </a:solidFill>
                <a:round/>
                <a:headEnd/>
                <a:tailEnd/>
              </a:ln>
            </p:spPr>
            <p:txBody>
              <a:bodyPr wrap="none" anchor="ctr"/>
              <a:lstStyle/>
              <a:p>
                <a:endParaRPr lang="ja-JP" altLang="en-US"/>
              </a:p>
            </p:txBody>
          </p:sp>
          <p:sp>
            <p:nvSpPr>
              <p:cNvPr id="2445" name="AutoShape 125"/>
              <p:cNvSpPr>
                <a:spLocks noChangeAspect="1" noChangeArrowheads="1"/>
              </p:cNvSpPr>
              <p:nvPr/>
            </p:nvSpPr>
            <p:spPr bwMode="auto">
              <a:xfrm>
                <a:off x="2744" y="3028"/>
                <a:ext cx="91" cy="91"/>
              </a:xfrm>
              <a:prstGeom prst="can">
                <a:avLst>
                  <a:gd name="adj" fmla="val 25000"/>
                </a:avLst>
              </a:prstGeom>
              <a:solidFill>
                <a:srgbClr val="FF0000"/>
              </a:solidFill>
              <a:ln w="9525">
                <a:solidFill>
                  <a:schemeClr val="tx1"/>
                </a:solidFill>
                <a:round/>
                <a:headEnd/>
                <a:tailEnd/>
              </a:ln>
            </p:spPr>
            <p:txBody>
              <a:bodyPr wrap="none" anchor="ctr"/>
              <a:lstStyle/>
              <a:p>
                <a:endParaRPr lang="ja-JP" altLang="en-US"/>
              </a:p>
            </p:txBody>
          </p:sp>
          <p:sp>
            <p:nvSpPr>
              <p:cNvPr id="2446" name="Rectangle 126"/>
              <p:cNvSpPr>
                <a:spLocks noChangeAspect="1" noChangeArrowheads="1"/>
              </p:cNvSpPr>
              <p:nvPr/>
            </p:nvSpPr>
            <p:spPr bwMode="auto">
              <a:xfrm>
                <a:off x="2744" y="3339"/>
                <a:ext cx="91" cy="2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sp>
            <p:nvSpPr>
              <p:cNvPr id="2447" name="Line 127"/>
              <p:cNvSpPr>
                <a:spLocks noChangeAspect="1" noChangeShapeType="1"/>
              </p:cNvSpPr>
              <p:nvPr/>
            </p:nvSpPr>
            <p:spPr bwMode="auto">
              <a:xfrm>
                <a:off x="2744" y="3067"/>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448" name="Line 128"/>
              <p:cNvSpPr>
                <a:spLocks noChangeAspect="1" noChangeShapeType="1"/>
              </p:cNvSpPr>
              <p:nvPr/>
            </p:nvSpPr>
            <p:spPr bwMode="auto">
              <a:xfrm>
                <a:off x="2835" y="3067"/>
                <a:ext cx="0" cy="4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sp>
        <p:nvSpPr>
          <p:cNvPr id="2078" name="Text Box 129"/>
          <p:cNvSpPr txBox="1">
            <a:spLocks noChangeArrowheads="1"/>
          </p:cNvSpPr>
          <p:nvPr/>
        </p:nvSpPr>
        <p:spPr bwMode="auto">
          <a:xfrm>
            <a:off x="3464287" y="3864748"/>
            <a:ext cx="1872400" cy="92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800" b="1" dirty="0" smtClean="0">
                <a:ea typeface="HGP創英角ﾎﾟｯﾌﾟ体" pitchFamily="50" charset="-128"/>
              </a:rPr>
              <a:t>Emergency Warning System</a:t>
            </a:r>
            <a:endParaRPr lang="ja-JP" altLang="en-US" sz="1800" b="1" dirty="0">
              <a:ea typeface="HGP創英角ﾎﾟｯﾌﾟ体" pitchFamily="50" charset="-128"/>
            </a:endParaRPr>
          </a:p>
        </p:txBody>
      </p:sp>
      <p:sp>
        <p:nvSpPr>
          <p:cNvPr id="2079" name="Text Box 130"/>
          <p:cNvSpPr txBox="1">
            <a:spLocks noChangeArrowheads="1"/>
          </p:cNvSpPr>
          <p:nvPr/>
        </p:nvSpPr>
        <p:spPr bwMode="auto">
          <a:xfrm>
            <a:off x="468923" y="3363914"/>
            <a:ext cx="1431681" cy="1020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eaLnBrk="1" hangingPunct="1"/>
            <a:r>
              <a:rPr lang="en-US" altLang="ja-JP" sz="1500" b="1" dirty="0" smtClean="0"/>
              <a:t>Meteorological Information Centre</a:t>
            </a:r>
            <a:endParaRPr lang="ja-JP" altLang="en-US" sz="1500" b="1" dirty="0"/>
          </a:p>
        </p:txBody>
      </p:sp>
      <p:sp>
        <p:nvSpPr>
          <p:cNvPr id="2080" name="Text Box 131"/>
          <p:cNvSpPr txBox="1">
            <a:spLocks noChangeArrowheads="1"/>
          </p:cNvSpPr>
          <p:nvPr/>
        </p:nvSpPr>
        <p:spPr bwMode="auto">
          <a:xfrm>
            <a:off x="1872761" y="2238375"/>
            <a:ext cx="1312985" cy="3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500" b="1" dirty="0" smtClean="0"/>
              <a:t>Server</a:t>
            </a:r>
            <a:endParaRPr lang="ja-JP" altLang="en-US" sz="1500" b="1" dirty="0"/>
          </a:p>
        </p:txBody>
      </p:sp>
      <p:sp>
        <p:nvSpPr>
          <p:cNvPr id="2081" name="Text Box 132"/>
          <p:cNvSpPr txBox="1">
            <a:spLocks noChangeArrowheads="1"/>
          </p:cNvSpPr>
          <p:nvPr/>
        </p:nvSpPr>
        <p:spPr bwMode="auto">
          <a:xfrm>
            <a:off x="2001716" y="4013200"/>
            <a:ext cx="910004" cy="3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500" b="1">
                <a:latin typeface="ＭＳ Ｐゴシック" pitchFamily="50" charset="-128"/>
              </a:rPr>
              <a:t>UPS</a:t>
            </a:r>
          </a:p>
        </p:txBody>
      </p:sp>
      <p:sp>
        <p:nvSpPr>
          <p:cNvPr id="2082" name="Text Box 133"/>
          <p:cNvSpPr txBox="1">
            <a:spLocks noChangeArrowheads="1"/>
          </p:cNvSpPr>
          <p:nvPr/>
        </p:nvSpPr>
        <p:spPr bwMode="auto">
          <a:xfrm>
            <a:off x="3443315" y="1670143"/>
            <a:ext cx="2176839" cy="650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800" b="1" dirty="0" smtClean="0">
                <a:ea typeface="HGP創英角ﾎﾟｯﾌﾟ体" pitchFamily="50" charset="-128"/>
              </a:rPr>
              <a:t>Damage forecast System</a:t>
            </a:r>
            <a:endParaRPr lang="ja-JP" altLang="en-US" sz="1800" b="1" dirty="0">
              <a:ea typeface="HGP創英角ﾎﾟｯﾌﾟ体" pitchFamily="50" charset="-128"/>
            </a:endParaRPr>
          </a:p>
        </p:txBody>
      </p:sp>
      <p:sp>
        <p:nvSpPr>
          <p:cNvPr id="2083" name="Text Box 134"/>
          <p:cNvSpPr txBox="1">
            <a:spLocks noChangeArrowheads="1"/>
          </p:cNvSpPr>
          <p:nvPr/>
        </p:nvSpPr>
        <p:spPr bwMode="auto">
          <a:xfrm>
            <a:off x="3469251" y="2790826"/>
            <a:ext cx="1789234" cy="92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800" b="1" dirty="0" smtClean="0">
                <a:ea typeface="HGP創英角ﾎﾟｯﾌﾟ体" pitchFamily="50" charset="-128"/>
              </a:rPr>
              <a:t>Machine Control System</a:t>
            </a:r>
            <a:endParaRPr lang="ja-JP" altLang="en-US" sz="1800" b="1" dirty="0">
              <a:ea typeface="HGP創英角ﾎﾟｯﾌﾟ体" pitchFamily="50" charset="-128"/>
            </a:endParaRPr>
          </a:p>
        </p:txBody>
      </p:sp>
      <p:sp>
        <p:nvSpPr>
          <p:cNvPr id="2084" name="Line 135"/>
          <p:cNvSpPr>
            <a:spLocks noChangeShapeType="1"/>
          </p:cNvSpPr>
          <p:nvPr/>
        </p:nvSpPr>
        <p:spPr bwMode="auto">
          <a:xfrm flipV="1">
            <a:off x="5073162" y="3257550"/>
            <a:ext cx="2349012" cy="0"/>
          </a:xfrm>
          <a:prstGeom prst="line">
            <a:avLst/>
          </a:prstGeom>
          <a:noFill/>
          <a:ln w="25400">
            <a:solidFill>
              <a:schemeClr val="tx1"/>
            </a:solidFill>
            <a:prstDash val="sysDot"/>
            <a:round/>
            <a:headEnd/>
            <a:tailEnd type="triangle" w="med" len="lg"/>
          </a:ln>
          <a:extLst>
            <a:ext uri="{909E8E84-426E-40DD-AFC4-6F175D3DCCD1}">
              <a14:hiddenFill xmlns:a14="http://schemas.microsoft.com/office/drawing/2010/main">
                <a:noFill/>
              </a14:hiddenFill>
            </a:ext>
          </a:extLst>
        </p:spPr>
        <p:txBody>
          <a:bodyPr/>
          <a:lstStyle/>
          <a:p>
            <a:endParaRPr lang="ja-JP" altLang="en-US"/>
          </a:p>
        </p:txBody>
      </p:sp>
      <p:sp>
        <p:nvSpPr>
          <p:cNvPr id="2085" name="Text Box 136"/>
          <p:cNvSpPr txBox="1">
            <a:spLocks noChangeArrowheads="1"/>
          </p:cNvSpPr>
          <p:nvPr/>
        </p:nvSpPr>
        <p:spPr bwMode="auto">
          <a:xfrm>
            <a:off x="2340220" y="1196975"/>
            <a:ext cx="2968868" cy="428324"/>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square" lIns="95782" tIns="47891" rIns="95782" bIns="8673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900" b="1" dirty="0" smtClean="0">
                <a:ea typeface="HGP創英角ﾎﾟｯﾌﾟ体" pitchFamily="50" charset="-128"/>
              </a:rPr>
              <a:t>EEW Response System</a:t>
            </a:r>
            <a:endParaRPr lang="ja-JP" altLang="en-US" sz="1900" b="1" dirty="0">
              <a:ea typeface="HGP創英角ﾎﾟｯﾌﾟ体" pitchFamily="50" charset="-128"/>
            </a:endParaRPr>
          </a:p>
        </p:txBody>
      </p:sp>
      <p:sp>
        <p:nvSpPr>
          <p:cNvPr id="2086" name="Text Box 137"/>
          <p:cNvSpPr txBox="1">
            <a:spLocks noChangeArrowheads="1"/>
          </p:cNvSpPr>
          <p:nvPr/>
        </p:nvSpPr>
        <p:spPr bwMode="auto">
          <a:xfrm>
            <a:off x="1024761" y="2232993"/>
            <a:ext cx="1036027" cy="3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eaLnBrk="1" hangingPunct="1"/>
            <a:r>
              <a:rPr lang="en-US" altLang="ja-JP" sz="1500" b="1" dirty="0" smtClean="0">
                <a:latin typeface="HGP創英角ﾎﾟｯﾌﾟ体" pitchFamily="50" charset="-128"/>
              </a:rPr>
              <a:t>EEW</a:t>
            </a:r>
            <a:endParaRPr lang="ja-JP" altLang="en-US" sz="1500" b="1" dirty="0">
              <a:latin typeface="HGP創英角ﾎﾟｯﾌﾟ体" pitchFamily="50" charset="-128"/>
            </a:endParaRPr>
          </a:p>
        </p:txBody>
      </p:sp>
      <p:sp>
        <p:nvSpPr>
          <p:cNvPr id="2088" name="Text Box 139"/>
          <p:cNvSpPr txBox="1">
            <a:spLocks noChangeArrowheads="1"/>
          </p:cNvSpPr>
          <p:nvPr/>
        </p:nvSpPr>
        <p:spPr bwMode="auto">
          <a:xfrm>
            <a:off x="5154010" y="2322755"/>
            <a:ext cx="1434159" cy="3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500" b="1" dirty="0" smtClean="0"/>
              <a:t>Analysis data</a:t>
            </a:r>
            <a:endParaRPr lang="ja-JP" altLang="en-US" sz="1500" b="1" dirty="0"/>
          </a:p>
        </p:txBody>
      </p:sp>
      <p:sp>
        <p:nvSpPr>
          <p:cNvPr id="2089" name="Text Box 140"/>
          <p:cNvSpPr txBox="1">
            <a:spLocks noChangeArrowheads="1"/>
          </p:cNvSpPr>
          <p:nvPr/>
        </p:nvSpPr>
        <p:spPr bwMode="auto">
          <a:xfrm>
            <a:off x="5236635" y="4326436"/>
            <a:ext cx="1448587" cy="342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600" b="1" dirty="0" smtClean="0"/>
              <a:t>Seismic data</a:t>
            </a:r>
            <a:endParaRPr lang="ja-JP" altLang="en-US" sz="1600" b="1" dirty="0"/>
          </a:p>
        </p:txBody>
      </p:sp>
      <p:sp>
        <p:nvSpPr>
          <p:cNvPr id="2090" name="Text Box 141"/>
          <p:cNvSpPr txBox="1">
            <a:spLocks noChangeArrowheads="1"/>
          </p:cNvSpPr>
          <p:nvPr/>
        </p:nvSpPr>
        <p:spPr bwMode="auto">
          <a:xfrm>
            <a:off x="5194641" y="2692202"/>
            <a:ext cx="1483853" cy="3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5782" tIns="47891" rIns="95782" bIns="47891">
            <a:spAutoFit/>
          </a:bodyPr>
          <a:lstStyle>
            <a:lvl1pPr defTabSz="957263" eaLnBrk="0" hangingPunct="0">
              <a:defRPr kumimoji="1" sz="1300">
                <a:solidFill>
                  <a:schemeClr val="tx1"/>
                </a:solidFill>
                <a:latin typeface="Arial" charset="0"/>
                <a:ea typeface="ＭＳ Ｐゴシック" pitchFamily="50" charset="-128"/>
              </a:defRPr>
            </a:lvl1pPr>
            <a:lvl2pPr marL="742950" indent="-285750" defTabSz="957263" eaLnBrk="0" hangingPunct="0">
              <a:defRPr kumimoji="1" sz="1300">
                <a:solidFill>
                  <a:schemeClr val="tx1"/>
                </a:solidFill>
                <a:latin typeface="Arial" charset="0"/>
                <a:ea typeface="ＭＳ Ｐゴシック" pitchFamily="50" charset="-128"/>
              </a:defRPr>
            </a:lvl2pPr>
            <a:lvl3pPr marL="1143000" indent="-228600" defTabSz="957263" eaLnBrk="0" hangingPunct="0">
              <a:defRPr kumimoji="1" sz="1300">
                <a:solidFill>
                  <a:schemeClr val="tx1"/>
                </a:solidFill>
                <a:latin typeface="Arial" charset="0"/>
                <a:ea typeface="ＭＳ Ｐゴシック" pitchFamily="50" charset="-128"/>
              </a:defRPr>
            </a:lvl3pPr>
            <a:lvl4pPr marL="1600200" indent="-228600" defTabSz="957263" eaLnBrk="0" hangingPunct="0">
              <a:defRPr kumimoji="1" sz="1300">
                <a:solidFill>
                  <a:schemeClr val="tx1"/>
                </a:solidFill>
                <a:latin typeface="Arial" charset="0"/>
                <a:ea typeface="ＭＳ Ｐゴシック" pitchFamily="50" charset="-128"/>
              </a:defRPr>
            </a:lvl4pPr>
            <a:lvl5pPr marL="2057400" indent="-228600" defTabSz="957263" eaLnBrk="0" hangingPunct="0">
              <a:defRPr kumimoji="1" sz="1300">
                <a:solidFill>
                  <a:schemeClr val="tx1"/>
                </a:solidFill>
                <a:latin typeface="Arial" charset="0"/>
                <a:ea typeface="ＭＳ Ｐゴシック" pitchFamily="50" charset="-128"/>
              </a:defRPr>
            </a:lvl5pPr>
            <a:lvl6pPr marL="25146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957263"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algn="ctr" eaLnBrk="1" hangingPunct="1"/>
            <a:r>
              <a:rPr lang="en-US" altLang="ja-JP" sz="1500" b="1" dirty="0" smtClean="0"/>
              <a:t>Control signal</a:t>
            </a:r>
            <a:endParaRPr lang="ja-JP" altLang="en-US" sz="1500" b="1" dirty="0"/>
          </a:p>
        </p:txBody>
      </p:sp>
      <p:grpSp>
        <p:nvGrpSpPr>
          <p:cNvPr id="2091" name="Group 142"/>
          <p:cNvGrpSpPr>
            <a:grpSpLocks noChangeAspect="1"/>
          </p:cNvGrpSpPr>
          <p:nvPr/>
        </p:nvGrpSpPr>
        <p:grpSpPr bwMode="auto">
          <a:xfrm>
            <a:off x="5449766" y="1733551"/>
            <a:ext cx="923192" cy="619125"/>
            <a:chOff x="2967" y="3002"/>
            <a:chExt cx="298" cy="269"/>
          </a:xfrm>
        </p:grpSpPr>
        <p:sp>
          <p:nvSpPr>
            <p:cNvPr id="2378" name="Freeform 143"/>
            <p:cNvSpPr>
              <a:spLocks noChangeAspect="1"/>
            </p:cNvSpPr>
            <p:nvPr/>
          </p:nvSpPr>
          <p:spPr bwMode="auto">
            <a:xfrm>
              <a:off x="2967" y="3002"/>
              <a:ext cx="298" cy="269"/>
            </a:xfrm>
            <a:custGeom>
              <a:avLst/>
              <a:gdLst>
                <a:gd name="T0" fmla="*/ 292 w 597"/>
                <a:gd name="T1" fmla="*/ 236 h 539"/>
                <a:gd name="T2" fmla="*/ 271 w 597"/>
                <a:gd name="T3" fmla="*/ 219 h 539"/>
                <a:gd name="T4" fmla="*/ 273 w 597"/>
                <a:gd name="T5" fmla="*/ 213 h 539"/>
                <a:gd name="T6" fmla="*/ 273 w 597"/>
                <a:gd name="T7" fmla="*/ 176 h 539"/>
                <a:gd name="T8" fmla="*/ 272 w 597"/>
                <a:gd name="T9" fmla="*/ 168 h 539"/>
                <a:gd name="T10" fmla="*/ 268 w 597"/>
                <a:gd name="T11" fmla="*/ 162 h 539"/>
                <a:gd name="T12" fmla="*/ 261 w 597"/>
                <a:gd name="T13" fmla="*/ 158 h 539"/>
                <a:gd name="T14" fmla="*/ 253 w 597"/>
                <a:gd name="T15" fmla="*/ 156 h 539"/>
                <a:gd name="T16" fmla="*/ 241 w 597"/>
                <a:gd name="T17" fmla="*/ 153 h 539"/>
                <a:gd name="T18" fmla="*/ 247 w 597"/>
                <a:gd name="T19" fmla="*/ 143 h 539"/>
                <a:gd name="T20" fmla="*/ 249 w 597"/>
                <a:gd name="T21" fmla="*/ 20 h 539"/>
                <a:gd name="T22" fmla="*/ 247 w 597"/>
                <a:gd name="T23" fmla="*/ 12 h 539"/>
                <a:gd name="T24" fmla="*/ 242 w 597"/>
                <a:gd name="T25" fmla="*/ 6 h 539"/>
                <a:gd name="T26" fmla="*/ 236 w 597"/>
                <a:gd name="T27" fmla="*/ 1 h 539"/>
                <a:gd name="T28" fmla="*/ 227 w 597"/>
                <a:gd name="T29" fmla="*/ 0 h 539"/>
                <a:gd name="T30" fmla="*/ 61 w 597"/>
                <a:gd name="T31" fmla="*/ 0 h 539"/>
                <a:gd name="T32" fmla="*/ 54 w 597"/>
                <a:gd name="T33" fmla="*/ 3 h 539"/>
                <a:gd name="T34" fmla="*/ 48 w 597"/>
                <a:gd name="T35" fmla="*/ 9 h 539"/>
                <a:gd name="T36" fmla="*/ 45 w 597"/>
                <a:gd name="T37" fmla="*/ 16 h 539"/>
                <a:gd name="T38" fmla="*/ 45 w 597"/>
                <a:gd name="T39" fmla="*/ 137 h 539"/>
                <a:gd name="T40" fmla="*/ 49 w 597"/>
                <a:gd name="T41" fmla="*/ 149 h 539"/>
                <a:gd name="T42" fmla="*/ 59 w 597"/>
                <a:gd name="T43" fmla="*/ 156 h 539"/>
                <a:gd name="T44" fmla="*/ 42 w 597"/>
                <a:gd name="T45" fmla="*/ 157 h 539"/>
                <a:gd name="T46" fmla="*/ 35 w 597"/>
                <a:gd name="T47" fmla="*/ 160 h 539"/>
                <a:gd name="T48" fmla="*/ 29 w 597"/>
                <a:gd name="T49" fmla="*/ 165 h 539"/>
                <a:gd name="T50" fmla="*/ 26 w 597"/>
                <a:gd name="T51" fmla="*/ 172 h 539"/>
                <a:gd name="T52" fmla="*/ 26 w 597"/>
                <a:gd name="T53" fmla="*/ 210 h 539"/>
                <a:gd name="T54" fmla="*/ 27 w 597"/>
                <a:gd name="T55" fmla="*/ 216 h 539"/>
                <a:gd name="T56" fmla="*/ 30 w 597"/>
                <a:gd name="T57" fmla="*/ 221 h 539"/>
                <a:gd name="T58" fmla="*/ 22 w 597"/>
                <a:gd name="T59" fmla="*/ 226 h 539"/>
                <a:gd name="T60" fmla="*/ 15 w 597"/>
                <a:gd name="T61" fmla="*/ 231 h 539"/>
                <a:gd name="T62" fmla="*/ 8 w 597"/>
                <a:gd name="T63" fmla="*/ 234 h 539"/>
                <a:gd name="T64" fmla="*/ 6 w 597"/>
                <a:gd name="T65" fmla="*/ 236 h 539"/>
                <a:gd name="T66" fmla="*/ 0 w 597"/>
                <a:gd name="T67" fmla="*/ 240 h 539"/>
                <a:gd name="T68" fmla="*/ 0 w 597"/>
                <a:gd name="T69" fmla="*/ 246 h 539"/>
                <a:gd name="T70" fmla="*/ 1 w 597"/>
                <a:gd name="T71" fmla="*/ 255 h 539"/>
                <a:gd name="T72" fmla="*/ 6 w 597"/>
                <a:gd name="T73" fmla="*/ 263 h 539"/>
                <a:gd name="T74" fmla="*/ 12 w 597"/>
                <a:gd name="T75" fmla="*/ 267 h 539"/>
                <a:gd name="T76" fmla="*/ 21 w 597"/>
                <a:gd name="T77" fmla="*/ 269 h 539"/>
                <a:gd name="T78" fmla="*/ 281 w 597"/>
                <a:gd name="T79" fmla="*/ 268 h 539"/>
                <a:gd name="T80" fmla="*/ 289 w 597"/>
                <a:gd name="T81" fmla="*/ 265 h 539"/>
                <a:gd name="T82" fmla="*/ 295 w 597"/>
                <a:gd name="T83" fmla="*/ 259 h 539"/>
                <a:gd name="T84" fmla="*/ 298 w 597"/>
                <a:gd name="T85" fmla="*/ 251 h 539"/>
                <a:gd name="T86" fmla="*/ 298 w 597"/>
                <a:gd name="T87" fmla="*/ 243 h 539"/>
                <a:gd name="T88" fmla="*/ 295 w 597"/>
                <a:gd name="T89" fmla="*/ 237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97"/>
                <a:gd name="T136" fmla="*/ 0 h 539"/>
                <a:gd name="T137" fmla="*/ 597 w 597"/>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97" h="539">
                  <a:moveTo>
                    <a:pt x="590" y="475"/>
                  </a:moveTo>
                  <a:lnTo>
                    <a:pt x="585" y="473"/>
                  </a:lnTo>
                  <a:lnTo>
                    <a:pt x="539" y="444"/>
                  </a:lnTo>
                  <a:lnTo>
                    <a:pt x="543" y="438"/>
                  </a:lnTo>
                  <a:lnTo>
                    <a:pt x="545" y="433"/>
                  </a:lnTo>
                  <a:lnTo>
                    <a:pt x="546" y="427"/>
                  </a:lnTo>
                  <a:lnTo>
                    <a:pt x="547" y="420"/>
                  </a:lnTo>
                  <a:lnTo>
                    <a:pt x="547" y="352"/>
                  </a:lnTo>
                  <a:lnTo>
                    <a:pt x="546" y="344"/>
                  </a:lnTo>
                  <a:lnTo>
                    <a:pt x="544" y="337"/>
                  </a:lnTo>
                  <a:lnTo>
                    <a:pt x="540" y="330"/>
                  </a:lnTo>
                  <a:lnTo>
                    <a:pt x="536" y="324"/>
                  </a:lnTo>
                  <a:lnTo>
                    <a:pt x="529" y="320"/>
                  </a:lnTo>
                  <a:lnTo>
                    <a:pt x="522" y="316"/>
                  </a:lnTo>
                  <a:lnTo>
                    <a:pt x="515" y="314"/>
                  </a:lnTo>
                  <a:lnTo>
                    <a:pt x="507" y="313"/>
                  </a:lnTo>
                  <a:lnTo>
                    <a:pt x="470" y="313"/>
                  </a:lnTo>
                  <a:lnTo>
                    <a:pt x="482" y="307"/>
                  </a:lnTo>
                  <a:lnTo>
                    <a:pt x="490" y="298"/>
                  </a:lnTo>
                  <a:lnTo>
                    <a:pt x="495" y="287"/>
                  </a:lnTo>
                  <a:lnTo>
                    <a:pt x="498" y="275"/>
                  </a:lnTo>
                  <a:lnTo>
                    <a:pt x="498" y="41"/>
                  </a:lnTo>
                  <a:lnTo>
                    <a:pt x="497" y="33"/>
                  </a:lnTo>
                  <a:lnTo>
                    <a:pt x="494" y="25"/>
                  </a:lnTo>
                  <a:lnTo>
                    <a:pt x="491" y="18"/>
                  </a:lnTo>
                  <a:lnTo>
                    <a:pt x="485" y="12"/>
                  </a:lnTo>
                  <a:lnTo>
                    <a:pt x="479" y="6"/>
                  </a:lnTo>
                  <a:lnTo>
                    <a:pt x="472" y="3"/>
                  </a:lnTo>
                  <a:lnTo>
                    <a:pt x="464" y="1"/>
                  </a:lnTo>
                  <a:lnTo>
                    <a:pt x="455" y="0"/>
                  </a:lnTo>
                  <a:lnTo>
                    <a:pt x="133" y="0"/>
                  </a:lnTo>
                  <a:lnTo>
                    <a:pt x="123" y="1"/>
                  </a:lnTo>
                  <a:lnTo>
                    <a:pt x="115" y="3"/>
                  </a:lnTo>
                  <a:lnTo>
                    <a:pt x="108" y="6"/>
                  </a:lnTo>
                  <a:lnTo>
                    <a:pt x="103" y="12"/>
                  </a:lnTo>
                  <a:lnTo>
                    <a:pt x="97" y="18"/>
                  </a:lnTo>
                  <a:lnTo>
                    <a:pt x="93" y="25"/>
                  </a:lnTo>
                  <a:lnTo>
                    <a:pt x="91" y="33"/>
                  </a:lnTo>
                  <a:lnTo>
                    <a:pt x="90" y="41"/>
                  </a:lnTo>
                  <a:lnTo>
                    <a:pt x="90" y="275"/>
                  </a:lnTo>
                  <a:lnTo>
                    <a:pt x="92" y="287"/>
                  </a:lnTo>
                  <a:lnTo>
                    <a:pt x="98" y="298"/>
                  </a:lnTo>
                  <a:lnTo>
                    <a:pt x="106" y="307"/>
                  </a:lnTo>
                  <a:lnTo>
                    <a:pt x="118" y="313"/>
                  </a:lnTo>
                  <a:lnTo>
                    <a:pt x="92" y="313"/>
                  </a:lnTo>
                  <a:lnTo>
                    <a:pt x="84" y="314"/>
                  </a:lnTo>
                  <a:lnTo>
                    <a:pt x="77" y="316"/>
                  </a:lnTo>
                  <a:lnTo>
                    <a:pt x="70" y="320"/>
                  </a:lnTo>
                  <a:lnTo>
                    <a:pt x="63" y="324"/>
                  </a:lnTo>
                  <a:lnTo>
                    <a:pt x="59" y="330"/>
                  </a:lnTo>
                  <a:lnTo>
                    <a:pt x="55" y="337"/>
                  </a:lnTo>
                  <a:lnTo>
                    <a:pt x="53" y="344"/>
                  </a:lnTo>
                  <a:lnTo>
                    <a:pt x="52" y="352"/>
                  </a:lnTo>
                  <a:lnTo>
                    <a:pt x="52" y="420"/>
                  </a:lnTo>
                  <a:lnTo>
                    <a:pt x="53" y="427"/>
                  </a:lnTo>
                  <a:lnTo>
                    <a:pt x="54" y="433"/>
                  </a:lnTo>
                  <a:lnTo>
                    <a:pt x="56" y="437"/>
                  </a:lnTo>
                  <a:lnTo>
                    <a:pt x="60" y="443"/>
                  </a:lnTo>
                  <a:lnTo>
                    <a:pt x="53" y="448"/>
                  </a:lnTo>
                  <a:lnTo>
                    <a:pt x="45" y="452"/>
                  </a:lnTo>
                  <a:lnTo>
                    <a:pt x="37" y="458"/>
                  </a:lnTo>
                  <a:lnTo>
                    <a:pt x="30" y="463"/>
                  </a:lnTo>
                  <a:lnTo>
                    <a:pt x="23" y="466"/>
                  </a:lnTo>
                  <a:lnTo>
                    <a:pt x="17" y="469"/>
                  </a:lnTo>
                  <a:lnTo>
                    <a:pt x="14" y="472"/>
                  </a:lnTo>
                  <a:lnTo>
                    <a:pt x="13" y="473"/>
                  </a:lnTo>
                  <a:lnTo>
                    <a:pt x="6" y="475"/>
                  </a:lnTo>
                  <a:lnTo>
                    <a:pt x="0" y="480"/>
                  </a:lnTo>
                  <a:lnTo>
                    <a:pt x="0" y="487"/>
                  </a:lnTo>
                  <a:lnTo>
                    <a:pt x="0" y="492"/>
                  </a:lnTo>
                  <a:lnTo>
                    <a:pt x="1" y="502"/>
                  </a:lnTo>
                  <a:lnTo>
                    <a:pt x="3" y="511"/>
                  </a:lnTo>
                  <a:lnTo>
                    <a:pt x="7" y="519"/>
                  </a:lnTo>
                  <a:lnTo>
                    <a:pt x="13" y="526"/>
                  </a:lnTo>
                  <a:lnTo>
                    <a:pt x="18" y="530"/>
                  </a:lnTo>
                  <a:lnTo>
                    <a:pt x="25" y="535"/>
                  </a:lnTo>
                  <a:lnTo>
                    <a:pt x="33" y="537"/>
                  </a:lnTo>
                  <a:lnTo>
                    <a:pt x="43" y="539"/>
                  </a:lnTo>
                  <a:lnTo>
                    <a:pt x="554" y="539"/>
                  </a:lnTo>
                  <a:lnTo>
                    <a:pt x="563" y="537"/>
                  </a:lnTo>
                  <a:lnTo>
                    <a:pt x="572" y="535"/>
                  </a:lnTo>
                  <a:lnTo>
                    <a:pt x="578" y="530"/>
                  </a:lnTo>
                  <a:lnTo>
                    <a:pt x="584" y="526"/>
                  </a:lnTo>
                  <a:lnTo>
                    <a:pt x="590" y="519"/>
                  </a:lnTo>
                  <a:lnTo>
                    <a:pt x="593" y="511"/>
                  </a:lnTo>
                  <a:lnTo>
                    <a:pt x="596" y="502"/>
                  </a:lnTo>
                  <a:lnTo>
                    <a:pt x="597" y="492"/>
                  </a:lnTo>
                  <a:lnTo>
                    <a:pt x="597" y="487"/>
                  </a:lnTo>
                  <a:lnTo>
                    <a:pt x="597" y="480"/>
                  </a:lnTo>
                  <a:lnTo>
                    <a:pt x="590"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79" name="Freeform 144"/>
            <p:cNvSpPr>
              <a:spLocks noChangeAspect="1"/>
            </p:cNvSpPr>
            <p:nvPr/>
          </p:nvSpPr>
          <p:spPr bwMode="auto">
            <a:xfrm>
              <a:off x="3019" y="3009"/>
              <a:ext cx="189" cy="144"/>
            </a:xfrm>
            <a:custGeom>
              <a:avLst/>
              <a:gdLst>
                <a:gd name="T0" fmla="*/ 14 w 379"/>
                <a:gd name="T1" fmla="*/ 144 h 288"/>
                <a:gd name="T2" fmla="*/ 8 w 379"/>
                <a:gd name="T3" fmla="*/ 143 h 288"/>
                <a:gd name="T4" fmla="*/ 4 w 379"/>
                <a:gd name="T5" fmla="*/ 140 h 288"/>
                <a:gd name="T6" fmla="*/ 1 w 379"/>
                <a:gd name="T7" fmla="*/ 136 h 288"/>
                <a:gd name="T8" fmla="*/ 0 w 379"/>
                <a:gd name="T9" fmla="*/ 131 h 288"/>
                <a:gd name="T10" fmla="*/ 0 w 379"/>
                <a:gd name="T11" fmla="*/ 14 h 288"/>
                <a:gd name="T12" fmla="*/ 1 w 379"/>
                <a:gd name="T13" fmla="*/ 9 h 288"/>
                <a:gd name="T14" fmla="*/ 4 w 379"/>
                <a:gd name="T15" fmla="*/ 4 h 288"/>
                <a:gd name="T16" fmla="*/ 8 w 379"/>
                <a:gd name="T17" fmla="*/ 2 h 288"/>
                <a:gd name="T18" fmla="*/ 14 w 379"/>
                <a:gd name="T19" fmla="*/ 0 h 288"/>
                <a:gd name="T20" fmla="*/ 175 w 379"/>
                <a:gd name="T21" fmla="*/ 0 h 288"/>
                <a:gd name="T22" fmla="*/ 180 w 379"/>
                <a:gd name="T23" fmla="*/ 2 h 288"/>
                <a:gd name="T24" fmla="*/ 185 w 379"/>
                <a:gd name="T25" fmla="*/ 4 h 288"/>
                <a:gd name="T26" fmla="*/ 188 w 379"/>
                <a:gd name="T27" fmla="*/ 9 h 288"/>
                <a:gd name="T28" fmla="*/ 189 w 379"/>
                <a:gd name="T29" fmla="*/ 14 h 288"/>
                <a:gd name="T30" fmla="*/ 189 w 379"/>
                <a:gd name="T31" fmla="*/ 131 h 288"/>
                <a:gd name="T32" fmla="*/ 188 w 379"/>
                <a:gd name="T33" fmla="*/ 136 h 288"/>
                <a:gd name="T34" fmla="*/ 185 w 379"/>
                <a:gd name="T35" fmla="*/ 140 h 288"/>
                <a:gd name="T36" fmla="*/ 180 w 379"/>
                <a:gd name="T37" fmla="*/ 143 h 288"/>
                <a:gd name="T38" fmla="*/ 175 w 379"/>
                <a:gd name="T39" fmla="*/ 144 h 288"/>
                <a:gd name="T40" fmla="*/ 14 w 379"/>
                <a:gd name="T41" fmla="*/ 144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9"/>
                <a:gd name="T64" fmla="*/ 0 h 288"/>
                <a:gd name="T65" fmla="*/ 379 w 379"/>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9" h="288">
                  <a:moveTo>
                    <a:pt x="28" y="288"/>
                  </a:moveTo>
                  <a:lnTo>
                    <a:pt x="16" y="286"/>
                  </a:lnTo>
                  <a:lnTo>
                    <a:pt x="8" y="280"/>
                  </a:lnTo>
                  <a:lnTo>
                    <a:pt x="2" y="272"/>
                  </a:lnTo>
                  <a:lnTo>
                    <a:pt x="0" y="262"/>
                  </a:lnTo>
                  <a:lnTo>
                    <a:pt x="0" y="28"/>
                  </a:lnTo>
                  <a:lnTo>
                    <a:pt x="2" y="18"/>
                  </a:lnTo>
                  <a:lnTo>
                    <a:pt x="8" y="8"/>
                  </a:lnTo>
                  <a:lnTo>
                    <a:pt x="16" y="3"/>
                  </a:lnTo>
                  <a:lnTo>
                    <a:pt x="28" y="0"/>
                  </a:lnTo>
                  <a:lnTo>
                    <a:pt x="350" y="0"/>
                  </a:lnTo>
                  <a:lnTo>
                    <a:pt x="361" y="3"/>
                  </a:lnTo>
                  <a:lnTo>
                    <a:pt x="370" y="8"/>
                  </a:lnTo>
                  <a:lnTo>
                    <a:pt x="377" y="18"/>
                  </a:lnTo>
                  <a:lnTo>
                    <a:pt x="379" y="28"/>
                  </a:lnTo>
                  <a:lnTo>
                    <a:pt x="379" y="262"/>
                  </a:lnTo>
                  <a:lnTo>
                    <a:pt x="377" y="272"/>
                  </a:lnTo>
                  <a:lnTo>
                    <a:pt x="370" y="280"/>
                  </a:lnTo>
                  <a:lnTo>
                    <a:pt x="361" y="286"/>
                  </a:lnTo>
                  <a:lnTo>
                    <a:pt x="350" y="288"/>
                  </a:lnTo>
                  <a:lnTo>
                    <a:pt x="28" y="2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0" name="Freeform 145"/>
            <p:cNvSpPr>
              <a:spLocks noChangeAspect="1"/>
            </p:cNvSpPr>
            <p:nvPr/>
          </p:nvSpPr>
          <p:spPr bwMode="auto">
            <a:xfrm>
              <a:off x="3112" y="3017"/>
              <a:ext cx="87" cy="128"/>
            </a:xfrm>
            <a:custGeom>
              <a:avLst/>
              <a:gdLst>
                <a:gd name="T0" fmla="*/ 0 w 176"/>
                <a:gd name="T1" fmla="*/ 124 h 257"/>
                <a:gd name="T2" fmla="*/ 0 w 176"/>
                <a:gd name="T3" fmla="*/ 128 h 257"/>
                <a:gd name="T4" fmla="*/ 75 w 176"/>
                <a:gd name="T5" fmla="*/ 128 h 257"/>
                <a:gd name="T6" fmla="*/ 82 w 176"/>
                <a:gd name="T7" fmla="*/ 128 h 257"/>
                <a:gd name="T8" fmla="*/ 85 w 176"/>
                <a:gd name="T9" fmla="*/ 126 h 257"/>
                <a:gd name="T10" fmla="*/ 87 w 176"/>
                <a:gd name="T11" fmla="*/ 124 h 257"/>
                <a:gd name="T12" fmla="*/ 87 w 176"/>
                <a:gd name="T13" fmla="*/ 123 h 257"/>
                <a:gd name="T14" fmla="*/ 87 w 176"/>
                <a:gd name="T15" fmla="*/ 3 h 257"/>
                <a:gd name="T16" fmla="*/ 86 w 176"/>
                <a:gd name="T17" fmla="*/ 2 h 257"/>
                <a:gd name="T18" fmla="*/ 85 w 176"/>
                <a:gd name="T19" fmla="*/ 1 h 257"/>
                <a:gd name="T20" fmla="*/ 85 w 176"/>
                <a:gd name="T21" fmla="*/ 0 h 257"/>
                <a:gd name="T22" fmla="*/ 85 w 176"/>
                <a:gd name="T23" fmla="*/ 0 h 257"/>
                <a:gd name="T24" fmla="*/ 0 w 176"/>
                <a:gd name="T25" fmla="*/ 0 h 257"/>
                <a:gd name="T26" fmla="*/ 0 w 176"/>
                <a:gd name="T27" fmla="*/ 3 h 257"/>
                <a:gd name="T28" fmla="*/ 69 w 176"/>
                <a:gd name="T29" fmla="*/ 3 h 257"/>
                <a:gd name="T30" fmla="*/ 70 w 176"/>
                <a:gd name="T31" fmla="*/ 4 h 257"/>
                <a:gd name="T32" fmla="*/ 74 w 176"/>
                <a:gd name="T33" fmla="*/ 7 h 257"/>
                <a:gd name="T34" fmla="*/ 78 w 176"/>
                <a:gd name="T35" fmla="*/ 11 h 257"/>
                <a:gd name="T36" fmla="*/ 80 w 176"/>
                <a:gd name="T37" fmla="*/ 17 h 257"/>
                <a:gd name="T38" fmla="*/ 80 w 176"/>
                <a:gd name="T39" fmla="*/ 112 h 257"/>
                <a:gd name="T40" fmla="*/ 77 w 176"/>
                <a:gd name="T41" fmla="*/ 119 h 257"/>
                <a:gd name="T42" fmla="*/ 73 w 176"/>
                <a:gd name="T43" fmla="*/ 122 h 257"/>
                <a:gd name="T44" fmla="*/ 69 w 176"/>
                <a:gd name="T45" fmla="*/ 124 h 257"/>
                <a:gd name="T46" fmla="*/ 67 w 176"/>
                <a:gd name="T47" fmla="*/ 124 h 257"/>
                <a:gd name="T48" fmla="*/ 66 w 176"/>
                <a:gd name="T49" fmla="*/ 124 h 257"/>
                <a:gd name="T50" fmla="*/ 62 w 176"/>
                <a:gd name="T51" fmla="*/ 124 h 257"/>
                <a:gd name="T52" fmla="*/ 55 w 176"/>
                <a:gd name="T53" fmla="*/ 124 h 257"/>
                <a:gd name="T54" fmla="*/ 46 w 176"/>
                <a:gd name="T55" fmla="*/ 124 h 257"/>
                <a:gd name="T56" fmla="*/ 36 w 176"/>
                <a:gd name="T57" fmla="*/ 124 h 257"/>
                <a:gd name="T58" fmla="*/ 25 w 176"/>
                <a:gd name="T59" fmla="*/ 124 h 257"/>
                <a:gd name="T60" fmla="*/ 13 w 176"/>
                <a:gd name="T61" fmla="*/ 124 h 257"/>
                <a:gd name="T62" fmla="*/ 0 w 176"/>
                <a:gd name="T63" fmla="*/ 124 h 2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6"/>
                <a:gd name="T97" fmla="*/ 0 h 257"/>
                <a:gd name="T98" fmla="*/ 176 w 176"/>
                <a:gd name="T99" fmla="*/ 257 h 2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6" h="257">
                  <a:moveTo>
                    <a:pt x="0" y="249"/>
                  </a:moveTo>
                  <a:lnTo>
                    <a:pt x="0" y="257"/>
                  </a:lnTo>
                  <a:lnTo>
                    <a:pt x="152" y="257"/>
                  </a:lnTo>
                  <a:lnTo>
                    <a:pt x="165" y="256"/>
                  </a:lnTo>
                  <a:lnTo>
                    <a:pt x="172" y="252"/>
                  </a:lnTo>
                  <a:lnTo>
                    <a:pt x="176" y="248"/>
                  </a:lnTo>
                  <a:lnTo>
                    <a:pt x="176" y="247"/>
                  </a:lnTo>
                  <a:lnTo>
                    <a:pt x="176" y="7"/>
                  </a:lnTo>
                  <a:lnTo>
                    <a:pt x="174" y="4"/>
                  </a:lnTo>
                  <a:lnTo>
                    <a:pt x="172" y="2"/>
                  </a:lnTo>
                  <a:lnTo>
                    <a:pt x="171" y="0"/>
                  </a:lnTo>
                  <a:lnTo>
                    <a:pt x="0" y="0"/>
                  </a:lnTo>
                  <a:lnTo>
                    <a:pt x="0" y="6"/>
                  </a:lnTo>
                  <a:lnTo>
                    <a:pt x="139" y="6"/>
                  </a:lnTo>
                  <a:lnTo>
                    <a:pt x="142" y="9"/>
                  </a:lnTo>
                  <a:lnTo>
                    <a:pt x="150" y="14"/>
                  </a:lnTo>
                  <a:lnTo>
                    <a:pt x="157" y="23"/>
                  </a:lnTo>
                  <a:lnTo>
                    <a:pt x="161" y="35"/>
                  </a:lnTo>
                  <a:lnTo>
                    <a:pt x="161" y="224"/>
                  </a:lnTo>
                  <a:lnTo>
                    <a:pt x="156" y="238"/>
                  </a:lnTo>
                  <a:lnTo>
                    <a:pt x="148" y="245"/>
                  </a:lnTo>
                  <a:lnTo>
                    <a:pt x="140" y="248"/>
                  </a:lnTo>
                  <a:lnTo>
                    <a:pt x="136" y="248"/>
                  </a:lnTo>
                  <a:lnTo>
                    <a:pt x="133" y="248"/>
                  </a:lnTo>
                  <a:lnTo>
                    <a:pt x="125" y="248"/>
                  </a:lnTo>
                  <a:lnTo>
                    <a:pt x="111" y="248"/>
                  </a:lnTo>
                  <a:lnTo>
                    <a:pt x="94" y="248"/>
                  </a:lnTo>
                  <a:lnTo>
                    <a:pt x="73" y="249"/>
                  </a:lnTo>
                  <a:lnTo>
                    <a:pt x="50" y="249"/>
                  </a:lnTo>
                  <a:lnTo>
                    <a:pt x="26" y="249"/>
                  </a:lnTo>
                  <a:lnTo>
                    <a:pt x="0" y="249"/>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1" name="Freeform 146"/>
            <p:cNvSpPr>
              <a:spLocks noChangeAspect="1"/>
            </p:cNvSpPr>
            <p:nvPr/>
          </p:nvSpPr>
          <p:spPr bwMode="auto">
            <a:xfrm>
              <a:off x="3026" y="3017"/>
              <a:ext cx="86" cy="128"/>
            </a:xfrm>
            <a:custGeom>
              <a:avLst/>
              <a:gdLst>
                <a:gd name="T0" fmla="*/ 86 w 170"/>
                <a:gd name="T1" fmla="*/ 3 h 257"/>
                <a:gd name="T2" fmla="*/ 86 w 170"/>
                <a:gd name="T3" fmla="*/ 0 h 257"/>
                <a:gd name="T4" fmla="*/ 22 w 170"/>
                <a:gd name="T5" fmla="*/ 0 h 257"/>
                <a:gd name="T6" fmla="*/ 16 w 170"/>
                <a:gd name="T7" fmla="*/ 0 h 257"/>
                <a:gd name="T8" fmla="*/ 11 w 170"/>
                <a:gd name="T9" fmla="*/ 1 h 257"/>
                <a:gd name="T10" fmla="*/ 8 w 170"/>
                <a:gd name="T11" fmla="*/ 1 h 257"/>
                <a:gd name="T12" fmla="*/ 5 w 170"/>
                <a:gd name="T13" fmla="*/ 2 h 257"/>
                <a:gd name="T14" fmla="*/ 3 w 170"/>
                <a:gd name="T15" fmla="*/ 3 h 257"/>
                <a:gd name="T16" fmla="*/ 2 w 170"/>
                <a:gd name="T17" fmla="*/ 4 h 257"/>
                <a:gd name="T18" fmla="*/ 1 w 170"/>
                <a:gd name="T19" fmla="*/ 5 h 257"/>
                <a:gd name="T20" fmla="*/ 1 w 170"/>
                <a:gd name="T21" fmla="*/ 5 h 257"/>
                <a:gd name="T22" fmla="*/ 1 w 170"/>
                <a:gd name="T23" fmla="*/ 18 h 257"/>
                <a:gd name="T24" fmla="*/ 1 w 170"/>
                <a:gd name="T25" fmla="*/ 50 h 257"/>
                <a:gd name="T26" fmla="*/ 0 w 170"/>
                <a:gd name="T27" fmla="*/ 85 h 257"/>
                <a:gd name="T28" fmla="*/ 0 w 170"/>
                <a:gd name="T29" fmla="*/ 108 h 257"/>
                <a:gd name="T30" fmla="*/ 1 w 170"/>
                <a:gd name="T31" fmla="*/ 115 h 257"/>
                <a:gd name="T32" fmla="*/ 1 w 170"/>
                <a:gd name="T33" fmla="*/ 120 h 257"/>
                <a:gd name="T34" fmla="*/ 2 w 170"/>
                <a:gd name="T35" fmla="*/ 125 h 257"/>
                <a:gd name="T36" fmla="*/ 4 w 170"/>
                <a:gd name="T37" fmla="*/ 128 h 257"/>
                <a:gd name="T38" fmla="*/ 86 w 170"/>
                <a:gd name="T39" fmla="*/ 128 h 257"/>
                <a:gd name="T40" fmla="*/ 86 w 170"/>
                <a:gd name="T41" fmla="*/ 124 h 257"/>
                <a:gd name="T42" fmla="*/ 76 w 170"/>
                <a:gd name="T43" fmla="*/ 124 h 257"/>
                <a:gd name="T44" fmla="*/ 65 w 170"/>
                <a:gd name="T45" fmla="*/ 124 h 257"/>
                <a:gd name="T46" fmla="*/ 55 w 170"/>
                <a:gd name="T47" fmla="*/ 124 h 257"/>
                <a:gd name="T48" fmla="*/ 46 w 170"/>
                <a:gd name="T49" fmla="*/ 124 h 257"/>
                <a:gd name="T50" fmla="*/ 38 w 170"/>
                <a:gd name="T51" fmla="*/ 124 h 257"/>
                <a:gd name="T52" fmla="*/ 31 w 170"/>
                <a:gd name="T53" fmla="*/ 124 h 257"/>
                <a:gd name="T54" fmla="*/ 27 w 170"/>
                <a:gd name="T55" fmla="*/ 124 h 257"/>
                <a:gd name="T56" fmla="*/ 24 w 170"/>
                <a:gd name="T57" fmla="*/ 124 h 257"/>
                <a:gd name="T58" fmla="*/ 23 w 170"/>
                <a:gd name="T59" fmla="*/ 124 h 257"/>
                <a:gd name="T60" fmla="*/ 22 w 170"/>
                <a:gd name="T61" fmla="*/ 124 h 257"/>
                <a:gd name="T62" fmla="*/ 21 w 170"/>
                <a:gd name="T63" fmla="*/ 124 h 257"/>
                <a:gd name="T64" fmla="*/ 21 w 170"/>
                <a:gd name="T65" fmla="*/ 123 h 257"/>
                <a:gd name="T66" fmla="*/ 17 w 170"/>
                <a:gd name="T67" fmla="*/ 124 h 257"/>
                <a:gd name="T68" fmla="*/ 12 w 170"/>
                <a:gd name="T69" fmla="*/ 122 h 257"/>
                <a:gd name="T70" fmla="*/ 8 w 170"/>
                <a:gd name="T71" fmla="*/ 115 h 257"/>
                <a:gd name="T72" fmla="*/ 7 w 170"/>
                <a:gd name="T73" fmla="*/ 98 h 257"/>
                <a:gd name="T74" fmla="*/ 7 w 170"/>
                <a:gd name="T75" fmla="*/ 16 h 257"/>
                <a:gd name="T76" fmla="*/ 7 w 170"/>
                <a:gd name="T77" fmla="*/ 14 h 257"/>
                <a:gd name="T78" fmla="*/ 9 w 170"/>
                <a:gd name="T79" fmla="*/ 9 h 257"/>
                <a:gd name="T80" fmla="*/ 14 w 170"/>
                <a:gd name="T81" fmla="*/ 5 h 257"/>
                <a:gd name="T82" fmla="*/ 23 w 170"/>
                <a:gd name="T83" fmla="*/ 3 h 257"/>
                <a:gd name="T84" fmla="*/ 86 w 170"/>
                <a:gd name="T85" fmla="*/ 3 h 25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70"/>
                <a:gd name="T130" fmla="*/ 0 h 257"/>
                <a:gd name="T131" fmla="*/ 170 w 170"/>
                <a:gd name="T132" fmla="*/ 257 h 25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70" h="257">
                  <a:moveTo>
                    <a:pt x="170" y="6"/>
                  </a:moveTo>
                  <a:lnTo>
                    <a:pt x="170" y="0"/>
                  </a:lnTo>
                  <a:lnTo>
                    <a:pt x="44" y="0"/>
                  </a:lnTo>
                  <a:lnTo>
                    <a:pt x="31" y="0"/>
                  </a:lnTo>
                  <a:lnTo>
                    <a:pt x="22" y="2"/>
                  </a:lnTo>
                  <a:lnTo>
                    <a:pt x="15" y="3"/>
                  </a:lnTo>
                  <a:lnTo>
                    <a:pt x="9" y="5"/>
                  </a:lnTo>
                  <a:lnTo>
                    <a:pt x="6" y="6"/>
                  </a:lnTo>
                  <a:lnTo>
                    <a:pt x="3" y="9"/>
                  </a:lnTo>
                  <a:lnTo>
                    <a:pt x="2" y="10"/>
                  </a:lnTo>
                  <a:lnTo>
                    <a:pt x="2" y="37"/>
                  </a:lnTo>
                  <a:lnTo>
                    <a:pt x="1" y="101"/>
                  </a:lnTo>
                  <a:lnTo>
                    <a:pt x="0" y="170"/>
                  </a:lnTo>
                  <a:lnTo>
                    <a:pt x="0" y="217"/>
                  </a:lnTo>
                  <a:lnTo>
                    <a:pt x="1" y="231"/>
                  </a:lnTo>
                  <a:lnTo>
                    <a:pt x="2" y="241"/>
                  </a:lnTo>
                  <a:lnTo>
                    <a:pt x="4" y="250"/>
                  </a:lnTo>
                  <a:lnTo>
                    <a:pt x="7" y="257"/>
                  </a:lnTo>
                  <a:lnTo>
                    <a:pt x="170" y="257"/>
                  </a:lnTo>
                  <a:lnTo>
                    <a:pt x="170" y="249"/>
                  </a:lnTo>
                  <a:lnTo>
                    <a:pt x="150" y="249"/>
                  </a:lnTo>
                  <a:lnTo>
                    <a:pt x="129" y="249"/>
                  </a:lnTo>
                  <a:lnTo>
                    <a:pt x="109" y="249"/>
                  </a:lnTo>
                  <a:lnTo>
                    <a:pt x="91" y="249"/>
                  </a:lnTo>
                  <a:lnTo>
                    <a:pt x="75" y="249"/>
                  </a:lnTo>
                  <a:lnTo>
                    <a:pt x="62" y="249"/>
                  </a:lnTo>
                  <a:lnTo>
                    <a:pt x="53" y="248"/>
                  </a:lnTo>
                  <a:lnTo>
                    <a:pt x="47" y="248"/>
                  </a:lnTo>
                  <a:lnTo>
                    <a:pt x="46" y="248"/>
                  </a:lnTo>
                  <a:lnTo>
                    <a:pt x="44" y="248"/>
                  </a:lnTo>
                  <a:lnTo>
                    <a:pt x="42" y="248"/>
                  </a:lnTo>
                  <a:lnTo>
                    <a:pt x="41" y="247"/>
                  </a:lnTo>
                  <a:lnTo>
                    <a:pt x="33" y="248"/>
                  </a:lnTo>
                  <a:lnTo>
                    <a:pt x="24" y="245"/>
                  </a:lnTo>
                  <a:lnTo>
                    <a:pt x="16" y="230"/>
                  </a:lnTo>
                  <a:lnTo>
                    <a:pt x="13" y="197"/>
                  </a:lnTo>
                  <a:lnTo>
                    <a:pt x="13" y="33"/>
                  </a:lnTo>
                  <a:lnTo>
                    <a:pt x="14" y="28"/>
                  </a:lnTo>
                  <a:lnTo>
                    <a:pt x="17" y="19"/>
                  </a:lnTo>
                  <a:lnTo>
                    <a:pt x="28" y="11"/>
                  </a:lnTo>
                  <a:lnTo>
                    <a:pt x="46" y="6"/>
                  </a:lnTo>
                  <a:lnTo>
                    <a:pt x="170" y="6"/>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2" name="Freeform 147"/>
            <p:cNvSpPr>
              <a:spLocks noChangeAspect="1"/>
            </p:cNvSpPr>
            <p:nvPr/>
          </p:nvSpPr>
          <p:spPr bwMode="auto">
            <a:xfrm>
              <a:off x="3033" y="3020"/>
              <a:ext cx="159" cy="121"/>
            </a:xfrm>
            <a:custGeom>
              <a:avLst/>
              <a:gdLst>
                <a:gd name="T0" fmla="*/ 8 w 318"/>
                <a:gd name="T1" fmla="*/ 114 h 242"/>
                <a:gd name="T2" fmla="*/ 146 w 318"/>
                <a:gd name="T3" fmla="*/ 5 h 242"/>
                <a:gd name="T4" fmla="*/ 150 w 318"/>
                <a:gd name="T5" fmla="*/ 7 h 242"/>
                <a:gd name="T6" fmla="*/ 154 w 318"/>
                <a:gd name="T7" fmla="*/ 10 h 242"/>
                <a:gd name="T8" fmla="*/ 158 w 318"/>
                <a:gd name="T9" fmla="*/ 14 h 242"/>
                <a:gd name="T10" fmla="*/ 159 w 318"/>
                <a:gd name="T11" fmla="*/ 15 h 242"/>
                <a:gd name="T12" fmla="*/ 157 w 318"/>
                <a:gd name="T13" fmla="*/ 9 h 242"/>
                <a:gd name="T14" fmla="*/ 154 w 318"/>
                <a:gd name="T15" fmla="*/ 4 h 242"/>
                <a:gd name="T16" fmla="*/ 150 w 318"/>
                <a:gd name="T17" fmla="*/ 2 h 242"/>
                <a:gd name="T18" fmla="*/ 148 w 318"/>
                <a:gd name="T19" fmla="*/ 0 h 242"/>
                <a:gd name="T20" fmla="*/ 17 w 318"/>
                <a:gd name="T21" fmla="*/ 0 h 242"/>
                <a:gd name="T22" fmla="*/ 8 w 318"/>
                <a:gd name="T23" fmla="*/ 3 h 242"/>
                <a:gd name="T24" fmla="*/ 2 w 318"/>
                <a:gd name="T25" fmla="*/ 7 h 242"/>
                <a:gd name="T26" fmla="*/ 1 w 318"/>
                <a:gd name="T27" fmla="*/ 11 h 242"/>
                <a:gd name="T28" fmla="*/ 0 w 318"/>
                <a:gd name="T29" fmla="*/ 14 h 242"/>
                <a:gd name="T30" fmla="*/ 0 w 318"/>
                <a:gd name="T31" fmla="*/ 96 h 242"/>
                <a:gd name="T32" fmla="*/ 2 w 318"/>
                <a:gd name="T33" fmla="*/ 112 h 242"/>
                <a:gd name="T34" fmla="*/ 6 w 318"/>
                <a:gd name="T35" fmla="*/ 120 h 242"/>
                <a:gd name="T36" fmla="*/ 10 w 318"/>
                <a:gd name="T37" fmla="*/ 121 h 242"/>
                <a:gd name="T38" fmla="*/ 14 w 318"/>
                <a:gd name="T39" fmla="*/ 121 h 242"/>
                <a:gd name="T40" fmla="*/ 10 w 318"/>
                <a:gd name="T41" fmla="*/ 119 h 242"/>
                <a:gd name="T42" fmla="*/ 9 w 318"/>
                <a:gd name="T43" fmla="*/ 117 h 242"/>
                <a:gd name="T44" fmla="*/ 8 w 318"/>
                <a:gd name="T45" fmla="*/ 115 h 242"/>
                <a:gd name="T46" fmla="*/ 8 w 318"/>
                <a:gd name="T47" fmla="*/ 114 h 2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8"/>
                <a:gd name="T73" fmla="*/ 0 h 242"/>
                <a:gd name="T74" fmla="*/ 318 w 318"/>
                <a:gd name="T75" fmla="*/ 242 h 2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8" h="242">
                  <a:moveTo>
                    <a:pt x="15" y="228"/>
                  </a:moveTo>
                  <a:lnTo>
                    <a:pt x="291" y="9"/>
                  </a:lnTo>
                  <a:lnTo>
                    <a:pt x="300" y="13"/>
                  </a:lnTo>
                  <a:lnTo>
                    <a:pt x="308" y="20"/>
                  </a:lnTo>
                  <a:lnTo>
                    <a:pt x="315" y="27"/>
                  </a:lnTo>
                  <a:lnTo>
                    <a:pt x="318" y="29"/>
                  </a:lnTo>
                  <a:lnTo>
                    <a:pt x="314" y="17"/>
                  </a:lnTo>
                  <a:lnTo>
                    <a:pt x="307" y="8"/>
                  </a:lnTo>
                  <a:lnTo>
                    <a:pt x="299" y="3"/>
                  </a:lnTo>
                  <a:lnTo>
                    <a:pt x="296" y="0"/>
                  </a:lnTo>
                  <a:lnTo>
                    <a:pt x="33" y="0"/>
                  </a:lnTo>
                  <a:lnTo>
                    <a:pt x="15" y="5"/>
                  </a:lnTo>
                  <a:lnTo>
                    <a:pt x="4" y="13"/>
                  </a:lnTo>
                  <a:lnTo>
                    <a:pt x="1" y="22"/>
                  </a:lnTo>
                  <a:lnTo>
                    <a:pt x="0" y="27"/>
                  </a:lnTo>
                  <a:lnTo>
                    <a:pt x="0" y="191"/>
                  </a:lnTo>
                  <a:lnTo>
                    <a:pt x="3" y="224"/>
                  </a:lnTo>
                  <a:lnTo>
                    <a:pt x="11" y="239"/>
                  </a:lnTo>
                  <a:lnTo>
                    <a:pt x="20" y="242"/>
                  </a:lnTo>
                  <a:lnTo>
                    <a:pt x="28" y="241"/>
                  </a:lnTo>
                  <a:lnTo>
                    <a:pt x="20" y="237"/>
                  </a:lnTo>
                  <a:lnTo>
                    <a:pt x="17" y="234"/>
                  </a:lnTo>
                  <a:lnTo>
                    <a:pt x="15" y="229"/>
                  </a:lnTo>
                  <a:lnTo>
                    <a:pt x="15" y="228"/>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3" name="Freeform 148"/>
            <p:cNvSpPr>
              <a:spLocks noChangeAspect="1"/>
            </p:cNvSpPr>
            <p:nvPr/>
          </p:nvSpPr>
          <p:spPr bwMode="auto">
            <a:xfrm>
              <a:off x="3030" y="3020"/>
              <a:ext cx="173" cy="127"/>
            </a:xfrm>
            <a:custGeom>
              <a:avLst/>
              <a:gdLst>
                <a:gd name="T0" fmla="*/ 170 w 345"/>
                <a:gd name="T1" fmla="*/ 120 h 255"/>
                <a:gd name="T2" fmla="*/ 170 w 345"/>
                <a:gd name="T3" fmla="*/ 120 h 255"/>
                <a:gd name="T4" fmla="*/ 168 w 345"/>
                <a:gd name="T5" fmla="*/ 122 h 255"/>
                <a:gd name="T6" fmla="*/ 164 w 345"/>
                <a:gd name="T7" fmla="*/ 124 h 255"/>
                <a:gd name="T8" fmla="*/ 158 w 345"/>
                <a:gd name="T9" fmla="*/ 125 h 255"/>
                <a:gd name="T10" fmla="*/ 0 w 345"/>
                <a:gd name="T11" fmla="*/ 125 h 255"/>
                <a:gd name="T12" fmla="*/ 1 w 345"/>
                <a:gd name="T13" fmla="*/ 125 h 255"/>
                <a:gd name="T14" fmla="*/ 1 w 345"/>
                <a:gd name="T15" fmla="*/ 126 h 255"/>
                <a:gd name="T16" fmla="*/ 1 w 345"/>
                <a:gd name="T17" fmla="*/ 127 h 255"/>
                <a:gd name="T18" fmla="*/ 1 w 345"/>
                <a:gd name="T19" fmla="*/ 127 h 255"/>
                <a:gd name="T20" fmla="*/ 2 w 345"/>
                <a:gd name="T21" fmla="*/ 127 h 255"/>
                <a:gd name="T22" fmla="*/ 2 w 345"/>
                <a:gd name="T23" fmla="*/ 127 h 255"/>
                <a:gd name="T24" fmla="*/ 2 w 345"/>
                <a:gd name="T25" fmla="*/ 127 h 255"/>
                <a:gd name="T26" fmla="*/ 3 w 345"/>
                <a:gd name="T27" fmla="*/ 127 h 255"/>
                <a:gd name="T28" fmla="*/ 164 w 345"/>
                <a:gd name="T29" fmla="*/ 127 h 255"/>
                <a:gd name="T30" fmla="*/ 168 w 345"/>
                <a:gd name="T31" fmla="*/ 127 h 255"/>
                <a:gd name="T32" fmla="*/ 171 w 345"/>
                <a:gd name="T33" fmla="*/ 125 h 255"/>
                <a:gd name="T34" fmla="*/ 172 w 345"/>
                <a:gd name="T35" fmla="*/ 123 h 255"/>
                <a:gd name="T36" fmla="*/ 173 w 345"/>
                <a:gd name="T37" fmla="*/ 119 h 255"/>
                <a:gd name="T38" fmla="*/ 173 w 345"/>
                <a:gd name="T39" fmla="*/ 3 h 255"/>
                <a:gd name="T40" fmla="*/ 172 w 345"/>
                <a:gd name="T41" fmla="*/ 2 h 255"/>
                <a:gd name="T42" fmla="*/ 171 w 345"/>
                <a:gd name="T43" fmla="*/ 2 h 255"/>
                <a:gd name="T44" fmla="*/ 171 w 345"/>
                <a:gd name="T45" fmla="*/ 1 h 255"/>
                <a:gd name="T46" fmla="*/ 170 w 345"/>
                <a:gd name="T47" fmla="*/ 0 h 255"/>
                <a:gd name="T48" fmla="*/ 170 w 345"/>
                <a:gd name="T49" fmla="*/ 120 h 2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45"/>
                <a:gd name="T76" fmla="*/ 0 h 255"/>
                <a:gd name="T77" fmla="*/ 345 w 345"/>
                <a:gd name="T78" fmla="*/ 255 h 2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45" h="255">
                  <a:moveTo>
                    <a:pt x="339" y="240"/>
                  </a:moveTo>
                  <a:lnTo>
                    <a:pt x="339" y="241"/>
                  </a:lnTo>
                  <a:lnTo>
                    <a:pt x="335" y="245"/>
                  </a:lnTo>
                  <a:lnTo>
                    <a:pt x="328" y="249"/>
                  </a:lnTo>
                  <a:lnTo>
                    <a:pt x="315" y="250"/>
                  </a:lnTo>
                  <a:lnTo>
                    <a:pt x="0" y="250"/>
                  </a:lnTo>
                  <a:lnTo>
                    <a:pt x="1" y="251"/>
                  </a:lnTo>
                  <a:lnTo>
                    <a:pt x="1" y="253"/>
                  </a:lnTo>
                  <a:lnTo>
                    <a:pt x="1" y="254"/>
                  </a:lnTo>
                  <a:lnTo>
                    <a:pt x="2" y="255"/>
                  </a:lnTo>
                  <a:lnTo>
                    <a:pt x="3" y="255"/>
                  </a:lnTo>
                  <a:lnTo>
                    <a:pt x="4" y="255"/>
                  </a:lnTo>
                  <a:lnTo>
                    <a:pt x="6" y="255"/>
                  </a:lnTo>
                  <a:lnTo>
                    <a:pt x="328" y="255"/>
                  </a:lnTo>
                  <a:lnTo>
                    <a:pt x="335" y="254"/>
                  </a:lnTo>
                  <a:lnTo>
                    <a:pt x="341" y="250"/>
                  </a:lnTo>
                  <a:lnTo>
                    <a:pt x="344" y="246"/>
                  </a:lnTo>
                  <a:lnTo>
                    <a:pt x="345" y="239"/>
                  </a:lnTo>
                  <a:lnTo>
                    <a:pt x="345" y="7"/>
                  </a:lnTo>
                  <a:lnTo>
                    <a:pt x="344" y="5"/>
                  </a:lnTo>
                  <a:lnTo>
                    <a:pt x="342" y="4"/>
                  </a:lnTo>
                  <a:lnTo>
                    <a:pt x="341" y="2"/>
                  </a:lnTo>
                  <a:lnTo>
                    <a:pt x="339" y="0"/>
                  </a:lnTo>
                  <a:lnTo>
                    <a:pt x="339" y="240"/>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4" name="Freeform 149"/>
            <p:cNvSpPr>
              <a:spLocks noChangeAspect="1"/>
            </p:cNvSpPr>
            <p:nvPr/>
          </p:nvSpPr>
          <p:spPr bwMode="auto">
            <a:xfrm>
              <a:off x="3024" y="3014"/>
              <a:ext cx="179" cy="133"/>
            </a:xfrm>
            <a:custGeom>
              <a:avLst/>
              <a:gdLst>
                <a:gd name="T0" fmla="*/ 170 w 357"/>
                <a:gd name="T1" fmla="*/ 0 h 266"/>
                <a:gd name="T2" fmla="*/ 9 w 357"/>
                <a:gd name="T3" fmla="*/ 0 h 266"/>
                <a:gd name="T4" fmla="*/ 6 w 357"/>
                <a:gd name="T5" fmla="*/ 1 h 266"/>
                <a:gd name="T6" fmla="*/ 3 w 357"/>
                <a:gd name="T7" fmla="*/ 2 h 266"/>
                <a:gd name="T8" fmla="*/ 1 w 357"/>
                <a:gd name="T9" fmla="*/ 5 h 266"/>
                <a:gd name="T10" fmla="*/ 0 w 357"/>
                <a:gd name="T11" fmla="*/ 8 h 266"/>
                <a:gd name="T12" fmla="*/ 0 w 357"/>
                <a:gd name="T13" fmla="*/ 125 h 266"/>
                <a:gd name="T14" fmla="*/ 1 w 357"/>
                <a:gd name="T15" fmla="*/ 128 h 266"/>
                <a:gd name="T16" fmla="*/ 2 w 357"/>
                <a:gd name="T17" fmla="*/ 130 h 266"/>
                <a:gd name="T18" fmla="*/ 4 w 357"/>
                <a:gd name="T19" fmla="*/ 132 h 266"/>
                <a:gd name="T20" fmla="*/ 7 w 357"/>
                <a:gd name="T21" fmla="*/ 133 h 266"/>
                <a:gd name="T22" fmla="*/ 7 w 357"/>
                <a:gd name="T23" fmla="*/ 133 h 266"/>
                <a:gd name="T24" fmla="*/ 7 w 357"/>
                <a:gd name="T25" fmla="*/ 132 h 266"/>
                <a:gd name="T26" fmla="*/ 7 w 357"/>
                <a:gd name="T27" fmla="*/ 131 h 266"/>
                <a:gd name="T28" fmla="*/ 6 w 357"/>
                <a:gd name="T29" fmla="*/ 131 h 266"/>
                <a:gd name="T30" fmla="*/ 5 w 357"/>
                <a:gd name="T31" fmla="*/ 127 h 266"/>
                <a:gd name="T32" fmla="*/ 4 w 357"/>
                <a:gd name="T33" fmla="*/ 123 h 266"/>
                <a:gd name="T34" fmla="*/ 3 w 357"/>
                <a:gd name="T35" fmla="*/ 118 h 266"/>
                <a:gd name="T36" fmla="*/ 3 w 357"/>
                <a:gd name="T37" fmla="*/ 111 h 266"/>
                <a:gd name="T38" fmla="*/ 3 w 357"/>
                <a:gd name="T39" fmla="*/ 87 h 266"/>
                <a:gd name="T40" fmla="*/ 3 w 357"/>
                <a:gd name="T41" fmla="*/ 53 h 266"/>
                <a:gd name="T42" fmla="*/ 4 w 357"/>
                <a:gd name="T43" fmla="*/ 21 h 266"/>
                <a:gd name="T44" fmla="*/ 4 w 357"/>
                <a:gd name="T45" fmla="*/ 7 h 266"/>
                <a:gd name="T46" fmla="*/ 4 w 357"/>
                <a:gd name="T47" fmla="*/ 7 h 266"/>
                <a:gd name="T48" fmla="*/ 4 w 357"/>
                <a:gd name="T49" fmla="*/ 7 h 266"/>
                <a:gd name="T50" fmla="*/ 6 w 357"/>
                <a:gd name="T51" fmla="*/ 5 h 266"/>
                <a:gd name="T52" fmla="*/ 7 w 357"/>
                <a:gd name="T53" fmla="*/ 5 h 266"/>
                <a:gd name="T54" fmla="*/ 10 w 357"/>
                <a:gd name="T55" fmla="*/ 4 h 266"/>
                <a:gd name="T56" fmla="*/ 14 w 357"/>
                <a:gd name="T57" fmla="*/ 3 h 266"/>
                <a:gd name="T58" fmla="*/ 18 w 357"/>
                <a:gd name="T59" fmla="*/ 2 h 266"/>
                <a:gd name="T60" fmla="*/ 25 w 357"/>
                <a:gd name="T61" fmla="*/ 2 h 266"/>
                <a:gd name="T62" fmla="*/ 173 w 357"/>
                <a:gd name="T63" fmla="*/ 2 h 266"/>
                <a:gd name="T64" fmla="*/ 173 w 357"/>
                <a:gd name="T65" fmla="*/ 2 h 266"/>
                <a:gd name="T66" fmla="*/ 174 w 357"/>
                <a:gd name="T67" fmla="*/ 3 h 266"/>
                <a:gd name="T68" fmla="*/ 175 w 357"/>
                <a:gd name="T69" fmla="*/ 4 h 266"/>
                <a:gd name="T70" fmla="*/ 176 w 357"/>
                <a:gd name="T71" fmla="*/ 6 h 266"/>
                <a:gd name="T72" fmla="*/ 177 w 357"/>
                <a:gd name="T73" fmla="*/ 7 h 266"/>
                <a:gd name="T74" fmla="*/ 177 w 357"/>
                <a:gd name="T75" fmla="*/ 8 h 266"/>
                <a:gd name="T76" fmla="*/ 178 w 357"/>
                <a:gd name="T77" fmla="*/ 8 h 266"/>
                <a:gd name="T78" fmla="*/ 179 w 357"/>
                <a:gd name="T79" fmla="*/ 9 h 266"/>
                <a:gd name="T80" fmla="*/ 179 w 357"/>
                <a:gd name="T81" fmla="*/ 8 h 266"/>
                <a:gd name="T82" fmla="*/ 178 w 357"/>
                <a:gd name="T83" fmla="*/ 5 h 266"/>
                <a:gd name="T84" fmla="*/ 177 w 357"/>
                <a:gd name="T85" fmla="*/ 2 h 266"/>
                <a:gd name="T86" fmla="*/ 174 w 357"/>
                <a:gd name="T87" fmla="*/ 1 h 266"/>
                <a:gd name="T88" fmla="*/ 170 w 357"/>
                <a:gd name="T89" fmla="*/ 0 h 2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57"/>
                <a:gd name="T136" fmla="*/ 0 h 266"/>
                <a:gd name="T137" fmla="*/ 357 w 357"/>
                <a:gd name="T138" fmla="*/ 266 h 2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57" h="266">
                  <a:moveTo>
                    <a:pt x="340" y="0"/>
                  </a:moveTo>
                  <a:lnTo>
                    <a:pt x="18" y="0"/>
                  </a:lnTo>
                  <a:lnTo>
                    <a:pt x="11" y="1"/>
                  </a:lnTo>
                  <a:lnTo>
                    <a:pt x="6" y="4"/>
                  </a:lnTo>
                  <a:lnTo>
                    <a:pt x="1" y="9"/>
                  </a:lnTo>
                  <a:lnTo>
                    <a:pt x="0" y="16"/>
                  </a:lnTo>
                  <a:lnTo>
                    <a:pt x="0" y="250"/>
                  </a:lnTo>
                  <a:lnTo>
                    <a:pt x="1" y="256"/>
                  </a:lnTo>
                  <a:lnTo>
                    <a:pt x="4" y="260"/>
                  </a:lnTo>
                  <a:lnTo>
                    <a:pt x="8" y="264"/>
                  </a:lnTo>
                  <a:lnTo>
                    <a:pt x="14" y="266"/>
                  </a:lnTo>
                  <a:lnTo>
                    <a:pt x="13" y="265"/>
                  </a:lnTo>
                  <a:lnTo>
                    <a:pt x="13" y="264"/>
                  </a:lnTo>
                  <a:lnTo>
                    <a:pt x="13" y="262"/>
                  </a:lnTo>
                  <a:lnTo>
                    <a:pt x="12" y="261"/>
                  </a:lnTo>
                  <a:lnTo>
                    <a:pt x="9" y="254"/>
                  </a:lnTo>
                  <a:lnTo>
                    <a:pt x="7" y="245"/>
                  </a:lnTo>
                  <a:lnTo>
                    <a:pt x="6" y="235"/>
                  </a:lnTo>
                  <a:lnTo>
                    <a:pt x="5" y="221"/>
                  </a:lnTo>
                  <a:lnTo>
                    <a:pt x="5" y="174"/>
                  </a:lnTo>
                  <a:lnTo>
                    <a:pt x="6" y="105"/>
                  </a:lnTo>
                  <a:lnTo>
                    <a:pt x="7" y="41"/>
                  </a:lnTo>
                  <a:lnTo>
                    <a:pt x="7" y="14"/>
                  </a:lnTo>
                  <a:lnTo>
                    <a:pt x="8" y="13"/>
                  </a:lnTo>
                  <a:lnTo>
                    <a:pt x="11" y="10"/>
                  </a:lnTo>
                  <a:lnTo>
                    <a:pt x="14" y="9"/>
                  </a:lnTo>
                  <a:lnTo>
                    <a:pt x="20" y="7"/>
                  </a:lnTo>
                  <a:lnTo>
                    <a:pt x="27" y="6"/>
                  </a:lnTo>
                  <a:lnTo>
                    <a:pt x="36" y="4"/>
                  </a:lnTo>
                  <a:lnTo>
                    <a:pt x="49" y="4"/>
                  </a:lnTo>
                  <a:lnTo>
                    <a:pt x="346" y="4"/>
                  </a:lnTo>
                  <a:lnTo>
                    <a:pt x="347" y="6"/>
                  </a:lnTo>
                  <a:lnTo>
                    <a:pt x="349" y="8"/>
                  </a:lnTo>
                  <a:lnTo>
                    <a:pt x="351" y="11"/>
                  </a:lnTo>
                  <a:lnTo>
                    <a:pt x="353" y="13"/>
                  </a:lnTo>
                  <a:lnTo>
                    <a:pt x="354" y="15"/>
                  </a:lnTo>
                  <a:lnTo>
                    <a:pt x="356" y="16"/>
                  </a:lnTo>
                  <a:lnTo>
                    <a:pt x="357" y="18"/>
                  </a:lnTo>
                  <a:lnTo>
                    <a:pt x="357" y="16"/>
                  </a:lnTo>
                  <a:lnTo>
                    <a:pt x="356" y="9"/>
                  </a:lnTo>
                  <a:lnTo>
                    <a:pt x="353" y="4"/>
                  </a:lnTo>
                  <a:lnTo>
                    <a:pt x="347" y="1"/>
                  </a:lnTo>
                  <a:lnTo>
                    <a:pt x="340" y="0"/>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5" name="Freeform 150"/>
            <p:cNvSpPr>
              <a:spLocks noChangeAspect="1"/>
            </p:cNvSpPr>
            <p:nvPr/>
          </p:nvSpPr>
          <p:spPr bwMode="auto">
            <a:xfrm>
              <a:off x="3040" y="3024"/>
              <a:ext cx="152" cy="117"/>
            </a:xfrm>
            <a:custGeom>
              <a:avLst/>
              <a:gdLst>
                <a:gd name="T0" fmla="*/ 152 w 303"/>
                <a:gd name="T1" fmla="*/ 10 h 234"/>
                <a:gd name="T2" fmla="*/ 150 w 303"/>
                <a:gd name="T3" fmla="*/ 9 h 234"/>
                <a:gd name="T4" fmla="*/ 147 w 303"/>
                <a:gd name="T5" fmla="*/ 6 h 234"/>
                <a:gd name="T6" fmla="*/ 143 w 303"/>
                <a:gd name="T7" fmla="*/ 2 h 234"/>
                <a:gd name="T8" fmla="*/ 138 w 303"/>
                <a:gd name="T9" fmla="*/ 0 h 234"/>
                <a:gd name="T10" fmla="*/ 0 w 303"/>
                <a:gd name="T11" fmla="*/ 110 h 234"/>
                <a:gd name="T12" fmla="*/ 0 w 303"/>
                <a:gd name="T13" fmla="*/ 110 h 234"/>
                <a:gd name="T14" fmla="*/ 1 w 303"/>
                <a:gd name="T15" fmla="*/ 113 h 234"/>
                <a:gd name="T16" fmla="*/ 3 w 303"/>
                <a:gd name="T17" fmla="*/ 114 h 234"/>
                <a:gd name="T18" fmla="*/ 7 w 303"/>
                <a:gd name="T19" fmla="*/ 116 h 234"/>
                <a:gd name="T20" fmla="*/ 7 w 303"/>
                <a:gd name="T21" fmla="*/ 117 h 234"/>
                <a:gd name="T22" fmla="*/ 8 w 303"/>
                <a:gd name="T23" fmla="*/ 117 h 234"/>
                <a:gd name="T24" fmla="*/ 9 w 303"/>
                <a:gd name="T25" fmla="*/ 117 h 234"/>
                <a:gd name="T26" fmla="*/ 10 w 303"/>
                <a:gd name="T27" fmla="*/ 117 h 234"/>
                <a:gd name="T28" fmla="*/ 13 w 303"/>
                <a:gd name="T29" fmla="*/ 117 h 234"/>
                <a:gd name="T30" fmla="*/ 18 w 303"/>
                <a:gd name="T31" fmla="*/ 117 h 234"/>
                <a:gd name="T32" fmla="*/ 25 w 303"/>
                <a:gd name="T33" fmla="*/ 117 h 234"/>
                <a:gd name="T34" fmla="*/ 34 w 303"/>
                <a:gd name="T35" fmla="*/ 117 h 234"/>
                <a:gd name="T36" fmla="*/ 44 w 303"/>
                <a:gd name="T37" fmla="*/ 117 h 234"/>
                <a:gd name="T38" fmla="*/ 55 w 303"/>
                <a:gd name="T39" fmla="*/ 117 h 234"/>
                <a:gd name="T40" fmla="*/ 67 w 303"/>
                <a:gd name="T41" fmla="*/ 117 h 234"/>
                <a:gd name="T42" fmla="*/ 78 w 303"/>
                <a:gd name="T43" fmla="*/ 117 h 234"/>
                <a:gd name="T44" fmla="*/ 90 w 303"/>
                <a:gd name="T45" fmla="*/ 117 h 234"/>
                <a:gd name="T46" fmla="*/ 101 w 303"/>
                <a:gd name="T47" fmla="*/ 117 h 234"/>
                <a:gd name="T48" fmla="*/ 111 w 303"/>
                <a:gd name="T49" fmla="*/ 117 h 234"/>
                <a:gd name="T50" fmla="*/ 120 w 303"/>
                <a:gd name="T51" fmla="*/ 117 h 234"/>
                <a:gd name="T52" fmla="*/ 128 w 303"/>
                <a:gd name="T53" fmla="*/ 117 h 234"/>
                <a:gd name="T54" fmla="*/ 134 w 303"/>
                <a:gd name="T55" fmla="*/ 117 h 234"/>
                <a:gd name="T56" fmla="*/ 138 w 303"/>
                <a:gd name="T57" fmla="*/ 117 h 234"/>
                <a:gd name="T58" fmla="*/ 139 w 303"/>
                <a:gd name="T59" fmla="*/ 117 h 234"/>
                <a:gd name="T60" fmla="*/ 141 w 303"/>
                <a:gd name="T61" fmla="*/ 117 h 234"/>
                <a:gd name="T62" fmla="*/ 145 w 303"/>
                <a:gd name="T63" fmla="*/ 115 h 234"/>
                <a:gd name="T64" fmla="*/ 149 w 303"/>
                <a:gd name="T65" fmla="*/ 112 h 234"/>
                <a:gd name="T66" fmla="*/ 152 w 303"/>
                <a:gd name="T67" fmla="*/ 105 h 234"/>
                <a:gd name="T68" fmla="*/ 152 w 303"/>
                <a:gd name="T69" fmla="*/ 10 h 2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03"/>
                <a:gd name="T106" fmla="*/ 0 h 234"/>
                <a:gd name="T107" fmla="*/ 303 w 303"/>
                <a:gd name="T108" fmla="*/ 234 h 2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03" h="234">
                  <a:moveTo>
                    <a:pt x="303" y="20"/>
                  </a:moveTo>
                  <a:lnTo>
                    <a:pt x="300" y="18"/>
                  </a:lnTo>
                  <a:lnTo>
                    <a:pt x="293" y="11"/>
                  </a:lnTo>
                  <a:lnTo>
                    <a:pt x="285" y="4"/>
                  </a:lnTo>
                  <a:lnTo>
                    <a:pt x="276" y="0"/>
                  </a:lnTo>
                  <a:lnTo>
                    <a:pt x="0" y="219"/>
                  </a:lnTo>
                  <a:lnTo>
                    <a:pt x="0" y="220"/>
                  </a:lnTo>
                  <a:lnTo>
                    <a:pt x="2" y="225"/>
                  </a:lnTo>
                  <a:lnTo>
                    <a:pt x="5" y="228"/>
                  </a:lnTo>
                  <a:lnTo>
                    <a:pt x="13" y="232"/>
                  </a:lnTo>
                  <a:lnTo>
                    <a:pt x="14" y="233"/>
                  </a:lnTo>
                  <a:lnTo>
                    <a:pt x="16" y="233"/>
                  </a:lnTo>
                  <a:lnTo>
                    <a:pt x="18" y="233"/>
                  </a:lnTo>
                  <a:lnTo>
                    <a:pt x="19" y="233"/>
                  </a:lnTo>
                  <a:lnTo>
                    <a:pt x="25" y="233"/>
                  </a:lnTo>
                  <a:lnTo>
                    <a:pt x="36" y="234"/>
                  </a:lnTo>
                  <a:lnTo>
                    <a:pt x="50" y="234"/>
                  </a:lnTo>
                  <a:lnTo>
                    <a:pt x="67" y="234"/>
                  </a:lnTo>
                  <a:lnTo>
                    <a:pt x="88" y="234"/>
                  </a:lnTo>
                  <a:lnTo>
                    <a:pt x="110" y="234"/>
                  </a:lnTo>
                  <a:lnTo>
                    <a:pt x="133" y="234"/>
                  </a:lnTo>
                  <a:lnTo>
                    <a:pt x="156" y="234"/>
                  </a:lnTo>
                  <a:lnTo>
                    <a:pt x="179" y="234"/>
                  </a:lnTo>
                  <a:lnTo>
                    <a:pt x="201" y="234"/>
                  </a:lnTo>
                  <a:lnTo>
                    <a:pt x="222" y="233"/>
                  </a:lnTo>
                  <a:lnTo>
                    <a:pt x="240" y="233"/>
                  </a:lnTo>
                  <a:lnTo>
                    <a:pt x="256" y="233"/>
                  </a:lnTo>
                  <a:lnTo>
                    <a:pt x="268" y="233"/>
                  </a:lnTo>
                  <a:lnTo>
                    <a:pt x="276" y="233"/>
                  </a:lnTo>
                  <a:lnTo>
                    <a:pt x="278" y="233"/>
                  </a:lnTo>
                  <a:lnTo>
                    <a:pt x="282" y="233"/>
                  </a:lnTo>
                  <a:lnTo>
                    <a:pt x="290" y="230"/>
                  </a:lnTo>
                  <a:lnTo>
                    <a:pt x="298" y="223"/>
                  </a:lnTo>
                  <a:lnTo>
                    <a:pt x="303" y="209"/>
                  </a:lnTo>
                  <a:lnTo>
                    <a:pt x="303" y="20"/>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6" name="Freeform 151"/>
            <p:cNvSpPr>
              <a:spLocks noChangeAspect="1"/>
            </p:cNvSpPr>
            <p:nvPr/>
          </p:nvSpPr>
          <p:spPr bwMode="auto">
            <a:xfrm>
              <a:off x="3037" y="3023"/>
              <a:ext cx="150" cy="115"/>
            </a:xfrm>
            <a:custGeom>
              <a:avLst/>
              <a:gdLst>
                <a:gd name="T0" fmla="*/ 12 w 300"/>
                <a:gd name="T1" fmla="*/ 115 h 230"/>
                <a:gd name="T2" fmla="*/ 8 w 300"/>
                <a:gd name="T3" fmla="*/ 114 h 230"/>
                <a:gd name="T4" fmla="*/ 4 w 300"/>
                <a:gd name="T5" fmla="*/ 111 h 230"/>
                <a:gd name="T6" fmla="*/ 1 w 300"/>
                <a:gd name="T7" fmla="*/ 107 h 230"/>
                <a:gd name="T8" fmla="*/ 0 w 300"/>
                <a:gd name="T9" fmla="*/ 103 h 230"/>
                <a:gd name="T10" fmla="*/ 0 w 300"/>
                <a:gd name="T11" fmla="*/ 12 h 230"/>
                <a:gd name="T12" fmla="*/ 1 w 300"/>
                <a:gd name="T13" fmla="*/ 8 h 230"/>
                <a:gd name="T14" fmla="*/ 4 w 300"/>
                <a:gd name="T15" fmla="*/ 4 h 230"/>
                <a:gd name="T16" fmla="*/ 8 w 300"/>
                <a:gd name="T17" fmla="*/ 1 h 230"/>
                <a:gd name="T18" fmla="*/ 12 w 300"/>
                <a:gd name="T19" fmla="*/ 0 h 230"/>
                <a:gd name="T20" fmla="*/ 138 w 300"/>
                <a:gd name="T21" fmla="*/ 0 h 230"/>
                <a:gd name="T22" fmla="*/ 143 w 300"/>
                <a:gd name="T23" fmla="*/ 1 h 230"/>
                <a:gd name="T24" fmla="*/ 147 w 300"/>
                <a:gd name="T25" fmla="*/ 4 h 230"/>
                <a:gd name="T26" fmla="*/ 149 w 300"/>
                <a:gd name="T27" fmla="*/ 8 h 230"/>
                <a:gd name="T28" fmla="*/ 150 w 300"/>
                <a:gd name="T29" fmla="*/ 12 h 230"/>
                <a:gd name="T30" fmla="*/ 150 w 300"/>
                <a:gd name="T31" fmla="*/ 103 h 230"/>
                <a:gd name="T32" fmla="*/ 149 w 300"/>
                <a:gd name="T33" fmla="*/ 107 h 230"/>
                <a:gd name="T34" fmla="*/ 147 w 300"/>
                <a:gd name="T35" fmla="*/ 111 h 230"/>
                <a:gd name="T36" fmla="*/ 143 w 300"/>
                <a:gd name="T37" fmla="*/ 114 h 230"/>
                <a:gd name="T38" fmla="*/ 138 w 300"/>
                <a:gd name="T39" fmla="*/ 115 h 230"/>
                <a:gd name="T40" fmla="*/ 12 w 300"/>
                <a:gd name="T41" fmla="*/ 115 h 2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00"/>
                <a:gd name="T64" fmla="*/ 0 h 230"/>
                <a:gd name="T65" fmla="*/ 300 w 300"/>
                <a:gd name="T66" fmla="*/ 230 h 2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00" h="230">
                  <a:moveTo>
                    <a:pt x="24" y="230"/>
                  </a:moveTo>
                  <a:lnTo>
                    <a:pt x="15" y="228"/>
                  </a:lnTo>
                  <a:lnTo>
                    <a:pt x="7" y="222"/>
                  </a:lnTo>
                  <a:lnTo>
                    <a:pt x="2" y="214"/>
                  </a:lnTo>
                  <a:lnTo>
                    <a:pt x="0" y="205"/>
                  </a:lnTo>
                  <a:lnTo>
                    <a:pt x="0" y="24"/>
                  </a:lnTo>
                  <a:lnTo>
                    <a:pt x="2" y="15"/>
                  </a:lnTo>
                  <a:lnTo>
                    <a:pt x="7" y="7"/>
                  </a:lnTo>
                  <a:lnTo>
                    <a:pt x="15" y="2"/>
                  </a:lnTo>
                  <a:lnTo>
                    <a:pt x="24" y="0"/>
                  </a:lnTo>
                  <a:lnTo>
                    <a:pt x="275" y="0"/>
                  </a:lnTo>
                  <a:lnTo>
                    <a:pt x="285" y="2"/>
                  </a:lnTo>
                  <a:lnTo>
                    <a:pt x="293" y="7"/>
                  </a:lnTo>
                  <a:lnTo>
                    <a:pt x="298" y="15"/>
                  </a:lnTo>
                  <a:lnTo>
                    <a:pt x="300" y="24"/>
                  </a:lnTo>
                  <a:lnTo>
                    <a:pt x="300" y="205"/>
                  </a:lnTo>
                  <a:lnTo>
                    <a:pt x="298" y="214"/>
                  </a:lnTo>
                  <a:lnTo>
                    <a:pt x="293" y="222"/>
                  </a:lnTo>
                  <a:lnTo>
                    <a:pt x="285" y="228"/>
                  </a:lnTo>
                  <a:lnTo>
                    <a:pt x="275" y="230"/>
                  </a:lnTo>
                  <a:lnTo>
                    <a:pt x="24" y="2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7" name="Freeform 152"/>
            <p:cNvSpPr>
              <a:spLocks noChangeAspect="1"/>
            </p:cNvSpPr>
            <p:nvPr/>
          </p:nvSpPr>
          <p:spPr bwMode="auto">
            <a:xfrm>
              <a:off x="3043" y="3029"/>
              <a:ext cx="138" cy="103"/>
            </a:xfrm>
            <a:custGeom>
              <a:avLst/>
              <a:gdLst>
                <a:gd name="T0" fmla="*/ 131 w 278"/>
                <a:gd name="T1" fmla="*/ 103 h 206"/>
                <a:gd name="T2" fmla="*/ 134 w 278"/>
                <a:gd name="T3" fmla="*/ 103 h 206"/>
                <a:gd name="T4" fmla="*/ 136 w 278"/>
                <a:gd name="T5" fmla="*/ 102 h 206"/>
                <a:gd name="T6" fmla="*/ 138 w 278"/>
                <a:gd name="T7" fmla="*/ 99 h 206"/>
                <a:gd name="T8" fmla="*/ 138 w 278"/>
                <a:gd name="T9" fmla="*/ 96 h 206"/>
                <a:gd name="T10" fmla="*/ 138 w 278"/>
                <a:gd name="T11" fmla="*/ 6 h 206"/>
                <a:gd name="T12" fmla="*/ 138 w 278"/>
                <a:gd name="T13" fmla="*/ 4 h 206"/>
                <a:gd name="T14" fmla="*/ 136 w 278"/>
                <a:gd name="T15" fmla="*/ 2 h 206"/>
                <a:gd name="T16" fmla="*/ 134 w 278"/>
                <a:gd name="T17" fmla="*/ 1 h 206"/>
                <a:gd name="T18" fmla="*/ 131 w 278"/>
                <a:gd name="T19" fmla="*/ 0 h 206"/>
                <a:gd name="T20" fmla="*/ 6 w 278"/>
                <a:gd name="T21" fmla="*/ 0 h 206"/>
                <a:gd name="T22" fmla="*/ 4 w 278"/>
                <a:gd name="T23" fmla="*/ 1 h 206"/>
                <a:gd name="T24" fmla="*/ 2 w 278"/>
                <a:gd name="T25" fmla="*/ 2 h 206"/>
                <a:gd name="T26" fmla="*/ 0 w 278"/>
                <a:gd name="T27" fmla="*/ 4 h 206"/>
                <a:gd name="T28" fmla="*/ 0 w 278"/>
                <a:gd name="T29" fmla="*/ 6 h 206"/>
                <a:gd name="T30" fmla="*/ 0 w 278"/>
                <a:gd name="T31" fmla="*/ 96 h 206"/>
                <a:gd name="T32" fmla="*/ 0 w 278"/>
                <a:gd name="T33" fmla="*/ 99 h 206"/>
                <a:gd name="T34" fmla="*/ 2 w 278"/>
                <a:gd name="T35" fmla="*/ 102 h 206"/>
                <a:gd name="T36" fmla="*/ 4 w 278"/>
                <a:gd name="T37" fmla="*/ 103 h 206"/>
                <a:gd name="T38" fmla="*/ 6 w 278"/>
                <a:gd name="T39" fmla="*/ 103 h 206"/>
                <a:gd name="T40" fmla="*/ 131 w 278"/>
                <a:gd name="T41" fmla="*/ 103 h 2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8"/>
                <a:gd name="T64" fmla="*/ 0 h 206"/>
                <a:gd name="T65" fmla="*/ 278 w 278"/>
                <a:gd name="T66" fmla="*/ 206 h 20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8" h="206">
                  <a:moveTo>
                    <a:pt x="264" y="206"/>
                  </a:moveTo>
                  <a:lnTo>
                    <a:pt x="270" y="205"/>
                  </a:lnTo>
                  <a:lnTo>
                    <a:pt x="274" y="203"/>
                  </a:lnTo>
                  <a:lnTo>
                    <a:pt x="277" y="198"/>
                  </a:lnTo>
                  <a:lnTo>
                    <a:pt x="278" y="192"/>
                  </a:lnTo>
                  <a:lnTo>
                    <a:pt x="278" y="11"/>
                  </a:lnTo>
                  <a:lnTo>
                    <a:pt x="277" y="7"/>
                  </a:lnTo>
                  <a:lnTo>
                    <a:pt x="274" y="3"/>
                  </a:lnTo>
                  <a:lnTo>
                    <a:pt x="270" y="1"/>
                  </a:lnTo>
                  <a:lnTo>
                    <a:pt x="264" y="0"/>
                  </a:lnTo>
                  <a:lnTo>
                    <a:pt x="13" y="0"/>
                  </a:lnTo>
                  <a:lnTo>
                    <a:pt x="8" y="1"/>
                  </a:lnTo>
                  <a:lnTo>
                    <a:pt x="4" y="3"/>
                  </a:lnTo>
                  <a:lnTo>
                    <a:pt x="1" y="7"/>
                  </a:lnTo>
                  <a:lnTo>
                    <a:pt x="0" y="11"/>
                  </a:lnTo>
                  <a:lnTo>
                    <a:pt x="0" y="192"/>
                  </a:lnTo>
                  <a:lnTo>
                    <a:pt x="1" y="198"/>
                  </a:lnTo>
                  <a:lnTo>
                    <a:pt x="4" y="203"/>
                  </a:lnTo>
                  <a:lnTo>
                    <a:pt x="8" y="205"/>
                  </a:lnTo>
                  <a:lnTo>
                    <a:pt x="13" y="206"/>
                  </a:lnTo>
                  <a:lnTo>
                    <a:pt x="264" y="20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8" name="Freeform 153"/>
            <p:cNvSpPr>
              <a:spLocks noChangeAspect="1"/>
            </p:cNvSpPr>
            <p:nvPr/>
          </p:nvSpPr>
          <p:spPr bwMode="auto">
            <a:xfrm>
              <a:off x="3048" y="3150"/>
              <a:ext cx="135" cy="22"/>
            </a:xfrm>
            <a:custGeom>
              <a:avLst/>
              <a:gdLst>
                <a:gd name="T0" fmla="*/ 119 w 269"/>
                <a:gd name="T1" fmla="*/ 10 h 43"/>
                <a:gd name="T2" fmla="*/ 103 w 269"/>
                <a:gd name="T3" fmla="*/ 21 h 43"/>
                <a:gd name="T4" fmla="*/ 101 w 269"/>
                <a:gd name="T5" fmla="*/ 22 h 43"/>
                <a:gd name="T6" fmla="*/ 99 w 269"/>
                <a:gd name="T7" fmla="*/ 22 h 43"/>
                <a:gd name="T8" fmla="*/ 28 w 269"/>
                <a:gd name="T9" fmla="*/ 22 h 43"/>
                <a:gd name="T10" fmla="*/ 26 w 269"/>
                <a:gd name="T11" fmla="*/ 22 h 43"/>
                <a:gd name="T12" fmla="*/ 24 w 269"/>
                <a:gd name="T13" fmla="*/ 21 h 43"/>
                <a:gd name="T14" fmla="*/ 12 w 269"/>
                <a:gd name="T15" fmla="*/ 10 h 43"/>
                <a:gd name="T16" fmla="*/ 0 w 269"/>
                <a:gd name="T17" fmla="*/ 0 h 43"/>
                <a:gd name="T18" fmla="*/ 16 w 269"/>
                <a:gd name="T19" fmla="*/ 0 h 43"/>
                <a:gd name="T20" fmla="*/ 116 w 269"/>
                <a:gd name="T21" fmla="*/ 0 h 43"/>
                <a:gd name="T22" fmla="*/ 135 w 269"/>
                <a:gd name="T23" fmla="*/ 0 h 43"/>
                <a:gd name="T24" fmla="*/ 119 w 269"/>
                <a:gd name="T25" fmla="*/ 1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9"/>
                <a:gd name="T40" fmla="*/ 0 h 43"/>
                <a:gd name="T41" fmla="*/ 269 w 269"/>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9" h="43">
                  <a:moveTo>
                    <a:pt x="237" y="20"/>
                  </a:moveTo>
                  <a:lnTo>
                    <a:pt x="205" y="41"/>
                  </a:lnTo>
                  <a:lnTo>
                    <a:pt x="201" y="43"/>
                  </a:lnTo>
                  <a:lnTo>
                    <a:pt x="198" y="43"/>
                  </a:lnTo>
                  <a:lnTo>
                    <a:pt x="56" y="43"/>
                  </a:lnTo>
                  <a:lnTo>
                    <a:pt x="51" y="43"/>
                  </a:lnTo>
                  <a:lnTo>
                    <a:pt x="48" y="41"/>
                  </a:lnTo>
                  <a:lnTo>
                    <a:pt x="24" y="19"/>
                  </a:lnTo>
                  <a:lnTo>
                    <a:pt x="0" y="0"/>
                  </a:lnTo>
                  <a:lnTo>
                    <a:pt x="31" y="0"/>
                  </a:lnTo>
                  <a:lnTo>
                    <a:pt x="231" y="0"/>
                  </a:lnTo>
                  <a:lnTo>
                    <a:pt x="269" y="0"/>
                  </a:lnTo>
                  <a:lnTo>
                    <a:pt x="237"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89" name="Freeform 154"/>
            <p:cNvSpPr>
              <a:spLocks noChangeAspect="1"/>
            </p:cNvSpPr>
            <p:nvPr/>
          </p:nvSpPr>
          <p:spPr bwMode="auto">
            <a:xfrm>
              <a:off x="3064" y="3156"/>
              <a:ext cx="77" cy="10"/>
            </a:xfrm>
            <a:custGeom>
              <a:avLst/>
              <a:gdLst>
                <a:gd name="T0" fmla="*/ 13 w 153"/>
                <a:gd name="T1" fmla="*/ 10 h 21"/>
                <a:gd name="T2" fmla="*/ 76 w 153"/>
                <a:gd name="T3" fmla="*/ 10 h 21"/>
                <a:gd name="T4" fmla="*/ 77 w 153"/>
                <a:gd name="T5" fmla="*/ 10 h 21"/>
                <a:gd name="T6" fmla="*/ 19 w 153"/>
                <a:gd name="T7" fmla="*/ 10 h 21"/>
                <a:gd name="T8" fmla="*/ 14 w 153"/>
                <a:gd name="T9" fmla="*/ 0 h 21"/>
                <a:gd name="T10" fmla="*/ 0 w 153"/>
                <a:gd name="T11" fmla="*/ 0 h 21"/>
                <a:gd name="T12" fmla="*/ 13 w 153"/>
                <a:gd name="T13" fmla="*/ 10 h 21"/>
                <a:gd name="T14" fmla="*/ 0 60000 65536"/>
                <a:gd name="T15" fmla="*/ 0 60000 65536"/>
                <a:gd name="T16" fmla="*/ 0 60000 65536"/>
                <a:gd name="T17" fmla="*/ 0 60000 65536"/>
                <a:gd name="T18" fmla="*/ 0 60000 65536"/>
                <a:gd name="T19" fmla="*/ 0 60000 65536"/>
                <a:gd name="T20" fmla="*/ 0 60000 65536"/>
                <a:gd name="T21" fmla="*/ 0 w 153"/>
                <a:gd name="T22" fmla="*/ 0 h 21"/>
                <a:gd name="T23" fmla="*/ 153 w 15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21">
                  <a:moveTo>
                    <a:pt x="25" y="21"/>
                  </a:moveTo>
                  <a:lnTo>
                    <a:pt x="152" y="21"/>
                  </a:lnTo>
                  <a:lnTo>
                    <a:pt x="153" y="21"/>
                  </a:lnTo>
                  <a:lnTo>
                    <a:pt x="37" y="20"/>
                  </a:lnTo>
                  <a:lnTo>
                    <a:pt x="27" y="0"/>
                  </a:lnTo>
                  <a:lnTo>
                    <a:pt x="0" y="0"/>
                  </a:lnTo>
                  <a:lnTo>
                    <a:pt x="25" y="21"/>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0" name="Freeform 155"/>
            <p:cNvSpPr>
              <a:spLocks noChangeAspect="1"/>
            </p:cNvSpPr>
            <p:nvPr/>
          </p:nvSpPr>
          <p:spPr bwMode="auto">
            <a:xfrm>
              <a:off x="3078" y="3156"/>
              <a:ext cx="72" cy="10"/>
            </a:xfrm>
            <a:custGeom>
              <a:avLst/>
              <a:gdLst>
                <a:gd name="T0" fmla="*/ 63 w 144"/>
                <a:gd name="T1" fmla="*/ 10 h 21"/>
                <a:gd name="T2" fmla="*/ 72 w 144"/>
                <a:gd name="T3" fmla="*/ 0 h 21"/>
                <a:gd name="T4" fmla="*/ 0 w 144"/>
                <a:gd name="T5" fmla="*/ 0 h 21"/>
                <a:gd name="T6" fmla="*/ 5 w 144"/>
                <a:gd name="T7" fmla="*/ 10 h 21"/>
                <a:gd name="T8" fmla="*/ 63 w 144"/>
                <a:gd name="T9" fmla="*/ 10 h 21"/>
                <a:gd name="T10" fmla="*/ 0 60000 65536"/>
                <a:gd name="T11" fmla="*/ 0 60000 65536"/>
                <a:gd name="T12" fmla="*/ 0 60000 65536"/>
                <a:gd name="T13" fmla="*/ 0 60000 65536"/>
                <a:gd name="T14" fmla="*/ 0 60000 65536"/>
                <a:gd name="T15" fmla="*/ 0 w 144"/>
                <a:gd name="T16" fmla="*/ 0 h 21"/>
                <a:gd name="T17" fmla="*/ 144 w 144"/>
                <a:gd name="T18" fmla="*/ 21 h 21"/>
              </a:gdLst>
              <a:ahLst/>
              <a:cxnLst>
                <a:cxn ang="T10">
                  <a:pos x="T0" y="T1"/>
                </a:cxn>
                <a:cxn ang="T11">
                  <a:pos x="T2" y="T3"/>
                </a:cxn>
                <a:cxn ang="T12">
                  <a:pos x="T4" y="T5"/>
                </a:cxn>
                <a:cxn ang="T13">
                  <a:pos x="T6" y="T7"/>
                </a:cxn>
                <a:cxn ang="T14">
                  <a:pos x="T8" y="T9"/>
                </a:cxn>
              </a:cxnLst>
              <a:rect l="T15" t="T16" r="T17" b="T18"/>
              <a:pathLst>
                <a:path w="144" h="21">
                  <a:moveTo>
                    <a:pt x="126" y="21"/>
                  </a:moveTo>
                  <a:lnTo>
                    <a:pt x="144" y="0"/>
                  </a:lnTo>
                  <a:lnTo>
                    <a:pt x="0" y="0"/>
                  </a:lnTo>
                  <a:lnTo>
                    <a:pt x="10" y="20"/>
                  </a:lnTo>
                  <a:lnTo>
                    <a:pt x="126" y="21"/>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1" name="Freeform 156"/>
            <p:cNvSpPr>
              <a:spLocks noChangeAspect="1"/>
            </p:cNvSpPr>
            <p:nvPr/>
          </p:nvSpPr>
          <p:spPr bwMode="auto">
            <a:xfrm>
              <a:off x="3140" y="3156"/>
              <a:ext cx="24" cy="10"/>
            </a:xfrm>
            <a:custGeom>
              <a:avLst/>
              <a:gdLst>
                <a:gd name="T0" fmla="*/ 0 w 48"/>
                <a:gd name="T1" fmla="*/ 10 h 21"/>
                <a:gd name="T2" fmla="*/ 8 w 48"/>
                <a:gd name="T3" fmla="*/ 10 h 21"/>
                <a:gd name="T4" fmla="*/ 24 w 48"/>
                <a:gd name="T5" fmla="*/ 0 h 21"/>
                <a:gd name="T6" fmla="*/ 10 w 48"/>
                <a:gd name="T7" fmla="*/ 0 h 21"/>
                <a:gd name="T8" fmla="*/ 1 w 48"/>
                <a:gd name="T9" fmla="*/ 10 h 21"/>
                <a:gd name="T10" fmla="*/ 0 w 48"/>
                <a:gd name="T11" fmla="*/ 10 h 21"/>
                <a:gd name="T12" fmla="*/ 0 60000 65536"/>
                <a:gd name="T13" fmla="*/ 0 60000 65536"/>
                <a:gd name="T14" fmla="*/ 0 60000 65536"/>
                <a:gd name="T15" fmla="*/ 0 60000 65536"/>
                <a:gd name="T16" fmla="*/ 0 60000 65536"/>
                <a:gd name="T17" fmla="*/ 0 60000 65536"/>
                <a:gd name="T18" fmla="*/ 0 w 48"/>
                <a:gd name="T19" fmla="*/ 0 h 21"/>
                <a:gd name="T20" fmla="*/ 48 w 4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48" h="21">
                  <a:moveTo>
                    <a:pt x="0" y="21"/>
                  </a:moveTo>
                  <a:lnTo>
                    <a:pt x="15" y="21"/>
                  </a:lnTo>
                  <a:lnTo>
                    <a:pt x="48" y="0"/>
                  </a:lnTo>
                  <a:lnTo>
                    <a:pt x="19" y="0"/>
                  </a:lnTo>
                  <a:lnTo>
                    <a:pt x="1" y="21"/>
                  </a:lnTo>
                  <a:lnTo>
                    <a:pt x="0" y="21"/>
                  </a:lnTo>
                  <a:close/>
                </a:path>
              </a:pathLst>
            </a:custGeom>
            <a:solidFill>
              <a:srgbClr val="33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2" name="Freeform 157"/>
            <p:cNvSpPr>
              <a:spLocks noChangeAspect="1"/>
            </p:cNvSpPr>
            <p:nvPr/>
          </p:nvSpPr>
          <p:spPr bwMode="auto">
            <a:xfrm>
              <a:off x="2999" y="3165"/>
              <a:ext cx="234" cy="60"/>
            </a:xfrm>
            <a:custGeom>
              <a:avLst/>
              <a:gdLst>
                <a:gd name="T0" fmla="*/ 13 w 468"/>
                <a:gd name="T1" fmla="*/ 60 h 119"/>
                <a:gd name="T2" fmla="*/ 8 w 468"/>
                <a:gd name="T3" fmla="*/ 59 h 119"/>
                <a:gd name="T4" fmla="*/ 4 w 468"/>
                <a:gd name="T5" fmla="*/ 56 h 119"/>
                <a:gd name="T6" fmla="*/ 1 w 468"/>
                <a:gd name="T7" fmla="*/ 52 h 119"/>
                <a:gd name="T8" fmla="*/ 0 w 468"/>
                <a:gd name="T9" fmla="*/ 47 h 119"/>
                <a:gd name="T10" fmla="*/ 0 w 468"/>
                <a:gd name="T11" fmla="*/ 13 h 119"/>
                <a:gd name="T12" fmla="*/ 1 w 468"/>
                <a:gd name="T13" fmla="*/ 8 h 119"/>
                <a:gd name="T14" fmla="*/ 4 w 468"/>
                <a:gd name="T15" fmla="*/ 4 h 119"/>
                <a:gd name="T16" fmla="*/ 8 w 468"/>
                <a:gd name="T17" fmla="*/ 1 h 119"/>
                <a:gd name="T18" fmla="*/ 13 w 468"/>
                <a:gd name="T19" fmla="*/ 0 h 119"/>
                <a:gd name="T20" fmla="*/ 221 w 468"/>
                <a:gd name="T21" fmla="*/ 0 h 119"/>
                <a:gd name="T22" fmla="*/ 226 w 468"/>
                <a:gd name="T23" fmla="*/ 1 h 119"/>
                <a:gd name="T24" fmla="*/ 230 w 468"/>
                <a:gd name="T25" fmla="*/ 4 h 119"/>
                <a:gd name="T26" fmla="*/ 233 w 468"/>
                <a:gd name="T27" fmla="*/ 8 h 119"/>
                <a:gd name="T28" fmla="*/ 234 w 468"/>
                <a:gd name="T29" fmla="*/ 13 h 119"/>
                <a:gd name="T30" fmla="*/ 234 w 468"/>
                <a:gd name="T31" fmla="*/ 47 h 119"/>
                <a:gd name="T32" fmla="*/ 233 w 468"/>
                <a:gd name="T33" fmla="*/ 52 h 119"/>
                <a:gd name="T34" fmla="*/ 230 w 468"/>
                <a:gd name="T35" fmla="*/ 56 h 119"/>
                <a:gd name="T36" fmla="*/ 226 w 468"/>
                <a:gd name="T37" fmla="*/ 59 h 119"/>
                <a:gd name="T38" fmla="*/ 221 w 468"/>
                <a:gd name="T39" fmla="*/ 60 h 119"/>
                <a:gd name="T40" fmla="*/ 13 w 468"/>
                <a:gd name="T41" fmla="*/ 60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8"/>
                <a:gd name="T64" fmla="*/ 0 h 119"/>
                <a:gd name="T65" fmla="*/ 468 w 468"/>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8" h="119">
                  <a:moveTo>
                    <a:pt x="26" y="119"/>
                  </a:moveTo>
                  <a:lnTo>
                    <a:pt x="16" y="117"/>
                  </a:lnTo>
                  <a:lnTo>
                    <a:pt x="8" y="111"/>
                  </a:lnTo>
                  <a:lnTo>
                    <a:pt x="2" y="103"/>
                  </a:lnTo>
                  <a:lnTo>
                    <a:pt x="0" y="93"/>
                  </a:lnTo>
                  <a:lnTo>
                    <a:pt x="0" y="25"/>
                  </a:lnTo>
                  <a:lnTo>
                    <a:pt x="2" y="15"/>
                  </a:lnTo>
                  <a:lnTo>
                    <a:pt x="8" y="7"/>
                  </a:lnTo>
                  <a:lnTo>
                    <a:pt x="16" y="2"/>
                  </a:lnTo>
                  <a:lnTo>
                    <a:pt x="26" y="0"/>
                  </a:lnTo>
                  <a:lnTo>
                    <a:pt x="441" y="0"/>
                  </a:lnTo>
                  <a:lnTo>
                    <a:pt x="451" y="2"/>
                  </a:lnTo>
                  <a:lnTo>
                    <a:pt x="459" y="7"/>
                  </a:lnTo>
                  <a:lnTo>
                    <a:pt x="465" y="15"/>
                  </a:lnTo>
                  <a:lnTo>
                    <a:pt x="468" y="25"/>
                  </a:lnTo>
                  <a:lnTo>
                    <a:pt x="468" y="93"/>
                  </a:lnTo>
                  <a:lnTo>
                    <a:pt x="465" y="103"/>
                  </a:lnTo>
                  <a:lnTo>
                    <a:pt x="459" y="111"/>
                  </a:lnTo>
                  <a:lnTo>
                    <a:pt x="451" y="117"/>
                  </a:lnTo>
                  <a:lnTo>
                    <a:pt x="441" y="119"/>
                  </a:lnTo>
                  <a:lnTo>
                    <a:pt x="26"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3" name="Freeform 158"/>
            <p:cNvSpPr>
              <a:spLocks noChangeAspect="1"/>
            </p:cNvSpPr>
            <p:nvPr/>
          </p:nvSpPr>
          <p:spPr bwMode="auto">
            <a:xfrm>
              <a:off x="3222" y="3176"/>
              <a:ext cx="1" cy="1"/>
            </a:xfrm>
            <a:custGeom>
              <a:avLst/>
              <a:gdLst>
                <a:gd name="T0" fmla="*/ 1 w 4"/>
                <a:gd name="T1" fmla="*/ 0 h 1"/>
                <a:gd name="T2" fmla="*/ 1 w 4"/>
                <a:gd name="T3" fmla="*/ 0 h 1"/>
                <a:gd name="T4" fmla="*/ 1 w 4"/>
                <a:gd name="T5" fmla="*/ 0 h 1"/>
                <a:gd name="T6" fmla="*/ 0 w 4"/>
                <a:gd name="T7" fmla="*/ 0 h 1"/>
                <a:gd name="T8" fmla="*/ 0 w 4"/>
                <a:gd name="T9" fmla="*/ 0 h 1"/>
                <a:gd name="T10" fmla="*/ 1 w 4"/>
                <a:gd name="T11" fmla="*/ 0 h 1"/>
                <a:gd name="T12" fmla="*/ 0 60000 65536"/>
                <a:gd name="T13" fmla="*/ 0 60000 65536"/>
                <a:gd name="T14" fmla="*/ 0 60000 65536"/>
                <a:gd name="T15" fmla="*/ 0 60000 65536"/>
                <a:gd name="T16" fmla="*/ 0 60000 65536"/>
                <a:gd name="T17" fmla="*/ 0 60000 65536"/>
                <a:gd name="T18" fmla="*/ 0 w 4"/>
                <a:gd name="T19" fmla="*/ 0 h 1"/>
                <a:gd name="T20" fmla="*/ 4 w 4"/>
                <a:gd name="T21" fmla="*/ 1 h 1"/>
              </a:gdLst>
              <a:ahLst/>
              <a:cxnLst>
                <a:cxn ang="T12">
                  <a:pos x="T0" y="T1"/>
                </a:cxn>
                <a:cxn ang="T13">
                  <a:pos x="T2" y="T3"/>
                </a:cxn>
                <a:cxn ang="T14">
                  <a:pos x="T4" y="T5"/>
                </a:cxn>
                <a:cxn ang="T15">
                  <a:pos x="T6" y="T7"/>
                </a:cxn>
                <a:cxn ang="T16">
                  <a:pos x="T8" y="T9"/>
                </a:cxn>
                <a:cxn ang="T17">
                  <a:pos x="T10" y="T11"/>
                </a:cxn>
              </a:cxnLst>
              <a:rect l="T18" t="T19" r="T20" b="T21"/>
              <a:pathLst>
                <a:path w="4" h="1">
                  <a:moveTo>
                    <a:pt x="4" y="0"/>
                  </a:moveTo>
                  <a:lnTo>
                    <a:pt x="3" y="0"/>
                  </a:lnTo>
                  <a:lnTo>
                    <a:pt x="2" y="0"/>
                  </a:lnTo>
                  <a:lnTo>
                    <a:pt x="0" y="0"/>
                  </a:lnTo>
                  <a:lnTo>
                    <a:pt x="4" y="0"/>
                  </a:lnTo>
                  <a:close/>
                </a:path>
              </a:pathLst>
            </a:custGeom>
            <a:solidFill>
              <a:srgbClr val="E5D1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4" name="Freeform 159"/>
            <p:cNvSpPr>
              <a:spLocks noChangeAspect="1"/>
            </p:cNvSpPr>
            <p:nvPr/>
          </p:nvSpPr>
          <p:spPr bwMode="auto">
            <a:xfrm>
              <a:off x="3187" y="3176"/>
              <a:ext cx="37" cy="30"/>
            </a:xfrm>
            <a:custGeom>
              <a:avLst/>
              <a:gdLst>
                <a:gd name="T0" fmla="*/ 0 w 74"/>
                <a:gd name="T1" fmla="*/ 18 h 61"/>
                <a:gd name="T2" fmla="*/ 0 w 74"/>
                <a:gd name="T3" fmla="*/ 30 h 61"/>
                <a:gd name="T4" fmla="*/ 7 w 74"/>
                <a:gd name="T5" fmla="*/ 30 h 61"/>
                <a:gd name="T6" fmla="*/ 13 w 74"/>
                <a:gd name="T7" fmla="*/ 30 h 61"/>
                <a:gd name="T8" fmla="*/ 17 w 74"/>
                <a:gd name="T9" fmla="*/ 30 h 61"/>
                <a:gd name="T10" fmla="*/ 22 w 74"/>
                <a:gd name="T11" fmla="*/ 30 h 61"/>
                <a:gd name="T12" fmla="*/ 25 w 74"/>
                <a:gd name="T13" fmla="*/ 30 h 61"/>
                <a:gd name="T14" fmla="*/ 27 w 74"/>
                <a:gd name="T15" fmla="*/ 30 h 61"/>
                <a:gd name="T16" fmla="*/ 29 w 74"/>
                <a:gd name="T17" fmla="*/ 30 h 61"/>
                <a:gd name="T18" fmla="*/ 30 w 74"/>
                <a:gd name="T19" fmla="*/ 30 h 61"/>
                <a:gd name="T20" fmla="*/ 31 w 74"/>
                <a:gd name="T21" fmla="*/ 29 h 61"/>
                <a:gd name="T22" fmla="*/ 34 w 74"/>
                <a:gd name="T23" fmla="*/ 27 h 61"/>
                <a:gd name="T24" fmla="*/ 36 w 74"/>
                <a:gd name="T25" fmla="*/ 22 h 61"/>
                <a:gd name="T26" fmla="*/ 37 w 74"/>
                <a:gd name="T27" fmla="*/ 17 h 61"/>
                <a:gd name="T28" fmla="*/ 37 w 74"/>
                <a:gd name="T29" fmla="*/ 11 h 61"/>
                <a:gd name="T30" fmla="*/ 36 w 74"/>
                <a:gd name="T31" fmla="*/ 6 h 61"/>
                <a:gd name="T32" fmla="*/ 36 w 74"/>
                <a:gd name="T33" fmla="*/ 2 h 61"/>
                <a:gd name="T34" fmla="*/ 35 w 74"/>
                <a:gd name="T35" fmla="*/ 0 h 61"/>
                <a:gd name="T36" fmla="*/ 34 w 74"/>
                <a:gd name="T37" fmla="*/ 0 h 61"/>
                <a:gd name="T38" fmla="*/ 33 w 74"/>
                <a:gd name="T39" fmla="*/ 0 h 61"/>
                <a:gd name="T40" fmla="*/ 29 w 74"/>
                <a:gd name="T41" fmla="*/ 0 h 61"/>
                <a:gd name="T42" fmla="*/ 25 w 74"/>
                <a:gd name="T43" fmla="*/ 0 h 61"/>
                <a:gd name="T44" fmla="*/ 20 w 74"/>
                <a:gd name="T45" fmla="*/ 0 h 61"/>
                <a:gd name="T46" fmla="*/ 14 w 74"/>
                <a:gd name="T47" fmla="*/ 0 h 61"/>
                <a:gd name="T48" fmla="*/ 8 w 74"/>
                <a:gd name="T49" fmla="*/ 0 h 61"/>
                <a:gd name="T50" fmla="*/ 0 w 74"/>
                <a:gd name="T51" fmla="*/ 0 h 61"/>
                <a:gd name="T52" fmla="*/ 0 w 74"/>
                <a:gd name="T53" fmla="*/ 4 h 61"/>
                <a:gd name="T54" fmla="*/ 0 w 74"/>
                <a:gd name="T55" fmla="*/ 4 h 61"/>
                <a:gd name="T56" fmla="*/ 6 w 74"/>
                <a:gd name="T57" fmla="*/ 5 h 61"/>
                <a:gd name="T58" fmla="*/ 11 w 74"/>
                <a:gd name="T59" fmla="*/ 6 h 61"/>
                <a:gd name="T60" fmla="*/ 14 w 74"/>
                <a:gd name="T61" fmla="*/ 8 h 61"/>
                <a:gd name="T62" fmla="*/ 15 w 74"/>
                <a:gd name="T63" fmla="*/ 10 h 61"/>
                <a:gd name="T64" fmla="*/ 14 w 74"/>
                <a:gd name="T65" fmla="*/ 13 h 61"/>
                <a:gd name="T66" fmla="*/ 11 w 74"/>
                <a:gd name="T67" fmla="*/ 15 h 61"/>
                <a:gd name="T68" fmla="*/ 6 w 74"/>
                <a:gd name="T69" fmla="*/ 17 h 61"/>
                <a:gd name="T70" fmla="*/ 0 w 74"/>
                <a:gd name="T71" fmla="*/ 18 h 61"/>
                <a:gd name="T72" fmla="*/ 0 w 74"/>
                <a:gd name="T73" fmla="*/ 18 h 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
                <a:gd name="T112" fmla="*/ 0 h 61"/>
                <a:gd name="T113" fmla="*/ 74 w 74"/>
                <a:gd name="T114" fmla="*/ 61 h 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 h="61">
                  <a:moveTo>
                    <a:pt x="0" y="36"/>
                  </a:moveTo>
                  <a:lnTo>
                    <a:pt x="0" y="61"/>
                  </a:lnTo>
                  <a:lnTo>
                    <a:pt x="13" y="61"/>
                  </a:lnTo>
                  <a:lnTo>
                    <a:pt x="25" y="61"/>
                  </a:lnTo>
                  <a:lnTo>
                    <a:pt x="34" y="61"/>
                  </a:lnTo>
                  <a:lnTo>
                    <a:pt x="43" y="61"/>
                  </a:lnTo>
                  <a:lnTo>
                    <a:pt x="50" y="61"/>
                  </a:lnTo>
                  <a:lnTo>
                    <a:pt x="54" y="61"/>
                  </a:lnTo>
                  <a:lnTo>
                    <a:pt x="58" y="61"/>
                  </a:lnTo>
                  <a:lnTo>
                    <a:pt x="59" y="61"/>
                  </a:lnTo>
                  <a:lnTo>
                    <a:pt x="61" y="59"/>
                  </a:lnTo>
                  <a:lnTo>
                    <a:pt x="67" y="54"/>
                  </a:lnTo>
                  <a:lnTo>
                    <a:pt x="72" y="45"/>
                  </a:lnTo>
                  <a:lnTo>
                    <a:pt x="74" y="35"/>
                  </a:lnTo>
                  <a:lnTo>
                    <a:pt x="73" y="22"/>
                  </a:lnTo>
                  <a:lnTo>
                    <a:pt x="72" y="12"/>
                  </a:lnTo>
                  <a:lnTo>
                    <a:pt x="71" y="4"/>
                  </a:lnTo>
                  <a:lnTo>
                    <a:pt x="69" y="0"/>
                  </a:lnTo>
                  <a:lnTo>
                    <a:pt x="68" y="0"/>
                  </a:lnTo>
                  <a:lnTo>
                    <a:pt x="65" y="0"/>
                  </a:lnTo>
                  <a:lnTo>
                    <a:pt x="58" y="0"/>
                  </a:lnTo>
                  <a:lnTo>
                    <a:pt x="50" y="0"/>
                  </a:lnTo>
                  <a:lnTo>
                    <a:pt x="40" y="0"/>
                  </a:lnTo>
                  <a:lnTo>
                    <a:pt x="28" y="0"/>
                  </a:lnTo>
                  <a:lnTo>
                    <a:pt x="15" y="0"/>
                  </a:lnTo>
                  <a:lnTo>
                    <a:pt x="0" y="0"/>
                  </a:lnTo>
                  <a:lnTo>
                    <a:pt x="0" y="8"/>
                  </a:lnTo>
                  <a:lnTo>
                    <a:pt x="12" y="10"/>
                  </a:lnTo>
                  <a:lnTo>
                    <a:pt x="21" y="12"/>
                  </a:lnTo>
                  <a:lnTo>
                    <a:pt x="28" y="16"/>
                  </a:lnTo>
                  <a:lnTo>
                    <a:pt x="30" y="21"/>
                  </a:lnTo>
                  <a:lnTo>
                    <a:pt x="28" y="27"/>
                  </a:lnTo>
                  <a:lnTo>
                    <a:pt x="21" y="31"/>
                  </a:lnTo>
                  <a:lnTo>
                    <a:pt x="12" y="35"/>
                  </a:lnTo>
                  <a:lnTo>
                    <a:pt x="0" y="36"/>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5" name="Freeform 160"/>
            <p:cNvSpPr>
              <a:spLocks noChangeAspect="1"/>
            </p:cNvSpPr>
            <p:nvPr/>
          </p:nvSpPr>
          <p:spPr bwMode="auto">
            <a:xfrm>
              <a:off x="3010" y="3176"/>
              <a:ext cx="177" cy="43"/>
            </a:xfrm>
            <a:custGeom>
              <a:avLst/>
              <a:gdLst>
                <a:gd name="T0" fmla="*/ 177 w 355"/>
                <a:gd name="T1" fmla="*/ 0 h 88"/>
                <a:gd name="T2" fmla="*/ 155 w 355"/>
                <a:gd name="T3" fmla="*/ 0 h 88"/>
                <a:gd name="T4" fmla="*/ 130 w 355"/>
                <a:gd name="T5" fmla="*/ 0 h 88"/>
                <a:gd name="T6" fmla="*/ 103 w 355"/>
                <a:gd name="T7" fmla="*/ 0 h 88"/>
                <a:gd name="T8" fmla="*/ 77 w 355"/>
                <a:gd name="T9" fmla="*/ 0 h 88"/>
                <a:gd name="T10" fmla="*/ 53 w 355"/>
                <a:gd name="T11" fmla="*/ 0 h 88"/>
                <a:gd name="T12" fmla="*/ 33 w 355"/>
                <a:gd name="T13" fmla="*/ 0 h 88"/>
                <a:gd name="T14" fmla="*/ 19 w 355"/>
                <a:gd name="T15" fmla="*/ 0 h 88"/>
                <a:gd name="T16" fmla="*/ 12 w 355"/>
                <a:gd name="T17" fmla="*/ 0 h 88"/>
                <a:gd name="T18" fmla="*/ 2 w 355"/>
                <a:gd name="T19" fmla="*/ 1 h 88"/>
                <a:gd name="T20" fmla="*/ 0 w 355"/>
                <a:gd name="T21" fmla="*/ 2 h 88"/>
                <a:gd name="T22" fmla="*/ 0 w 355"/>
                <a:gd name="T23" fmla="*/ 6 h 88"/>
                <a:gd name="T24" fmla="*/ 0 w 355"/>
                <a:gd name="T25" fmla="*/ 22 h 88"/>
                <a:gd name="T26" fmla="*/ 2 w 355"/>
                <a:gd name="T27" fmla="*/ 39 h 88"/>
                <a:gd name="T28" fmla="*/ 3 w 355"/>
                <a:gd name="T29" fmla="*/ 43 h 88"/>
                <a:gd name="T30" fmla="*/ 5 w 355"/>
                <a:gd name="T31" fmla="*/ 37 h 88"/>
                <a:gd name="T32" fmla="*/ 10 w 355"/>
                <a:gd name="T33" fmla="*/ 30 h 88"/>
                <a:gd name="T34" fmla="*/ 14 w 355"/>
                <a:gd name="T35" fmla="*/ 29 h 88"/>
                <a:gd name="T36" fmla="*/ 21 w 355"/>
                <a:gd name="T37" fmla="*/ 29 h 88"/>
                <a:gd name="T38" fmla="*/ 28 w 355"/>
                <a:gd name="T39" fmla="*/ 28 h 88"/>
                <a:gd name="T40" fmla="*/ 37 w 355"/>
                <a:gd name="T41" fmla="*/ 28 h 88"/>
                <a:gd name="T42" fmla="*/ 44 w 355"/>
                <a:gd name="T43" fmla="*/ 28 h 88"/>
                <a:gd name="T44" fmla="*/ 56 w 355"/>
                <a:gd name="T45" fmla="*/ 28 h 88"/>
                <a:gd name="T46" fmla="*/ 73 w 355"/>
                <a:gd name="T47" fmla="*/ 29 h 88"/>
                <a:gd name="T48" fmla="*/ 93 w 355"/>
                <a:gd name="T49" fmla="*/ 29 h 88"/>
                <a:gd name="T50" fmla="*/ 115 w 355"/>
                <a:gd name="T51" fmla="*/ 29 h 88"/>
                <a:gd name="T52" fmla="*/ 137 w 355"/>
                <a:gd name="T53" fmla="*/ 29 h 88"/>
                <a:gd name="T54" fmla="*/ 158 w 355"/>
                <a:gd name="T55" fmla="*/ 30 h 88"/>
                <a:gd name="T56" fmla="*/ 177 w 355"/>
                <a:gd name="T57" fmla="*/ 30 h 88"/>
                <a:gd name="T58" fmla="*/ 172 w 355"/>
                <a:gd name="T59" fmla="*/ 17 h 88"/>
                <a:gd name="T60" fmla="*/ 164 w 355"/>
                <a:gd name="T61" fmla="*/ 13 h 88"/>
                <a:gd name="T62" fmla="*/ 164 w 355"/>
                <a:gd name="T63" fmla="*/ 8 h 88"/>
                <a:gd name="T64" fmla="*/ 172 w 355"/>
                <a:gd name="T65" fmla="*/ 5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5"/>
                <a:gd name="T100" fmla="*/ 0 h 88"/>
                <a:gd name="T101" fmla="*/ 355 w 355"/>
                <a:gd name="T102" fmla="*/ 88 h 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5" h="88">
                  <a:moveTo>
                    <a:pt x="355" y="8"/>
                  </a:moveTo>
                  <a:lnTo>
                    <a:pt x="355" y="0"/>
                  </a:lnTo>
                  <a:lnTo>
                    <a:pt x="333" y="0"/>
                  </a:lnTo>
                  <a:lnTo>
                    <a:pt x="310" y="0"/>
                  </a:lnTo>
                  <a:lnTo>
                    <a:pt x="285" y="0"/>
                  </a:lnTo>
                  <a:lnTo>
                    <a:pt x="260" y="0"/>
                  </a:lnTo>
                  <a:lnTo>
                    <a:pt x="233" y="0"/>
                  </a:lnTo>
                  <a:lnTo>
                    <a:pt x="207" y="0"/>
                  </a:lnTo>
                  <a:lnTo>
                    <a:pt x="180" y="0"/>
                  </a:lnTo>
                  <a:lnTo>
                    <a:pt x="155" y="0"/>
                  </a:lnTo>
                  <a:lnTo>
                    <a:pt x="129" y="0"/>
                  </a:lnTo>
                  <a:lnTo>
                    <a:pt x="106" y="0"/>
                  </a:lnTo>
                  <a:lnTo>
                    <a:pt x="86" y="0"/>
                  </a:lnTo>
                  <a:lnTo>
                    <a:pt x="67" y="0"/>
                  </a:lnTo>
                  <a:lnTo>
                    <a:pt x="51" y="0"/>
                  </a:lnTo>
                  <a:lnTo>
                    <a:pt x="38" y="0"/>
                  </a:lnTo>
                  <a:lnTo>
                    <a:pt x="29" y="0"/>
                  </a:lnTo>
                  <a:lnTo>
                    <a:pt x="25" y="0"/>
                  </a:lnTo>
                  <a:lnTo>
                    <a:pt x="12" y="2"/>
                  </a:lnTo>
                  <a:lnTo>
                    <a:pt x="4" y="3"/>
                  </a:lnTo>
                  <a:lnTo>
                    <a:pt x="2" y="4"/>
                  </a:lnTo>
                  <a:lnTo>
                    <a:pt x="0" y="5"/>
                  </a:lnTo>
                  <a:lnTo>
                    <a:pt x="0" y="7"/>
                  </a:lnTo>
                  <a:lnTo>
                    <a:pt x="0" y="13"/>
                  </a:lnTo>
                  <a:lnTo>
                    <a:pt x="0" y="26"/>
                  </a:lnTo>
                  <a:lnTo>
                    <a:pt x="0" y="45"/>
                  </a:lnTo>
                  <a:lnTo>
                    <a:pt x="2" y="66"/>
                  </a:lnTo>
                  <a:lnTo>
                    <a:pt x="4" y="79"/>
                  </a:lnTo>
                  <a:lnTo>
                    <a:pt x="5" y="86"/>
                  </a:lnTo>
                  <a:lnTo>
                    <a:pt x="6" y="88"/>
                  </a:lnTo>
                  <a:lnTo>
                    <a:pt x="7" y="84"/>
                  </a:lnTo>
                  <a:lnTo>
                    <a:pt x="11" y="75"/>
                  </a:lnTo>
                  <a:lnTo>
                    <a:pt x="15" y="66"/>
                  </a:lnTo>
                  <a:lnTo>
                    <a:pt x="21" y="61"/>
                  </a:lnTo>
                  <a:lnTo>
                    <a:pt x="25" y="61"/>
                  </a:lnTo>
                  <a:lnTo>
                    <a:pt x="29" y="60"/>
                  </a:lnTo>
                  <a:lnTo>
                    <a:pt x="35" y="60"/>
                  </a:lnTo>
                  <a:lnTo>
                    <a:pt x="42" y="59"/>
                  </a:lnTo>
                  <a:lnTo>
                    <a:pt x="49" y="59"/>
                  </a:lnTo>
                  <a:lnTo>
                    <a:pt x="57" y="58"/>
                  </a:lnTo>
                  <a:lnTo>
                    <a:pt x="66" y="58"/>
                  </a:lnTo>
                  <a:lnTo>
                    <a:pt x="75" y="58"/>
                  </a:lnTo>
                  <a:lnTo>
                    <a:pt x="80" y="58"/>
                  </a:lnTo>
                  <a:lnTo>
                    <a:pt x="88" y="58"/>
                  </a:lnTo>
                  <a:lnTo>
                    <a:pt x="100" y="58"/>
                  </a:lnTo>
                  <a:lnTo>
                    <a:pt x="113" y="58"/>
                  </a:lnTo>
                  <a:lnTo>
                    <a:pt x="129" y="58"/>
                  </a:lnTo>
                  <a:lnTo>
                    <a:pt x="147" y="59"/>
                  </a:lnTo>
                  <a:lnTo>
                    <a:pt x="166" y="59"/>
                  </a:lnTo>
                  <a:lnTo>
                    <a:pt x="187" y="59"/>
                  </a:lnTo>
                  <a:lnTo>
                    <a:pt x="209" y="59"/>
                  </a:lnTo>
                  <a:lnTo>
                    <a:pt x="231" y="60"/>
                  </a:lnTo>
                  <a:lnTo>
                    <a:pt x="253" y="60"/>
                  </a:lnTo>
                  <a:lnTo>
                    <a:pt x="275" y="60"/>
                  </a:lnTo>
                  <a:lnTo>
                    <a:pt x="297" y="60"/>
                  </a:lnTo>
                  <a:lnTo>
                    <a:pt x="317" y="61"/>
                  </a:lnTo>
                  <a:lnTo>
                    <a:pt x="337" y="61"/>
                  </a:lnTo>
                  <a:lnTo>
                    <a:pt x="355" y="61"/>
                  </a:lnTo>
                  <a:lnTo>
                    <a:pt x="355" y="36"/>
                  </a:lnTo>
                  <a:lnTo>
                    <a:pt x="344" y="35"/>
                  </a:lnTo>
                  <a:lnTo>
                    <a:pt x="333" y="31"/>
                  </a:lnTo>
                  <a:lnTo>
                    <a:pt x="328" y="27"/>
                  </a:lnTo>
                  <a:lnTo>
                    <a:pt x="325" y="21"/>
                  </a:lnTo>
                  <a:lnTo>
                    <a:pt x="328" y="16"/>
                  </a:lnTo>
                  <a:lnTo>
                    <a:pt x="333" y="12"/>
                  </a:lnTo>
                  <a:lnTo>
                    <a:pt x="344" y="10"/>
                  </a:lnTo>
                  <a:lnTo>
                    <a:pt x="355" y="8"/>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6" name="Freeform 161"/>
            <p:cNvSpPr>
              <a:spLocks noChangeAspect="1"/>
            </p:cNvSpPr>
            <p:nvPr/>
          </p:nvSpPr>
          <p:spPr bwMode="auto">
            <a:xfrm>
              <a:off x="3013" y="3176"/>
              <a:ext cx="214" cy="43"/>
            </a:xfrm>
            <a:custGeom>
              <a:avLst/>
              <a:gdLst>
                <a:gd name="T0" fmla="*/ 214 w 430"/>
                <a:gd name="T1" fmla="*/ 36 h 88"/>
                <a:gd name="T2" fmla="*/ 214 w 430"/>
                <a:gd name="T3" fmla="*/ 2 h 88"/>
                <a:gd name="T4" fmla="*/ 214 w 430"/>
                <a:gd name="T5" fmla="*/ 2 h 88"/>
                <a:gd name="T6" fmla="*/ 214 w 430"/>
                <a:gd name="T7" fmla="*/ 2 h 88"/>
                <a:gd name="T8" fmla="*/ 214 w 430"/>
                <a:gd name="T9" fmla="*/ 1 h 88"/>
                <a:gd name="T10" fmla="*/ 214 w 430"/>
                <a:gd name="T11" fmla="*/ 1 h 88"/>
                <a:gd name="T12" fmla="*/ 213 w 430"/>
                <a:gd name="T13" fmla="*/ 0 h 88"/>
                <a:gd name="T14" fmla="*/ 212 w 430"/>
                <a:gd name="T15" fmla="*/ 0 h 88"/>
                <a:gd name="T16" fmla="*/ 211 w 430"/>
                <a:gd name="T17" fmla="*/ 0 h 88"/>
                <a:gd name="T18" fmla="*/ 210 w 430"/>
                <a:gd name="T19" fmla="*/ 0 h 88"/>
                <a:gd name="T20" fmla="*/ 208 w 430"/>
                <a:gd name="T21" fmla="*/ 0 h 88"/>
                <a:gd name="T22" fmla="*/ 209 w 430"/>
                <a:gd name="T23" fmla="*/ 2 h 88"/>
                <a:gd name="T24" fmla="*/ 210 w 430"/>
                <a:gd name="T25" fmla="*/ 6 h 88"/>
                <a:gd name="T26" fmla="*/ 210 w 430"/>
                <a:gd name="T27" fmla="*/ 11 h 88"/>
                <a:gd name="T28" fmla="*/ 211 w 430"/>
                <a:gd name="T29" fmla="*/ 17 h 88"/>
                <a:gd name="T30" fmla="*/ 210 w 430"/>
                <a:gd name="T31" fmla="*/ 22 h 88"/>
                <a:gd name="T32" fmla="*/ 207 w 430"/>
                <a:gd name="T33" fmla="*/ 26 h 88"/>
                <a:gd name="T34" fmla="*/ 204 w 430"/>
                <a:gd name="T35" fmla="*/ 29 h 88"/>
                <a:gd name="T36" fmla="*/ 203 w 430"/>
                <a:gd name="T37" fmla="*/ 30 h 88"/>
                <a:gd name="T38" fmla="*/ 202 w 430"/>
                <a:gd name="T39" fmla="*/ 30 h 88"/>
                <a:gd name="T40" fmla="*/ 196 w 430"/>
                <a:gd name="T41" fmla="*/ 30 h 88"/>
                <a:gd name="T42" fmla="*/ 189 w 430"/>
                <a:gd name="T43" fmla="*/ 30 h 88"/>
                <a:gd name="T44" fmla="*/ 179 w 430"/>
                <a:gd name="T45" fmla="*/ 30 h 88"/>
                <a:gd name="T46" fmla="*/ 166 w 430"/>
                <a:gd name="T47" fmla="*/ 29 h 88"/>
                <a:gd name="T48" fmla="*/ 153 w 430"/>
                <a:gd name="T49" fmla="*/ 29 h 88"/>
                <a:gd name="T50" fmla="*/ 138 w 430"/>
                <a:gd name="T51" fmla="*/ 29 h 88"/>
                <a:gd name="T52" fmla="*/ 123 w 430"/>
                <a:gd name="T53" fmla="*/ 29 h 88"/>
                <a:gd name="T54" fmla="*/ 108 w 430"/>
                <a:gd name="T55" fmla="*/ 29 h 88"/>
                <a:gd name="T56" fmla="*/ 93 w 430"/>
                <a:gd name="T57" fmla="*/ 29 h 88"/>
                <a:gd name="T58" fmla="*/ 79 w 430"/>
                <a:gd name="T59" fmla="*/ 29 h 88"/>
                <a:gd name="T60" fmla="*/ 66 w 430"/>
                <a:gd name="T61" fmla="*/ 28 h 88"/>
                <a:gd name="T62" fmla="*/ 55 w 430"/>
                <a:gd name="T63" fmla="*/ 28 h 88"/>
                <a:gd name="T64" fmla="*/ 45 w 430"/>
                <a:gd name="T65" fmla="*/ 28 h 88"/>
                <a:gd name="T66" fmla="*/ 38 w 430"/>
                <a:gd name="T67" fmla="*/ 28 h 88"/>
                <a:gd name="T68" fmla="*/ 34 w 430"/>
                <a:gd name="T69" fmla="*/ 28 h 88"/>
                <a:gd name="T70" fmla="*/ 30 w 430"/>
                <a:gd name="T71" fmla="*/ 28 h 88"/>
                <a:gd name="T72" fmla="*/ 25 w 430"/>
                <a:gd name="T73" fmla="*/ 28 h 88"/>
                <a:gd name="T74" fmla="*/ 21 w 430"/>
                <a:gd name="T75" fmla="*/ 29 h 88"/>
                <a:gd name="T76" fmla="*/ 18 w 430"/>
                <a:gd name="T77" fmla="*/ 29 h 88"/>
                <a:gd name="T78" fmla="*/ 14 w 430"/>
                <a:gd name="T79" fmla="*/ 29 h 88"/>
                <a:gd name="T80" fmla="*/ 11 w 430"/>
                <a:gd name="T81" fmla="*/ 29 h 88"/>
                <a:gd name="T82" fmla="*/ 9 w 430"/>
                <a:gd name="T83" fmla="*/ 30 h 88"/>
                <a:gd name="T84" fmla="*/ 7 w 430"/>
                <a:gd name="T85" fmla="*/ 30 h 88"/>
                <a:gd name="T86" fmla="*/ 4 w 430"/>
                <a:gd name="T87" fmla="*/ 32 h 88"/>
                <a:gd name="T88" fmla="*/ 2 w 430"/>
                <a:gd name="T89" fmla="*/ 37 h 88"/>
                <a:gd name="T90" fmla="*/ 0 w 430"/>
                <a:gd name="T91" fmla="*/ 41 h 88"/>
                <a:gd name="T92" fmla="*/ 0 w 430"/>
                <a:gd name="T93" fmla="*/ 43 h 88"/>
                <a:gd name="T94" fmla="*/ 207 w 430"/>
                <a:gd name="T95" fmla="*/ 43 h 88"/>
                <a:gd name="T96" fmla="*/ 210 w 430"/>
                <a:gd name="T97" fmla="*/ 43 h 88"/>
                <a:gd name="T98" fmla="*/ 212 w 430"/>
                <a:gd name="T99" fmla="*/ 41 h 88"/>
                <a:gd name="T100" fmla="*/ 214 w 430"/>
                <a:gd name="T101" fmla="*/ 39 h 88"/>
                <a:gd name="T102" fmla="*/ 214 w 430"/>
                <a:gd name="T103" fmla="*/ 36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0"/>
                <a:gd name="T157" fmla="*/ 0 h 88"/>
                <a:gd name="T158" fmla="*/ 430 w 430"/>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0" h="88">
                  <a:moveTo>
                    <a:pt x="430" y="73"/>
                  </a:moveTo>
                  <a:lnTo>
                    <a:pt x="430" y="5"/>
                  </a:lnTo>
                  <a:lnTo>
                    <a:pt x="430" y="4"/>
                  </a:lnTo>
                  <a:lnTo>
                    <a:pt x="430" y="3"/>
                  </a:lnTo>
                  <a:lnTo>
                    <a:pt x="430" y="2"/>
                  </a:lnTo>
                  <a:lnTo>
                    <a:pt x="428" y="0"/>
                  </a:lnTo>
                  <a:lnTo>
                    <a:pt x="425" y="0"/>
                  </a:lnTo>
                  <a:lnTo>
                    <a:pt x="423" y="0"/>
                  </a:lnTo>
                  <a:lnTo>
                    <a:pt x="422" y="0"/>
                  </a:lnTo>
                  <a:lnTo>
                    <a:pt x="418" y="0"/>
                  </a:lnTo>
                  <a:lnTo>
                    <a:pt x="420" y="4"/>
                  </a:lnTo>
                  <a:lnTo>
                    <a:pt x="421" y="12"/>
                  </a:lnTo>
                  <a:lnTo>
                    <a:pt x="422" y="22"/>
                  </a:lnTo>
                  <a:lnTo>
                    <a:pt x="423" y="35"/>
                  </a:lnTo>
                  <a:lnTo>
                    <a:pt x="421" y="45"/>
                  </a:lnTo>
                  <a:lnTo>
                    <a:pt x="416" y="54"/>
                  </a:lnTo>
                  <a:lnTo>
                    <a:pt x="410" y="59"/>
                  </a:lnTo>
                  <a:lnTo>
                    <a:pt x="408" y="61"/>
                  </a:lnTo>
                  <a:lnTo>
                    <a:pt x="405" y="61"/>
                  </a:lnTo>
                  <a:lnTo>
                    <a:pt x="394" y="61"/>
                  </a:lnTo>
                  <a:lnTo>
                    <a:pt x="379" y="61"/>
                  </a:lnTo>
                  <a:lnTo>
                    <a:pt x="359" y="61"/>
                  </a:lnTo>
                  <a:lnTo>
                    <a:pt x="334" y="60"/>
                  </a:lnTo>
                  <a:lnTo>
                    <a:pt x="308" y="60"/>
                  </a:lnTo>
                  <a:lnTo>
                    <a:pt x="278" y="60"/>
                  </a:lnTo>
                  <a:lnTo>
                    <a:pt x="248" y="59"/>
                  </a:lnTo>
                  <a:lnTo>
                    <a:pt x="217" y="59"/>
                  </a:lnTo>
                  <a:lnTo>
                    <a:pt x="187" y="59"/>
                  </a:lnTo>
                  <a:lnTo>
                    <a:pt x="158" y="59"/>
                  </a:lnTo>
                  <a:lnTo>
                    <a:pt x="133" y="58"/>
                  </a:lnTo>
                  <a:lnTo>
                    <a:pt x="110" y="58"/>
                  </a:lnTo>
                  <a:lnTo>
                    <a:pt x="91" y="58"/>
                  </a:lnTo>
                  <a:lnTo>
                    <a:pt x="77" y="58"/>
                  </a:lnTo>
                  <a:lnTo>
                    <a:pt x="69" y="58"/>
                  </a:lnTo>
                  <a:lnTo>
                    <a:pt x="60" y="58"/>
                  </a:lnTo>
                  <a:lnTo>
                    <a:pt x="51" y="58"/>
                  </a:lnTo>
                  <a:lnTo>
                    <a:pt x="43" y="59"/>
                  </a:lnTo>
                  <a:lnTo>
                    <a:pt x="36" y="59"/>
                  </a:lnTo>
                  <a:lnTo>
                    <a:pt x="29" y="60"/>
                  </a:lnTo>
                  <a:lnTo>
                    <a:pt x="23" y="60"/>
                  </a:lnTo>
                  <a:lnTo>
                    <a:pt x="19" y="61"/>
                  </a:lnTo>
                  <a:lnTo>
                    <a:pt x="15" y="61"/>
                  </a:lnTo>
                  <a:lnTo>
                    <a:pt x="9" y="66"/>
                  </a:lnTo>
                  <a:lnTo>
                    <a:pt x="5" y="75"/>
                  </a:lnTo>
                  <a:lnTo>
                    <a:pt x="1" y="84"/>
                  </a:lnTo>
                  <a:lnTo>
                    <a:pt x="0" y="88"/>
                  </a:lnTo>
                  <a:lnTo>
                    <a:pt x="415" y="88"/>
                  </a:lnTo>
                  <a:lnTo>
                    <a:pt x="421" y="87"/>
                  </a:lnTo>
                  <a:lnTo>
                    <a:pt x="425" y="83"/>
                  </a:lnTo>
                  <a:lnTo>
                    <a:pt x="429" y="79"/>
                  </a:lnTo>
                  <a:lnTo>
                    <a:pt x="430" y="73"/>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7" name="Freeform 162"/>
            <p:cNvSpPr>
              <a:spLocks noChangeAspect="1"/>
            </p:cNvSpPr>
            <p:nvPr/>
          </p:nvSpPr>
          <p:spPr bwMode="auto">
            <a:xfrm>
              <a:off x="3172" y="3180"/>
              <a:ext cx="30" cy="14"/>
            </a:xfrm>
            <a:custGeom>
              <a:avLst/>
              <a:gdLst>
                <a:gd name="T0" fmla="*/ 15 w 60"/>
                <a:gd name="T1" fmla="*/ 14 h 28"/>
                <a:gd name="T2" fmla="*/ 21 w 60"/>
                <a:gd name="T3" fmla="*/ 14 h 28"/>
                <a:gd name="T4" fmla="*/ 26 w 60"/>
                <a:gd name="T5" fmla="*/ 12 h 28"/>
                <a:gd name="T6" fmla="*/ 29 w 60"/>
                <a:gd name="T7" fmla="*/ 10 h 28"/>
                <a:gd name="T8" fmla="*/ 30 w 60"/>
                <a:gd name="T9" fmla="*/ 7 h 28"/>
                <a:gd name="T10" fmla="*/ 29 w 60"/>
                <a:gd name="T11" fmla="*/ 4 h 28"/>
                <a:gd name="T12" fmla="*/ 26 w 60"/>
                <a:gd name="T13" fmla="*/ 2 h 28"/>
                <a:gd name="T14" fmla="*/ 21 w 60"/>
                <a:gd name="T15" fmla="*/ 1 h 28"/>
                <a:gd name="T16" fmla="*/ 15 w 60"/>
                <a:gd name="T17" fmla="*/ 0 h 28"/>
                <a:gd name="T18" fmla="*/ 10 w 60"/>
                <a:gd name="T19" fmla="*/ 1 h 28"/>
                <a:gd name="T20" fmla="*/ 4 w 60"/>
                <a:gd name="T21" fmla="*/ 2 h 28"/>
                <a:gd name="T22" fmla="*/ 2 w 60"/>
                <a:gd name="T23" fmla="*/ 4 h 28"/>
                <a:gd name="T24" fmla="*/ 0 w 60"/>
                <a:gd name="T25" fmla="*/ 7 h 28"/>
                <a:gd name="T26" fmla="*/ 2 w 60"/>
                <a:gd name="T27" fmla="*/ 10 h 28"/>
                <a:gd name="T28" fmla="*/ 4 w 60"/>
                <a:gd name="T29" fmla="*/ 12 h 28"/>
                <a:gd name="T30" fmla="*/ 10 w 60"/>
                <a:gd name="T31" fmla="*/ 14 h 28"/>
                <a:gd name="T32" fmla="*/ 15 w 60"/>
                <a:gd name="T33" fmla="*/ 14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0"/>
                <a:gd name="T52" fmla="*/ 0 h 28"/>
                <a:gd name="T53" fmla="*/ 60 w 60"/>
                <a:gd name="T54" fmla="*/ 28 h 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0" h="28">
                  <a:moveTo>
                    <a:pt x="30" y="28"/>
                  </a:moveTo>
                  <a:lnTo>
                    <a:pt x="42" y="27"/>
                  </a:lnTo>
                  <a:lnTo>
                    <a:pt x="51" y="23"/>
                  </a:lnTo>
                  <a:lnTo>
                    <a:pt x="58" y="19"/>
                  </a:lnTo>
                  <a:lnTo>
                    <a:pt x="60" y="13"/>
                  </a:lnTo>
                  <a:lnTo>
                    <a:pt x="58" y="8"/>
                  </a:lnTo>
                  <a:lnTo>
                    <a:pt x="51" y="4"/>
                  </a:lnTo>
                  <a:lnTo>
                    <a:pt x="42" y="2"/>
                  </a:lnTo>
                  <a:lnTo>
                    <a:pt x="30" y="0"/>
                  </a:lnTo>
                  <a:lnTo>
                    <a:pt x="19" y="2"/>
                  </a:lnTo>
                  <a:lnTo>
                    <a:pt x="8" y="4"/>
                  </a:lnTo>
                  <a:lnTo>
                    <a:pt x="3" y="8"/>
                  </a:lnTo>
                  <a:lnTo>
                    <a:pt x="0" y="13"/>
                  </a:lnTo>
                  <a:lnTo>
                    <a:pt x="3" y="19"/>
                  </a:lnTo>
                  <a:lnTo>
                    <a:pt x="8" y="23"/>
                  </a:lnTo>
                  <a:lnTo>
                    <a:pt x="19" y="27"/>
                  </a:lnTo>
                  <a:lnTo>
                    <a:pt x="30" y="28"/>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8" name="Freeform 163"/>
            <p:cNvSpPr>
              <a:spLocks noChangeAspect="1"/>
            </p:cNvSpPr>
            <p:nvPr/>
          </p:nvSpPr>
          <p:spPr bwMode="auto">
            <a:xfrm>
              <a:off x="3005" y="3171"/>
              <a:ext cx="222" cy="48"/>
            </a:xfrm>
            <a:custGeom>
              <a:avLst/>
              <a:gdLst>
                <a:gd name="T0" fmla="*/ 4 w 445"/>
                <a:gd name="T1" fmla="*/ 7 h 97"/>
                <a:gd name="T2" fmla="*/ 5 w 445"/>
                <a:gd name="T3" fmla="*/ 6 h 97"/>
                <a:gd name="T4" fmla="*/ 6 w 445"/>
                <a:gd name="T5" fmla="*/ 6 h 97"/>
                <a:gd name="T6" fmla="*/ 10 w 445"/>
                <a:gd name="T7" fmla="*/ 5 h 97"/>
                <a:gd name="T8" fmla="*/ 17 w 445"/>
                <a:gd name="T9" fmla="*/ 4 h 97"/>
                <a:gd name="T10" fmla="*/ 21 w 445"/>
                <a:gd name="T11" fmla="*/ 4 h 97"/>
                <a:gd name="T12" fmla="*/ 28 w 445"/>
                <a:gd name="T13" fmla="*/ 4 h 97"/>
                <a:gd name="T14" fmla="*/ 39 w 445"/>
                <a:gd name="T15" fmla="*/ 4 h 97"/>
                <a:gd name="T16" fmla="*/ 52 w 445"/>
                <a:gd name="T17" fmla="*/ 4 h 97"/>
                <a:gd name="T18" fmla="*/ 68 w 445"/>
                <a:gd name="T19" fmla="*/ 4 h 97"/>
                <a:gd name="T20" fmla="*/ 85 w 445"/>
                <a:gd name="T21" fmla="*/ 4 h 97"/>
                <a:gd name="T22" fmla="*/ 102 w 445"/>
                <a:gd name="T23" fmla="*/ 4 h 97"/>
                <a:gd name="T24" fmla="*/ 121 w 445"/>
                <a:gd name="T25" fmla="*/ 4 h 97"/>
                <a:gd name="T26" fmla="*/ 139 w 445"/>
                <a:gd name="T27" fmla="*/ 4 h 97"/>
                <a:gd name="T28" fmla="*/ 156 w 445"/>
                <a:gd name="T29" fmla="*/ 4 h 97"/>
                <a:gd name="T30" fmla="*/ 172 w 445"/>
                <a:gd name="T31" fmla="*/ 4 h 97"/>
                <a:gd name="T32" fmla="*/ 187 w 445"/>
                <a:gd name="T33" fmla="*/ 4 h 97"/>
                <a:gd name="T34" fmla="*/ 199 w 445"/>
                <a:gd name="T35" fmla="*/ 4 h 97"/>
                <a:gd name="T36" fmla="*/ 208 w 445"/>
                <a:gd name="T37" fmla="*/ 4 h 97"/>
                <a:gd name="T38" fmla="*/ 214 w 445"/>
                <a:gd name="T39" fmla="*/ 4 h 97"/>
                <a:gd name="T40" fmla="*/ 216 w 445"/>
                <a:gd name="T41" fmla="*/ 4 h 97"/>
                <a:gd name="T42" fmla="*/ 216 w 445"/>
                <a:gd name="T43" fmla="*/ 4 h 97"/>
                <a:gd name="T44" fmla="*/ 217 w 445"/>
                <a:gd name="T45" fmla="*/ 4 h 97"/>
                <a:gd name="T46" fmla="*/ 218 w 445"/>
                <a:gd name="T47" fmla="*/ 4 h 97"/>
                <a:gd name="T48" fmla="*/ 218 w 445"/>
                <a:gd name="T49" fmla="*/ 4 h 97"/>
                <a:gd name="T50" fmla="*/ 219 w 445"/>
                <a:gd name="T51" fmla="*/ 4 h 97"/>
                <a:gd name="T52" fmla="*/ 220 w 445"/>
                <a:gd name="T53" fmla="*/ 4 h 97"/>
                <a:gd name="T54" fmla="*/ 221 w 445"/>
                <a:gd name="T55" fmla="*/ 4 h 97"/>
                <a:gd name="T56" fmla="*/ 222 w 445"/>
                <a:gd name="T57" fmla="*/ 5 h 97"/>
                <a:gd name="T58" fmla="*/ 221 w 445"/>
                <a:gd name="T59" fmla="*/ 3 h 97"/>
                <a:gd name="T60" fmla="*/ 219 w 445"/>
                <a:gd name="T61" fmla="*/ 2 h 97"/>
                <a:gd name="T62" fmla="*/ 218 w 445"/>
                <a:gd name="T63" fmla="*/ 0 h 97"/>
                <a:gd name="T64" fmla="*/ 215 w 445"/>
                <a:gd name="T65" fmla="*/ 0 h 97"/>
                <a:gd name="T66" fmla="*/ 7 w 445"/>
                <a:gd name="T67" fmla="*/ 0 h 97"/>
                <a:gd name="T68" fmla="*/ 4 w 445"/>
                <a:gd name="T69" fmla="*/ 0 h 97"/>
                <a:gd name="T70" fmla="*/ 2 w 445"/>
                <a:gd name="T71" fmla="*/ 2 h 97"/>
                <a:gd name="T72" fmla="*/ 0 w 445"/>
                <a:gd name="T73" fmla="*/ 4 h 97"/>
                <a:gd name="T74" fmla="*/ 0 w 445"/>
                <a:gd name="T75" fmla="*/ 7 h 97"/>
                <a:gd name="T76" fmla="*/ 0 w 445"/>
                <a:gd name="T77" fmla="*/ 41 h 97"/>
                <a:gd name="T78" fmla="*/ 0 w 445"/>
                <a:gd name="T79" fmla="*/ 44 h 97"/>
                <a:gd name="T80" fmla="*/ 2 w 445"/>
                <a:gd name="T81" fmla="*/ 46 h 97"/>
                <a:gd name="T82" fmla="*/ 4 w 445"/>
                <a:gd name="T83" fmla="*/ 48 h 97"/>
                <a:gd name="T84" fmla="*/ 7 w 445"/>
                <a:gd name="T85" fmla="*/ 48 h 97"/>
                <a:gd name="T86" fmla="*/ 7 w 445"/>
                <a:gd name="T87" fmla="*/ 47 h 97"/>
                <a:gd name="T88" fmla="*/ 6 w 445"/>
                <a:gd name="T89" fmla="*/ 44 h 97"/>
                <a:gd name="T90" fmla="*/ 5 w 445"/>
                <a:gd name="T91" fmla="*/ 37 h 97"/>
                <a:gd name="T92" fmla="*/ 4 w 445"/>
                <a:gd name="T93" fmla="*/ 27 h 97"/>
                <a:gd name="T94" fmla="*/ 4 w 445"/>
                <a:gd name="T95" fmla="*/ 17 h 97"/>
                <a:gd name="T96" fmla="*/ 4 w 445"/>
                <a:gd name="T97" fmla="*/ 11 h 97"/>
                <a:gd name="T98" fmla="*/ 4 w 445"/>
                <a:gd name="T99" fmla="*/ 8 h 97"/>
                <a:gd name="T100" fmla="*/ 4 w 445"/>
                <a:gd name="T101" fmla="*/ 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45"/>
                <a:gd name="T154" fmla="*/ 0 h 97"/>
                <a:gd name="T155" fmla="*/ 445 w 445"/>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45" h="97">
                  <a:moveTo>
                    <a:pt x="9" y="14"/>
                  </a:moveTo>
                  <a:lnTo>
                    <a:pt x="11" y="13"/>
                  </a:lnTo>
                  <a:lnTo>
                    <a:pt x="13" y="12"/>
                  </a:lnTo>
                  <a:lnTo>
                    <a:pt x="21" y="11"/>
                  </a:lnTo>
                  <a:lnTo>
                    <a:pt x="34" y="9"/>
                  </a:lnTo>
                  <a:lnTo>
                    <a:pt x="42" y="9"/>
                  </a:lnTo>
                  <a:lnTo>
                    <a:pt x="57" y="9"/>
                  </a:lnTo>
                  <a:lnTo>
                    <a:pt x="79" y="9"/>
                  </a:lnTo>
                  <a:lnTo>
                    <a:pt x="105" y="9"/>
                  </a:lnTo>
                  <a:lnTo>
                    <a:pt x="136" y="9"/>
                  </a:lnTo>
                  <a:lnTo>
                    <a:pt x="170" y="9"/>
                  </a:lnTo>
                  <a:lnTo>
                    <a:pt x="205" y="9"/>
                  </a:lnTo>
                  <a:lnTo>
                    <a:pt x="242" y="9"/>
                  </a:lnTo>
                  <a:lnTo>
                    <a:pt x="278" y="9"/>
                  </a:lnTo>
                  <a:lnTo>
                    <a:pt x="312" y="9"/>
                  </a:lnTo>
                  <a:lnTo>
                    <a:pt x="345" y="9"/>
                  </a:lnTo>
                  <a:lnTo>
                    <a:pt x="374" y="9"/>
                  </a:lnTo>
                  <a:lnTo>
                    <a:pt x="399" y="9"/>
                  </a:lnTo>
                  <a:lnTo>
                    <a:pt x="417" y="9"/>
                  </a:lnTo>
                  <a:lnTo>
                    <a:pt x="429" y="9"/>
                  </a:lnTo>
                  <a:lnTo>
                    <a:pt x="433" y="9"/>
                  </a:lnTo>
                  <a:lnTo>
                    <a:pt x="435" y="9"/>
                  </a:lnTo>
                  <a:lnTo>
                    <a:pt x="436" y="9"/>
                  </a:lnTo>
                  <a:lnTo>
                    <a:pt x="437" y="9"/>
                  </a:lnTo>
                  <a:lnTo>
                    <a:pt x="438" y="9"/>
                  </a:lnTo>
                  <a:lnTo>
                    <a:pt x="440" y="9"/>
                  </a:lnTo>
                  <a:lnTo>
                    <a:pt x="443" y="9"/>
                  </a:lnTo>
                  <a:lnTo>
                    <a:pt x="445" y="11"/>
                  </a:lnTo>
                  <a:lnTo>
                    <a:pt x="443" y="6"/>
                  </a:lnTo>
                  <a:lnTo>
                    <a:pt x="439" y="4"/>
                  </a:lnTo>
                  <a:lnTo>
                    <a:pt x="436" y="1"/>
                  </a:lnTo>
                  <a:lnTo>
                    <a:pt x="430" y="0"/>
                  </a:lnTo>
                  <a:lnTo>
                    <a:pt x="15" y="0"/>
                  </a:lnTo>
                  <a:lnTo>
                    <a:pt x="9" y="1"/>
                  </a:lnTo>
                  <a:lnTo>
                    <a:pt x="5" y="5"/>
                  </a:lnTo>
                  <a:lnTo>
                    <a:pt x="1" y="9"/>
                  </a:lnTo>
                  <a:lnTo>
                    <a:pt x="0" y="14"/>
                  </a:lnTo>
                  <a:lnTo>
                    <a:pt x="0" y="82"/>
                  </a:lnTo>
                  <a:lnTo>
                    <a:pt x="1" y="88"/>
                  </a:lnTo>
                  <a:lnTo>
                    <a:pt x="5" y="92"/>
                  </a:lnTo>
                  <a:lnTo>
                    <a:pt x="9" y="96"/>
                  </a:lnTo>
                  <a:lnTo>
                    <a:pt x="15" y="97"/>
                  </a:lnTo>
                  <a:lnTo>
                    <a:pt x="14" y="95"/>
                  </a:lnTo>
                  <a:lnTo>
                    <a:pt x="13" y="88"/>
                  </a:lnTo>
                  <a:lnTo>
                    <a:pt x="11" y="75"/>
                  </a:lnTo>
                  <a:lnTo>
                    <a:pt x="9" y="54"/>
                  </a:lnTo>
                  <a:lnTo>
                    <a:pt x="9" y="35"/>
                  </a:lnTo>
                  <a:lnTo>
                    <a:pt x="9" y="22"/>
                  </a:lnTo>
                  <a:lnTo>
                    <a:pt x="9" y="16"/>
                  </a:lnTo>
                  <a:lnTo>
                    <a:pt x="9" y="14"/>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99" name="Freeform 164"/>
            <p:cNvSpPr>
              <a:spLocks noChangeAspect="1"/>
            </p:cNvSpPr>
            <p:nvPr/>
          </p:nvSpPr>
          <p:spPr bwMode="auto">
            <a:xfrm>
              <a:off x="2973" y="3209"/>
              <a:ext cx="285" cy="55"/>
            </a:xfrm>
            <a:custGeom>
              <a:avLst/>
              <a:gdLst>
                <a:gd name="T0" fmla="*/ 15 w 569"/>
                <a:gd name="T1" fmla="*/ 55 h 111"/>
                <a:gd name="T2" fmla="*/ 9 w 569"/>
                <a:gd name="T3" fmla="*/ 54 h 111"/>
                <a:gd name="T4" fmla="*/ 4 w 569"/>
                <a:gd name="T5" fmla="*/ 51 h 111"/>
                <a:gd name="T6" fmla="*/ 1 w 569"/>
                <a:gd name="T7" fmla="*/ 45 h 111"/>
                <a:gd name="T8" fmla="*/ 0 w 569"/>
                <a:gd name="T9" fmla="*/ 39 h 111"/>
                <a:gd name="T10" fmla="*/ 0 w 569"/>
                <a:gd name="T11" fmla="*/ 36 h 111"/>
                <a:gd name="T12" fmla="*/ 3 w 569"/>
                <a:gd name="T13" fmla="*/ 34 h 111"/>
                <a:gd name="T14" fmla="*/ 47 w 569"/>
                <a:gd name="T15" fmla="*/ 7 h 111"/>
                <a:gd name="T16" fmla="*/ 45 w 569"/>
                <a:gd name="T17" fmla="*/ 12 h 111"/>
                <a:gd name="T18" fmla="*/ 46 w 569"/>
                <a:gd name="T19" fmla="*/ 7 h 111"/>
                <a:gd name="T20" fmla="*/ 48 w 569"/>
                <a:gd name="T21" fmla="*/ 3 h 111"/>
                <a:gd name="T22" fmla="*/ 51 w 569"/>
                <a:gd name="T23" fmla="*/ 1 h 111"/>
                <a:gd name="T24" fmla="*/ 55 w 569"/>
                <a:gd name="T25" fmla="*/ 0 h 111"/>
                <a:gd name="T26" fmla="*/ 229 w 569"/>
                <a:gd name="T27" fmla="*/ 0 h 111"/>
                <a:gd name="T28" fmla="*/ 234 w 569"/>
                <a:gd name="T29" fmla="*/ 1 h 111"/>
                <a:gd name="T30" fmla="*/ 238 w 569"/>
                <a:gd name="T31" fmla="*/ 3 h 111"/>
                <a:gd name="T32" fmla="*/ 240 w 569"/>
                <a:gd name="T33" fmla="*/ 7 h 111"/>
                <a:gd name="T34" fmla="*/ 241 w 569"/>
                <a:gd name="T35" fmla="*/ 12 h 111"/>
                <a:gd name="T36" fmla="*/ 238 w 569"/>
                <a:gd name="T37" fmla="*/ 7 h 111"/>
                <a:gd name="T38" fmla="*/ 282 w 569"/>
                <a:gd name="T39" fmla="*/ 34 h 111"/>
                <a:gd name="T40" fmla="*/ 285 w 569"/>
                <a:gd name="T41" fmla="*/ 36 h 111"/>
                <a:gd name="T42" fmla="*/ 285 w 569"/>
                <a:gd name="T43" fmla="*/ 39 h 111"/>
                <a:gd name="T44" fmla="*/ 284 w 569"/>
                <a:gd name="T45" fmla="*/ 45 h 111"/>
                <a:gd name="T46" fmla="*/ 281 w 569"/>
                <a:gd name="T47" fmla="*/ 51 h 111"/>
                <a:gd name="T48" fmla="*/ 276 w 569"/>
                <a:gd name="T49" fmla="*/ 54 h 111"/>
                <a:gd name="T50" fmla="*/ 270 w 569"/>
                <a:gd name="T51" fmla="*/ 55 h 111"/>
                <a:gd name="T52" fmla="*/ 15 w 569"/>
                <a:gd name="T53" fmla="*/ 55 h 11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69"/>
                <a:gd name="T82" fmla="*/ 0 h 111"/>
                <a:gd name="T83" fmla="*/ 569 w 569"/>
                <a:gd name="T84" fmla="*/ 111 h 11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69" h="111">
                  <a:moveTo>
                    <a:pt x="29" y="111"/>
                  </a:moveTo>
                  <a:lnTo>
                    <a:pt x="17" y="108"/>
                  </a:lnTo>
                  <a:lnTo>
                    <a:pt x="8" y="102"/>
                  </a:lnTo>
                  <a:lnTo>
                    <a:pt x="2" y="91"/>
                  </a:lnTo>
                  <a:lnTo>
                    <a:pt x="0" y="78"/>
                  </a:lnTo>
                  <a:lnTo>
                    <a:pt x="0" y="73"/>
                  </a:lnTo>
                  <a:lnTo>
                    <a:pt x="6" y="69"/>
                  </a:lnTo>
                  <a:lnTo>
                    <a:pt x="93" y="15"/>
                  </a:lnTo>
                  <a:lnTo>
                    <a:pt x="89" y="24"/>
                  </a:lnTo>
                  <a:lnTo>
                    <a:pt x="91" y="15"/>
                  </a:lnTo>
                  <a:lnTo>
                    <a:pt x="95" y="7"/>
                  </a:lnTo>
                  <a:lnTo>
                    <a:pt x="102" y="2"/>
                  </a:lnTo>
                  <a:lnTo>
                    <a:pt x="110" y="0"/>
                  </a:lnTo>
                  <a:lnTo>
                    <a:pt x="457" y="0"/>
                  </a:lnTo>
                  <a:lnTo>
                    <a:pt x="467" y="2"/>
                  </a:lnTo>
                  <a:lnTo>
                    <a:pt x="475" y="7"/>
                  </a:lnTo>
                  <a:lnTo>
                    <a:pt x="479" y="15"/>
                  </a:lnTo>
                  <a:lnTo>
                    <a:pt x="481" y="24"/>
                  </a:lnTo>
                  <a:lnTo>
                    <a:pt x="475" y="15"/>
                  </a:lnTo>
                  <a:lnTo>
                    <a:pt x="564" y="69"/>
                  </a:lnTo>
                  <a:lnTo>
                    <a:pt x="569" y="73"/>
                  </a:lnTo>
                  <a:lnTo>
                    <a:pt x="569" y="78"/>
                  </a:lnTo>
                  <a:lnTo>
                    <a:pt x="567" y="91"/>
                  </a:lnTo>
                  <a:lnTo>
                    <a:pt x="561" y="102"/>
                  </a:lnTo>
                  <a:lnTo>
                    <a:pt x="552" y="108"/>
                  </a:lnTo>
                  <a:lnTo>
                    <a:pt x="540" y="111"/>
                  </a:lnTo>
                  <a:lnTo>
                    <a:pt x="29"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0" name="Freeform 165"/>
            <p:cNvSpPr>
              <a:spLocks noChangeAspect="1"/>
            </p:cNvSpPr>
            <p:nvPr/>
          </p:nvSpPr>
          <p:spPr bwMode="auto">
            <a:xfrm>
              <a:off x="2984" y="3222"/>
              <a:ext cx="268" cy="29"/>
            </a:xfrm>
            <a:custGeom>
              <a:avLst/>
              <a:gdLst>
                <a:gd name="T0" fmla="*/ 41 w 537"/>
                <a:gd name="T1" fmla="*/ 3 h 58"/>
                <a:gd name="T2" fmla="*/ 39 w 537"/>
                <a:gd name="T3" fmla="*/ 4 h 58"/>
                <a:gd name="T4" fmla="*/ 35 w 537"/>
                <a:gd name="T5" fmla="*/ 7 h 58"/>
                <a:gd name="T6" fmla="*/ 29 w 537"/>
                <a:gd name="T7" fmla="*/ 10 h 58"/>
                <a:gd name="T8" fmla="*/ 22 w 537"/>
                <a:gd name="T9" fmla="*/ 15 h 58"/>
                <a:gd name="T10" fmla="*/ 15 w 537"/>
                <a:gd name="T11" fmla="*/ 20 h 58"/>
                <a:gd name="T12" fmla="*/ 8 w 537"/>
                <a:gd name="T13" fmla="*/ 24 h 58"/>
                <a:gd name="T14" fmla="*/ 3 w 537"/>
                <a:gd name="T15" fmla="*/ 27 h 58"/>
                <a:gd name="T16" fmla="*/ 1 w 537"/>
                <a:gd name="T17" fmla="*/ 28 h 58"/>
                <a:gd name="T18" fmla="*/ 0 w 537"/>
                <a:gd name="T19" fmla="*/ 28 h 58"/>
                <a:gd name="T20" fmla="*/ 0 w 537"/>
                <a:gd name="T21" fmla="*/ 29 h 58"/>
                <a:gd name="T22" fmla="*/ 0 w 537"/>
                <a:gd name="T23" fmla="*/ 29 h 58"/>
                <a:gd name="T24" fmla="*/ 0 w 537"/>
                <a:gd name="T25" fmla="*/ 29 h 58"/>
                <a:gd name="T26" fmla="*/ 267 w 537"/>
                <a:gd name="T27" fmla="*/ 29 h 58"/>
                <a:gd name="T28" fmla="*/ 268 w 537"/>
                <a:gd name="T29" fmla="*/ 29 h 58"/>
                <a:gd name="T30" fmla="*/ 268 w 537"/>
                <a:gd name="T31" fmla="*/ 28 h 58"/>
                <a:gd name="T32" fmla="*/ 268 w 537"/>
                <a:gd name="T33" fmla="*/ 28 h 58"/>
                <a:gd name="T34" fmla="*/ 268 w 537"/>
                <a:gd name="T35" fmla="*/ 28 h 58"/>
                <a:gd name="T36" fmla="*/ 268 w 537"/>
                <a:gd name="T37" fmla="*/ 27 h 58"/>
                <a:gd name="T38" fmla="*/ 224 w 537"/>
                <a:gd name="T39" fmla="*/ 0 h 58"/>
                <a:gd name="T40" fmla="*/ 220 w 537"/>
                <a:gd name="T41" fmla="*/ 1 h 58"/>
                <a:gd name="T42" fmla="*/ 41 w 537"/>
                <a:gd name="T43" fmla="*/ 3 h 5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37"/>
                <a:gd name="T67" fmla="*/ 0 h 58"/>
                <a:gd name="T68" fmla="*/ 537 w 537"/>
                <a:gd name="T69" fmla="*/ 58 h 5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37" h="58">
                  <a:moveTo>
                    <a:pt x="83" y="5"/>
                  </a:moveTo>
                  <a:lnTo>
                    <a:pt x="79" y="7"/>
                  </a:lnTo>
                  <a:lnTo>
                    <a:pt x="71" y="13"/>
                  </a:lnTo>
                  <a:lnTo>
                    <a:pt x="58" y="20"/>
                  </a:lnTo>
                  <a:lnTo>
                    <a:pt x="45" y="29"/>
                  </a:lnTo>
                  <a:lnTo>
                    <a:pt x="30" y="39"/>
                  </a:lnTo>
                  <a:lnTo>
                    <a:pt x="17" y="47"/>
                  </a:lnTo>
                  <a:lnTo>
                    <a:pt x="7" y="53"/>
                  </a:lnTo>
                  <a:lnTo>
                    <a:pt x="2" y="56"/>
                  </a:lnTo>
                  <a:lnTo>
                    <a:pt x="1" y="56"/>
                  </a:lnTo>
                  <a:lnTo>
                    <a:pt x="1" y="57"/>
                  </a:lnTo>
                  <a:lnTo>
                    <a:pt x="0" y="57"/>
                  </a:lnTo>
                  <a:lnTo>
                    <a:pt x="0" y="58"/>
                  </a:lnTo>
                  <a:lnTo>
                    <a:pt x="535" y="58"/>
                  </a:lnTo>
                  <a:lnTo>
                    <a:pt x="537" y="57"/>
                  </a:lnTo>
                  <a:lnTo>
                    <a:pt x="537" y="56"/>
                  </a:lnTo>
                  <a:lnTo>
                    <a:pt x="537" y="55"/>
                  </a:lnTo>
                  <a:lnTo>
                    <a:pt x="537" y="53"/>
                  </a:lnTo>
                  <a:lnTo>
                    <a:pt x="449" y="0"/>
                  </a:lnTo>
                  <a:lnTo>
                    <a:pt x="440" y="2"/>
                  </a:lnTo>
                  <a:lnTo>
                    <a:pt x="83" y="5"/>
                  </a:lnTo>
                  <a:close/>
                </a:path>
              </a:pathLst>
            </a:custGeom>
            <a:solidFill>
              <a:srgbClr val="99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1" name="Freeform 166"/>
            <p:cNvSpPr>
              <a:spLocks noChangeAspect="1"/>
            </p:cNvSpPr>
            <p:nvPr/>
          </p:nvSpPr>
          <p:spPr bwMode="auto">
            <a:xfrm>
              <a:off x="2984" y="3250"/>
              <a:ext cx="268" cy="9"/>
            </a:xfrm>
            <a:custGeom>
              <a:avLst/>
              <a:gdLst>
                <a:gd name="T0" fmla="*/ 0 w 537"/>
                <a:gd name="T1" fmla="*/ 1 h 17"/>
                <a:gd name="T2" fmla="*/ 0 w 537"/>
                <a:gd name="T3" fmla="*/ 3 h 17"/>
                <a:gd name="T4" fmla="*/ 0 w 537"/>
                <a:gd name="T5" fmla="*/ 4 h 17"/>
                <a:gd name="T6" fmla="*/ 1 w 537"/>
                <a:gd name="T7" fmla="*/ 7 h 17"/>
                <a:gd name="T8" fmla="*/ 2 w 537"/>
                <a:gd name="T9" fmla="*/ 8 h 17"/>
                <a:gd name="T10" fmla="*/ 3 w 537"/>
                <a:gd name="T11" fmla="*/ 9 h 17"/>
                <a:gd name="T12" fmla="*/ 3 w 537"/>
                <a:gd name="T13" fmla="*/ 9 h 17"/>
                <a:gd name="T14" fmla="*/ 3 w 537"/>
                <a:gd name="T15" fmla="*/ 9 h 17"/>
                <a:gd name="T16" fmla="*/ 4 w 537"/>
                <a:gd name="T17" fmla="*/ 9 h 17"/>
                <a:gd name="T18" fmla="*/ 259 w 537"/>
                <a:gd name="T19" fmla="*/ 9 h 17"/>
                <a:gd name="T20" fmla="*/ 263 w 537"/>
                <a:gd name="T21" fmla="*/ 8 h 17"/>
                <a:gd name="T22" fmla="*/ 265 w 537"/>
                <a:gd name="T23" fmla="*/ 6 h 17"/>
                <a:gd name="T24" fmla="*/ 267 w 537"/>
                <a:gd name="T25" fmla="*/ 4 h 17"/>
                <a:gd name="T26" fmla="*/ 268 w 537"/>
                <a:gd name="T27" fmla="*/ 0 h 17"/>
                <a:gd name="T28" fmla="*/ 267 w 537"/>
                <a:gd name="T29" fmla="*/ 1 h 17"/>
                <a:gd name="T30" fmla="*/ 0 w 537"/>
                <a:gd name="T31" fmla="*/ 1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7"/>
                <a:gd name="T49" fmla="*/ 0 h 17"/>
                <a:gd name="T50" fmla="*/ 537 w 537"/>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7" h="17">
                  <a:moveTo>
                    <a:pt x="0" y="1"/>
                  </a:moveTo>
                  <a:lnTo>
                    <a:pt x="0" y="5"/>
                  </a:lnTo>
                  <a:lnTo>
                    <a:pt x="1" y="8"/>
                  </a:lnTo>
                  <a:lnTo>
                    <a:pt x="3" y="13"/>
                  </a:lnTo>
                  <a:lnTo>
                    <a:pt x="5" y="16"/>
                  </a:lnTo>
                  <a:lnTo>
                    <a:pt x="7" y="17"/>
                  </a:lnTo>
                  <a:lnTo>
                    <a:pt x="8" y="17"/>
                  </a:lnTo>
                  <a:lnTo>
                    <a:pt x="519" y="17"/>
                  </a:lnTo>
                  <a:lnTo>
                    <a:pt x="526" y="16"/>
                  </a:lnTo>
                  <a:lnTo>
                    <a:pt x="531" y="11"/>
                  </a:lnTo>
                  <a:lnTo>
                    <a:pt x="534" y="7"/>
                  </a:lnTo>
                  <a:lnTo>
                    <a:pt x="537" y="0"/>
                  </a:lnTo>
                  <a:lnTo>
                    <a:pt x="535" y="1"/>
                  </a:lnTo>
                  <a:lnTo>
                    <a:pt x="0" y="1"/>
                  </a:lnTo>
                  <a:close/>
                </a:path>
              </a:pathLst>
            </a:custGeom>
            <a:solidFill>
              <a:srgbClr val="66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2" name="Freeform 167"/>
            <p:cNvSpPr>
              <a:spLocks noChangeAspect="1"/>
            </p:cNvSpPr>
            <p:nvPr/>
          </p:nvSpPr>
          <p:spPr bwMode="auto">
            <a:xfrm>
              <a:off x="2979" y="3215"/>
              <a:ext cx="229" cy="43"/>
            </a:xfrm>
            <a:custGeom>
              <a:avLst/>
              <a:gdLst>
                <a:gd name="T0" fmla="*/ 44 w 459"/>
                <a:gd name="T1" fmla="*/ 6 h 86"/>
                <a:gd name="T2" fmla="*/ 0 w 459"/>
                <a:gd name="T3" fmla="*/ 33 h 86"/>
                <a:gd name="T4" fmla="*/ 1 w 459"/>
                <a:gd name="T5" fmla="*/ 37 h 86"/>
                <a:gd name="T6" fmla="*/ 2 w 459"/>
                <a:gd name="T7" fmla="*/ 40 h 86"/>
                <a:gd name="T8" fmla="*/ 5 w 459"/>
                <a:gd name="T9" fmla="*/ 43 h 86"/>
                <a:gd name="T10" fmla="*/ 7 w 459"/>
                <a:gd name="T11" fmla="*/ 43 h 86"/>
                <a:gd name="T12" fmla="*/ 6 w 459"/>
                <a:gd name="T13" fmla="*/ 42 h 86"/>
                <a:gd name="T14" fmla="*/ 5 w 459"/>
                <a:gd name="T15" fmla="*/ 39 h 86"/>
                <a:gd name="T16" fmla="*/ 5 w 459"/>
                <a:gd name="T17" fmla="*/ 38 h 86"/>
                <a:gd name="T18" fmla="*/ 5 w 459"/>
                <a:gd name="T19" fmla="*/ 36 h 86"/>
                <a:gd name="T20" fmla="*/ 5 w 459"/>
                <a:gd name="T21" fmla="*/ 35 h 86"/>
                <a:gd name="T22" fmla="*/ 5 w 459"/>
                <a:gd name="T23" fmla="*/ 35 h 86"/>
                <a:gd name="T24" fmla="*/ 5 w 459"/>
                <a:gd name="T25" fmla="*/ 35 h 86"/>
                <a:gd name="T26" fmla="*/ 6 w 459"/>
                <a:gd name="T27" fmla="*/ 35 h 86"/>
                <a:gd name="T28" fmla="*/ 8 w 459"/>
                <a:gd name="T29" fmla="*/ 33 h 86"/>
                <a:gd name="T30" fmla="*/ 13 w 459"/>
                <a:gd name="T31" fmla="*/ 30 h 86"/>
                <a:gd name="T32" fmla="*/ 20 w 459"/>
                <a:gd name="T33" fmla="*/ 26 h 86"/>
                <a:gd name="T34" fmla="*/ 27 w 459"/>
                <a:gd name="T35" fmla="*/ 21 h 86"/>
                <a:gd name="T36" fmla="*/ 34 w 459"/>
                <a:gd name="T37" fmla="*/ 17 h 86"/>
                <a:gd name="T38" fmla="*/ 40 w 459"/>
                <a:gd name="T39" fmla="*/ 13 h 86"/>
                <a:gd name="T40" fmla="*/ 44 w 459"/>
                <a:gd name="T41" fmla="*/ 10 h 86"/>
                <a:gd name="T42" fmla="*/ 46 w 459"/>
                <a:gd name="T43" fmla="*/ 9 h 86"/>
                <a:gd name="T44" fmla="*/ 225 w 459"/>
                <a:gd name="T45" fmla="*/ 8 h 86"/>
                <a:gd name="T46" fmla="*/ 229 w 459"/>
                <a:gd name="T47" fmla="*/ 7 h 86"/>
                <a:gd name="T48" fmla="*/ 229 w 459"/>
                <a:gd name="T49" fmla="*/ 6 h 86"/>
                <a:gd name="T50" fmla="*/ 229 w 459"/>
                <a:gd name="T51" fmla="*/ 4 h 86"/>
                <a:gd name="T52" fmla="*/ 228 w 459"/>
                <a:gd name="T53" fmla="*/ 2 h 86"/>
                <a:gd name="T54" fmla="*/ 225 w 459"/>
                <a:gd name="T55" fmla="*/ 1 h 86"/>
                <a:gd name="T56" fmla="*/ 223 w 459"/>
                <a:gd name="T57" fmla="*/ 0 h 86"/>
                <a:gd name="T58" fmla="*/ 49 w 459"/>
                <a:gd name="T59" fmla="*/ 0 h 86"/>
                <a:gd name="T60" fmla="*/ 47 w 459"/>
                <a:gd name="T61" fmla="*/ 1 h 86"/>
                <a:gd name="T62" fmla="*/ 46 w 459"/>
                <a:gd name="T63" fmla="*/ 2 h 86"/>
                <a:gd name="T64" fmla="*/ 45 w 459"/>
                <a:gd name="T65" fmla="*/ 4 h 86"/>
                <a:gd name="T66" fmla="*/ 44 w 459"/>
                <a:gd name="T67" fmla="*/ 6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59"/>
                <a:gd name="T103" fmla="*/ 0 h 86"/>
                <a:gd name="T104" fmla="*/ 459 w 459"/>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59" h="86">
                  <a:moveTo>
                    <a:pt x="89" y="12"/>
                  </a:moveTo>
                  <a:lnTo>
                    <a:pt x="0" y="66"/>
                  </a:lnTo>
                  <a:lnTo>
                    <a:pt x="2" y="73"/>
                  </a:lnTo>
                  <a:lnTo>
                    <a:pt x="5" y="80"/>
                  </a:lnTo>
                  <a:lnTo>
                    <a:pt x="10" y="85"/>
                  </a:lnTo>
                  <a:lnTo>
                    <a:pt x="15" y="86"/>
                  </a:lnTo>
                  <a:lnTo>
                    <a:pt x="13" y="83"/>
                  </a:lnTo>
                  <a:lnTo>
                    <a:pt x="11" y="78"/>
                  </a:lnTo>
                  <a:lnTo>
                    <a:pt x="10" y="75"/>
                  </a:lnTo>
                  <a:lnTo>
                    <a:pt x="10" y="71"/>
                  </a:lnTo>
                  <a:lnTo>
                    <a:pt x="10" y="70"/>
                  </a:lnTo>
                  <a:lnTo>
                    <a:pt x="11" y="70"/>
                  </a:lnTo>
                  <a:lnTo>
                    <a:pt x="11" y="69"/>
                  </a:lnTo>
                  <a:lnTo>
                    <a:pt x="12" y="69"/>
                  </a:lnTo>
                  <a:lnTo>
                    <a:pt x="17" y="66"/>
                  </a:lnTo>
                  <a:lnTo>
                    <a:pt x="27" y="60"/>
                  </a:lnTo>
                  <a:lnTo>
                    <a:pt x="40" y="52"/>
                  </a:lnTo>
                  <a:lnTo>
                    <a:pt x="55" y="42"/>
                  </a:lnTo>
                  <a:lnTo>
                    <a:pt x="68" y="33"/>
                  </a:lnTo>
                  <a:lnTo>
                    <a:pt x="81" y="26"/>
                  </a:lnTo>
                  <a:lnTo>
                    <a:pt x="89" y="20"/>
                  </a:lnTo>
                  <a:lnTo>
                    <a:pt x="93" y="18"/>
                  </a:lnTo>
                  <a:lnTo>
                    <a:pt x="450" y="15"/>
                  </a:lnTo>
                  <a:lnTo>
                    <a:pt x="459" y="13"/>
                  </a:lnTo>
                  <a:lnTo>
                    <a:pt x="459" y="12"/>
                  </a:lnTo>
                  <a:lnTo>
                    <a:pt x="458" y="8"/>
                  </a:lnTo>
                  <a:lnTo>
                    <a:pt x="456" y="3"/>
                  </a:lnTo>
                  <a:lnTo>
                    <a:pt x="451" y="1"/>
                  </a:lnTo>
                  <a:lnTo>
                    <a:pt x="446" y="0"/>
                  </a:lnTo>
                  <a:lnTo>
                    <a:pt x="99" y="0"/>
                  </a:lnTo>
                  <a:lnTo>
                    <a:pt x="95" y="1"/>
                  </a:lnTo>
                  <a:lnTo>
                    <a:pt x="93" y="3"/>
                  </a:lnTo>
                  <a:lnTo>
                    <a:pt x="90" y="8"/>
                  </a:lnTo>
                  <a:lnTo>
                    <a:pt x="89" y="12"/>
                  </a:lnTo>
                  <a:close/>
                </a:path>
              </a:pathLst>
            </a:custGeom>
            <a:solidFill>
              <a:srgbClr val="99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3" name="Freeform 168"/>
            <p:cNvSpPr>
              <a:spLocks noChangeAspect="1"/>
            </p:cNvSpPr>
            <p:nvPr/>
          </p:nvSpPr>
          <p:spPr bwMode="auto">
            <a:xfrm>
              <a:off x="3029" y="3221"/>
              <a:ext cx="19" cy="4"/>
            </a:xfrm>
            <a:custGeom>
              <a:avLst/>
              <a:gdLst>
                <a:gd name="T0" fmla="*/ 0 w 40"/>
                <a:gd name="T1" fmla="*/ 4 h 9"/>
                <a:gd name="T2" fmla="*/ 1 w 40"/>
                <a:gd name="T3" fmla="*/ 4 h 9"/>
                <a:gd name="T4" fmla="*/ 2 w 40"/>
                <a:gd name="T5" fmla="*/ 2 h 9"/>
                <a:gd name="T6" fmla="*/ 5 w 40"/>
                <a:gd name="T7" fmla="*/ 0 h 9"/>
                <a:gd name="T8" fmla="*/ 7 w 40"/>
                <a:gd name="T9" fmla="*/ 0 h 9"/>
                <a:gd name="T10" fmla="*/ 9 w 40"/>
                <a:gd name="T11" fmla="*/ 0 h 9"/>
                <a:gd name="T12" fmla="*/ 10 w 40"/>
                <a:gd name="T13" fmla="*/ 0 h 9"/>
                <a:gd name="T14" fmla="*/ 10 w 40"/>
                <a:gd name="T15" fmla="*/ 0 h 9"/>
                <a:gd name="T16" fmla="*/ 11 w 40"/>
                <a:gd name="T17" fmla="*/ 0 h 9"/>
                <a:gd name="T18" fmla="*/ 14 w 40"/>
                <a:gd name="T19" fmla="*/ 0 h 9"/>
                <a:gd name="T20" fmla="*/ 16 w 40"/>
                <a:gd name="T21" fmla="*/ 2 h 9"/>
                <a:gd name="T22" fmla="*/ 18 w 40"/>
                <a:gd name="T23" fmla="*/ 4 h 9"/>
                <a:gd name="T24" fmla="*/ 19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5"/>
                  </a:lnTo>
                  <a:lnTo>
                    <a:pt x="10" y="1"/>
                  </a:lnTo>
                  <a:lnTo>
                    <a:pt x="15" y="0"/>
                  </a:lnTo>
                  <a:lnTo>
                    <a:pt x="19" y="0"/>
                  </a:lnTo>
                  <a:lnTo>
                    <a:pt x="20" y="0"/>
                  </a:lnTo>
                  <a:lnTo>
                    <a:pt x="21" y="0"/>
                  </a:lnTo>
                  <a:lnTo>
                    <a:pt x="24" y="0"/>
                  </a:lnTo>
                  <a:lnTo>
                    <a:pt x="29" y="1"/>
                  </a:lnTo>
                  <a:lnTo>
                    <a:pt x="34" y="5"/>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4" name="Freeform 169"/>
            <p:cNvSpPr>
              <a:spLocks noChangeAspect="1"/>
            </p:cNvSpPr>
            <p:nvPr/>
          </p:nvSpPr>
          <p:spPr bwMode="auto">
            <a:xfrm>
              <a:off x="3058" y="3221"/>
              <a:ext cx="20" cy="4"/>
            </a:xfrm>
            <a:custGeom>
              <a:avLst/>
              <a:gdLst>
                <a:gd name="T0" fmla="*/ 0 w 39"/>
                <a:gd name="T1" fmla="*/ 4 h 9"/>
                <a:gd name="T2" fmla="*/ 1 w 39"/>
                <a:gd name="T3" fmla="*/ 4 h 9"/>
                <a:gd name="T4" fmla="*/ 2 w 39"/>
                <a:gd name="T5" fmla="*/ 2 h 9"/>
                <a:gd name="T6" fmla="*/ 4 w 39"/>
                <a:gd name="T7" fmla="*/ 0 h 9"/>
                <a:gd name="T8" fmla="*/ 7 w 39"/>
                <a:gd name="T9" fmla="*/ 0 h 9"/>
                <a:gd name="T10" fmla="*/ 10 w 39"/>
                <a:gd name="T11" fmla="*/ 0 h 9"/>
                <a:gd name="T12" fmla="*/ 10 w 39"/>
                <a:gd name="T13" fmla="*/ 0 h 9"/>
                <a:gd name="T14" fmla="*/ 10 w 39"/>
                <a:gd name="T15" fmla="*/ 0 h 9"/>
                <a:gd name="T16" fmla="*/ 12 w 39"/>
                <a:gd name="T17" fmla="*/ 0 h 9"/>
                <a:gd name="T18" fmla="*/ 15 w 39"/>
                <a:gd name="T19" fmla="*/ 0 h 9"/>
                <a:gd name="T20" fmla="*/ 18 w 39"/>
                <a:gd name="T21" fmla="*/ 2 h 9"/>
                <a:gd name="T22" fmla="*/ 19 w 39"/>
                <a:gd name="T23" fmla="*/ 4 h 9"/>
                <a:gd name="T24" fmla="*/ 20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4" y="5"/>
                  </a:lnTo>
                  <a:lnTo>
                    <a:pt x="8" y="1"/>
                  </a:lnTo>
                  <a:lnTo>
                    <a:pt x="14" y="0"/>
                  </a:lnTo>
                  <a:lnTo>
                    <a:pt x="19" y="0"/>
                  </a:lnTo>
                  <a:lnTo>
                    <a:pt x="20" y="0"/>
                  </a:lnTo>
                  <a:lnTo>
                    <a:pt x="23" y="0"/>
                  </a:lnTo>
                  <a:lnTo>
                    <a:pt x="29" y="1"/>
                  </a:lnTo>
                  <a:lnTo>
                    <a:pt x="35" y="5"/>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5" name="Freeform 170"/>
            <p:cNvSpPr>
              <a:spLocks noChangeAspect="1"/>
            </p:cNvSpPr>
            <p:nvPr/>
          </p:nvSpPr>
          <p:spPr bwMode="auto">
            <a:xfrm>
              <a:off x="3087" y="3221"/>
              <a:ext cx="19" cy="4"/>
            </a:xfrm>
            <a:custGeom>
              <a:avLst/>
              <a:gdLst>
                <a:gd name="T0" fmla="*/ 0 w 38"/>
                <a:gd name="T1" fmla="*/ 4 h 9"/>
                <a:gd name="T2" fmla="*/ 1 w 38"/>
                <a:gd name="T3" fmla="*/ 4 h 9"/>
                <a:gd name="T4" fmla="*/ 2 w 38"/>
                <a:gd name="T5" fmla="*/ 2 h 9"/>
                <a:gd name="T6" fmla="*/ 4 w 38"/>
                <a:gd name="T7" fmla="*/ 0 h 9"/>
                <a:gd name="T8" fmla="*/ 7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5"/>
                  </a:lnTo>
                  <a:lnTo>
                    <a:pt x="7" y="1"/>
                  </a:lnTo>
                  <a:lnTo>
                    <a:pt x="13" y="0"/>
                  </a:lnTo>
                  <a:lnTo>
                    <a:pt x="17" y="0"/>
                  </a:lnTo>
                  <a:lnTo>
                    <a:pt x="18" y="0"/>
                  </a:lnTo>
                  <a:lnTo>
                    <a:pt x="22" y="0"/>
                  </a:lnTo>
                  <a:lnTo>
                    <a:pt x="28" y="1"/>
                  </a:lnTo>
                  <a:lnTo>
                    <a:pt x="32" y="5"/>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6" name="Freeform 171"/>
            <p:cNvSpPr>
              <a:spLocks noChangeAspect="1"/>
            </p:cNvSpPr>
            <p:nvPr/>
          </p:nvSpPr>
          <p:spPr bwMode="auto">
            <a:xfrm>
              <a:off x="3116" y="3221"/>
              <a:ext cx="19" cy="4"/>
            </a:xfrm>
            <a:custGeom>
              <a:avLst/>
              <a:gdLst>
                <a:gd name="T0" fmla="*/ 0 w 40"/>
                <a:gd name="T1" fmla="*/ 4 h 9"/>
                <a:gd name="T2" fmla="*/ 1 w 40"/>
                <a:gd name="T3" fmla="*/ 4 h 9"/>
                <a:gd name="T4" fmla="*/ 2 w 40"/>
                <a:gd name="T5" fmla="*/ 2 h 9"/>
                <a:gd name="T6" fmla="*/ 4 w 40"/>
                <a:gd name="T7" fmla="*/ 0 h 9"/>
                <a:gd name="T8" fmla="*/ 7 w 40"/>
                <a:gd name="T9" fmla="*/ 0 h 9"/>
                <a:gd name="T10" fmla="*/ 9 w 40"/>
                <a:gd name="T11" fmla="*/ 0 h 9"/>
                <a:gd name="T12" fmla="*/ 10 w 40"/>
                <a:gd name="T13" fmla="*/ 0 h 9"/>
                <a:gd name="T14" fmla="*/ 10 w 40"/>
                <a:gd name="T15" fmla="*/ 0 h 9"/>
                <a:gd name="T16" fmla="*/ 11 w 40"/>
                <a:gd name="T17" fmla="*/ 0 h 9"/>
                <a:gd name="T18" fmla="*/ 14 w 40"/>
                <a:gd name="T19" fmla="*/ 0 h 9"/>
                <a:gd name="T20" fmla="*/ 16 w 40"/>
                <a:gd name="T21" fmla="*/ 2 h 9"/>
                <a:gd name="T22" fmla="*/ 18 w 40"/>
                <a:gd name="T23" fmla="*/ 4 h 9"/>
                <a:gd name="T24" fmla="*/ 19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4" y="5"/>
                  </a:lnTo>
                  <a:lnTo>
                    <a:pt x="9" y="1"/>
                  </a:lnTo>
                  <a:lnTo>
                    <a:pt x="14" y="0"/>
                  </a:lnTo>
                  <a:lnTo>
                    <a:pt x="19" y="0"/>
                  </a:lnTo>
                  <a:lnTo>
                    <a:pt x="20" y="0"/>
                  </a:lnTo>
                  <a:lnTo>
                    <a:pt x="24" y="0"/>
                  </a:lnTo>
                  <a:lnTo>
                    <a:pt x="29" y="1"/>
                  </a:lnTo>
                  <a:lnTo>
                    <a:pt x="34" y="5"/>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7" name="Freeform 172"/>
            <p:cNvSpPr>
              <a:spLocks noChangeAspect="1"/>
            </p:cNvSpPr>
            <p:nvPr/>
          </p:nvSpPr>
          <p:spPr bwMode="auto">
            <a:xfrm>
              <a:off x="3144" y="3221"/>
              <a:ext cx="20" cy="4"/>
            </a:xfrm>
            <a:custGeom>
              <a:avLst/>
              <a:gdLst>
                <a:gd name="T0" fmla="*/ 0 w 39"/>
                <a:gd name="T1" fmla="*/ 4 h 9"/>
                <a:gd name="T2" fmla="*/ 1 w 39"/>
                <a:gd name="T3" fmla="*/ 4 h 9"/>
                <a:gd name="T4" fmla="*/ 3 w 39"/>
                <a:gd name="T5" fmla="*/ 2 h 9"/>
                <a:gd name="T6" fmla="*/ 5 w 39"/>
                <a:gd name="T7" fmla="*/ 0 h 9"/>
                <a:gd name="T8" fmla="*/ 8 w 39"/>
                <a:gd name="T9" fmla="*/ 0 h 9"/>
                <a:gd name="T10" fmla="*/ 10 w 39"/>
                <a:gd name="T11" fmla="*/ 0 h 9"/>
                <a:gd name="T12" fmla="*/ 10 w 39"/>
                <a:gd name="T13" fmla="*/ 0 h 9"/>
                <a:gd name="T14" fmla="*/ 11 w 39"/>
                <a:gd name="T15" fmla="*/ 0 h 9"/>
                <a:gd name="T16" fmla="*/ 12 w 39"/>
                <a:gd name="T17" fmla="*/ 0 h 9"/>
                <a:gd name="T18" fmla="*/ 15 w 39"/>
                <a:gd name="T19" fmla="*/ 0 h 9"/>
                <a:gd name="T20" fmla="*/ 17 w 39"/>
                <a:gd name="T21" fmla="*/ 2 h 9"/>
                <a:gd name="T22" fmla="*/ 19 w 39"/>
                <a:gd name="T23" fmla="*/ 4 h 9"/>
                <a:gd name="T24" fmla="*/ 20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5" y="5"/>
                  </a:lnTo>
                  <a:lnTo>
                    <a:pt x="9" y="1"/>
                  </a:lnTo>
                  <a:lnTo>
                    <a:pt x="15" y="0"/>
                  </a:lnTo>
                  <a:lnTo>
                    <a:pt x="20" y="0"/>
                  </a:lnTo>
                  <a:lnTo>
                    <a:pt x="21" y="0"/>
                  </a:lnTo>
                  <a:lnTo>
                    <a:pt x="24" y="0"/>
                  </a:lnTo>
                  <a:lnTo>
                    <a:pt x="29" y="1"/>
                  </a:lnTo>
                  <a:lnTo>
                    <a:pt x="33" y="5"/>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8" name="Freeform 173"/>
            <p:cNvSpPr>
              <a:spLocks noChangeAspect="1"/>
            </p:cNvSpPr>
            <p:nvPr/>
          </p:nvSpPr>
          <p:spPr bwMode="auto">
            <a:xfrm>
              <a:off x="3173" y="3221"/>
              <a:ext cx="19" cy="4"/>
            </a:xfrm>
            <a:custGeom>
              <a:avLst/>
              <a:gdLst>
                <a:gd name="T0" fmla="*/ 0 w 38"/>
                <a:gd name="T1" fmla="*/ 4 h 9"/>
                <a:gd name="T2" fmla="*/ 1 w 38"/>
                <a:gd name="T3" fmla="*/ 4 h 9"/>
                <a:gd name="T4" fmla="*/ 2 w 38"/>
                <a:gd name="T5" fmla="*/ 2 h 9"/>
                <a:gd name="T6" fmla="*/ 4 w 38"/>
                <a:gd name="T7" fmla="*/ 0 h 9"/>
                <a:gd name="T8" fmla="*/ 6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5"/>
                  </a:lnTo>
                  <a:lnTo>
                    <a:pt x="7" y="1"/>
                  </a:lnTo>
                  <a:lnTo>
                    <a:pt x="12" y="0"/>
                  </a:lnTo>
                  <a:lnTo>
                    <a:pt x="17" y="0"/>
                  </a:lnTo>
                  <a:lnTo>
                    <a:pt x="18" y="0"/>
                  </a:lnTo>
                  <a:lnTo>
                    <a:pt x="22" y="0"/>
                  </a:lnTo>
                  <a:lnTo>
                    <a:pt x="27" y="1"/>
                  </a:lnTo>
                  <a:lnTo>
                    <a:pt x="32" y="5"/>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09" name="Freeform 174"/>
            <p:cNvSpPr>
              <a:spLocks noChangeAspect="1"/>
            </p:cNvSpPr>
            <p:nvPr/>
          </p:nvSpPr>
          <p:spPr bwMode="auto">
            <a:xfrm>
              <a:off x="3017" y="3229"/>
              <a:ext cx="19" cy="4"/>
            </a:xfrm>
            <a:custGeom>
              <a:avLst/>
              <a:gdLst>
                <a:gd name="T0" fmla="*/ 0 w 39"/>
                <a:gd name="T1" fmla="*/ 4 h 8"/>
                <a:gd name="T2" fmla="*/ 0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1 w 39"/>
                <a:gd name="T17" fmla="*/ 0 h 8"/>
                <a:gd name="T18" fmla="*/ 14 w 39"/>
                <a:gd name="T19" fmla="*/ 1 h 8"/>
                <a:gd name="T20" fmla="*/ 17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19" y="0"/>
                  </a:lnTo>
                  <a:lnTo>
                    <a:pt x="20" y="0"/>
                  </a:lnTo>
                  <a:lnTo>
                    <a:pt x="23" y="0"/>
                  </a:lnTo>
                  <a:lnTo>
                    <a:pt x="29" y="1"/>
                  </a:lnTo>
                  <a:lnTo>
                    <a:pt x="34"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0" name="Freeform 175"/>
            <p:cNvSpPr>
              <a:spLocks noChangeAspect="1"/>
            </p:cNvSpPr>
            <p:nvPr/>
          </p:nvSpPr>
          <p:spPr bwMode="auto">
            <a:xfrm>
              <a:off x="3046" y="3229"/>
              <a:ext cx="19" cy="4"/>
            </a:xfrm>
            <a:custGeom>
              <a:avLst/>
              <a:gdLst>
                <a:gd name="T0" fmla="*/ 0 w 38"/>
                <a:gd name="T1" fmla="*/ 4 h 8"/>
                <a:gd name="T2" fmla="*/ 1 w 38"/>
                <a:gd name="T3" fmla="*/ 4 h 8"/>
                <a:gd name="T4" fmla="*/ 2 w 38"/>
                <a:gd name="T5" fmla="*/ 2 h 8"/>
                <a:gd name="T6" fmla="*/ 4 w 38"/>
                <a:gd name="T7" fmla="*/ 1 h 8"/>
                <a:gd name="T8" fmla="*/ 7 w 38"/>
                <a:gd name="T9" fmla="*/ 0 h 8"/>
                <a:gd name="T10" fmla="*/ 9 w 38"/>
                <a:gd name="T11" fmla="*/ 0 h 8"/>
                <a:gd name="T12" fmla="*/ 10 w 38"/>
                <a:gd name="T13" fmla="*/ 0 h 8"/>
                <a:gd name="T14" fmla="*/ 10 w 38"/>
                <a:gd name="T15" fmla="*/ 0 h 8"/>
                <a:gd name="T16" fmla="*/ 12 w 38"/>
                <a:gd name="T17" fmla="*/ 0 h 8"/>
                <a:gd name="T18" fmla="*/ 14 w 38"/>
                <a:gd name="T19" fmla="*/ 1 h 8"/>
                <a:gd name="T20" fmla="*/ 16 w 38"/>
                <a:gd name="T21" fmla="*/ 2 h 8"/>
                <a:gd name="T22" fmla="*/ 19 w 38"/>
                <a:gd name="T23" fmla="*/ 4 h 8"/>
                <a:gd name="T24" fmla="*/ 19 w 38"/>
                <a:gd name="T25" fmla="*/ 4 h 8"/>
                <a:gd name="T26" fmla="*/ 0 w 38"/>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8"/>
                <a:gd name="T44" fmla="*/ 38 w 3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8">
                  <a:moveTo>
                    <a:pt x="0" y="8"/>
                  </a:moveTo>
                  <a:lnTo>
                    <a:pt x="1" y="7"/>
                  </a:lnTo>
                  <a:lnTo>
                    <a:pt x="3" y="4"/>
                  </a:lnTo>
                  <a:lnTo>
                    <a:pt x="8" y="1"/>
                  </a:lnTo>
                  <a:lnTo>
                    <a:pt x="14" y="0"/>
                  </a:lnTo>
                  <a:lnTo>
                    <a:pt x="18" y="0"/>
                  </a:lnTo>
                  <a:lnTo>
                    <a:pt x="20" y="0"/>
                  </a:lnTo>
                  <a:lnTo>
                    <a:pt x="23" y="0"/>
                  </a:lnTo>
                  <a:lnTo>
                    <a:pt x="28" y="1"/>
                  </a:lnTo>
                  <a:lnTo>
                    <a:pt x="32" y="4"/>
                  </a:lnTo>
                  <a:lnTo>
                    <a:pt x="37" y="7"/>
                  </a:lnTo>
                  <a:lnTo>
                    <a:pt x="3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1" name="Freeform 176"/>
            <p:cNvSpPr>
              <a:spLocks noChangeAspect="1"/>
            </p:cNvSpPr>
            <p:nvPr/>
          </p:nvSpPr>
          <p:spPr bwMode="auto">
            <a:xfrm>
              <a:off x="3074" y="3229"/>
              <a:ext cx="19" cy="4"/>
            </a:xfrm>
            <a:custGeom>
              <a:avLst/>
              <a:gdLst>
                <a:gd name="T0" fmla="*/ 0 w 39"/>
                <a:gd name="T1" fmla="*/ 4 h 8"/>
                <a:gd name="T2" fmla="*/ 1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2 w 39"/>
                <a:gd name="T17" fmla="*/ 0 h 8"/>
                <a:gd name="T18" fmla="*/ 14 w 39"/>
                <a:gd name="T19" fmla="*/ 1 h 8"/>
                <a:gd name="T20" fmla="*/ 17 w 39"/>
                <a:gd name="T21" fmla="*/ 2 h 8"/>
                <a:gd name="T22" fmla="*/ 18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2" y="7"/>
                  </a:lnTo>
                  <a:lnTo>
                    <a:pt x="4" y="4"/>
                  </a:lnTo>
                  <a:lnTo>
                    <a:pt x="9" y="1"/>
                  </a:lnTo>
                  <a:lnTo>
                    <a:pt x="14" y="0"/>
                  </a:lnTo>
                  <a:lnTo>
                    <a:pt x="19" y="0"/>
                  </a:lnTo>
                  <a:lnTo>
                    <a:pt x="20" y="0"/>
                  </a:lnTo>
                  <a:lnTo>
                    <a:pt x="24" y="0"/>
                  </a:lnTo>
                  <a:lnTo>
                    <a:pt x="29" y="1"/>
                  </a:lnTo>
                  <a:lnTo>
                    <a:pt x="34" y="4"/>
                  </a:lnTo>
                  <a:lnTo>
                    <a:pt x="37"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2" name="Freeform 177"/>
            <p:cNvSpPr>
              <a:spLocks noChangeAspect="1"/>
            </p:cNvSpPr>
            <p:nvPr/>
          </p:nvSpPr>
          <p:spPr bwMode="auto">
            <a:xfrm>
              <a:off x="3103" y="3229"/>
              <a:ext cx="20" cy="4"/>
            </a:xfrm>
            <a:custGeom>
              <a:avLst/>
              <a:gdLst>
                <a:gd name="T0" fmla="*/ 0 w 39"/>
                <a:gd name="T1" fmla="*/ 4 h 8"/>
                <a:gd name="T2" fmla="*/ 1 w 39"/>
                <a:gd name="T3" fmla="*/ 4 h 8"/>
                <a:gd name="T4" fmla="*/ 3 w 39"/>
                <a:gd name="T5" fmla="*/ 2 h 8"/>
                <a:gd name="T6" fmla="*/ 5 w 39"/>
                <a:gd name="T7" fmla="*/ 1 h 8"/>
                <a:gd name="T8" fmla="*/ 8 w 39"/>
                <a:gd name="T9" fmla="*/ 0 h 8"/>
                <a:gd name="T10" fmla="*/ 10 w 39"/>
                <a:gd name="T11" fmla="*/ 0 h 8"/>
                <a:gd name="T12" fmla="*/ 10 w 39"/>
                <a:gd name="T13" fmla="*/ 0 h 8"/>
                <a:gd name="T14" fmla="*/ 11 w 39"/>
                <a:gd name="T15" fmla="*/ 0 h 8"/>
                <a:gd name="T16" fmla="*/ 12 w 39"/>
                <a:gd name="T17" fmla="*/ 0 h 8"/>
                <a:gd name="T18" fmla="*/ 15 w 39"/>
                <a:gd name="T19" fmla="*/ 1 h 8"/>
                <a:gd name="T20" fmla="*/ 18 w 39"/>
                <a:gd name="T21" fmla="*/ 2 h 8"/>
                <a:gd name="T22" fmla="*/ 19 w 39"/>
                <a:gd name="T23" fmla="*/ 4 h 8"/>
                <a:gd name="T24" fmla="*/ 20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20" y="0"/>
                  </a:lnTo>
                  <a:lnTo>
                    <a:pt x="21" y="0"/>
                  </a:lnTo>
                  <a:lnTo>
                    <a:pt x="24" y="0"/>
                  </a:lnTo>
                  <a:lnTo>
                    <a:pt x="30" y="1"/>
                  </a:lnTo>
                  <a:lnTo>
                    <a:pt x="35"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3" name="Freeform 178"/>
            <p:cNvSpPr>
              <a:spLocks noChangeAspect="1"/>
            </p:cNvSpPr>
            <p:nvPr/>
          </p:nvSpPr>
          <p:spPr bwMode="auto">
            <a:xfrm>
              <a:off x="3132" y="3229"/>
              <a:ext cx="19" cy="4"/>
            </a:xfrm>
            <a:custGeom>
              <a:avLst/>
              <a:gdLst>
                <a:gd name="T0" fmla="*/ 0 w 39"/>
                <a:gd name="T1" fmla="*/ 4 h 8"/>
                <a:gd name="T2" fmla="*/ 0 w 39"/>
                <a:gd name="T3" fmla="*/ 4 h 8"/>
                <a:gd name="T4" fmla="*/ 1 w 39"/>
                <a:gd name="T5" fmla="*/ 2 h 8"/>
                <a:gd name="T6" fmla="*/ 3 w 39"/>
                <a:gd name="T7" fmla="*/ 1 h 8"/>
                <a:gd name="T8" fmla="*/ 6 w 39"/>
                <a:gd name="T9" fmla="*/ 0 h 8"/>
                <a:gd name="T10" fmla="*/ 8 w 39"/>
                <a:gd name="T11" fmla="*/ 0 h 8"/>
                <a:gd name="T12" fmla="*/ 9 w 39"/>
                <a:gd name="T13" fmla="*/ 0 h 8"/>
                <a:gd name="T14" fmla="*/ 9 w 39"/>
                <a:gd name="T15" fmla="*/ 0 h 8"/>
                <a:gd name="T16" fmla="*/ 11 w 39"/>
                <a:gd name="T17" fmla="*/ 0 h 8"/>
                <a:gd name="T18" fmla="*/ 13 w 39"/>
                <a:gd name="T19" fmla="*/ 1 h 8"/>
                <a:gd name="T20" fmla="*/ 16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3" y="4"/>
                  </a:lnTo>
                  <a:lnTo>
                    <a:pt x="7" y="1"/>
                  </a:lnTo>
                  <a:lnTo>
                    <a:pt x="12" y="0"/>
                  </a:lnTo>
                  <a:lnTo>
                    <a:pt x="17" y="0"/>
                  </a:lnTo>
                  <a:lnTo>
                    <a:pt x="18" y="0"/>
                  </a:lnTo>
                  <a:lnTo>
                    <a:pt x="22" y="0"/>
                  </a:lnTo>
                  <a:lnTo>
                    <a:pt x="27" y="1"/>
                  </a:lnTo>
                  <a:lnTo>
                    <a:pt x="33"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4" name="Freeform 179"/>
            <p:cNvSpPr>
              <a:spLocks noChangeAspect="1"/>
            </p:cNvSpPr>
            <p:nvPr/>
          </p:nvSpPr>
          <p:spPr bwMode="auto">
            <a:xfrm>
              <a:off x="3161" y="3229"/>
              <a:ext cx="19" cy="4"/>
            </a:xfrm>
            <a:custGeom>
              <a:avLst/>
              <a:gdLst>
                <a:gd name="T0" fmla="*/ 0 w 38"/>
                <a:gd name="T1" fmla="*/ 4 h 8"/>
                <a:gd name="T2" fmla="*/ 1 w 38"/>
                <a:gd name="T3" fmla="*/ 4 h 8"/>
                <a:gd name="T4" fmla="*/ 2 w 38"/>
                <a:gd name="T5" fmla="*/ 2 h 8"/>
                <a:gd name="T6" fmla="*/ 4 w 38"/>
                <a:gd name="T7" fmla="*/ 1 h 8"/>
                <a:gd name="T8" fmla="*/ 7 w 38"/>
                <a:gd name="T9" fmla="*/ 0 h 8"/>
                <a:gd name="T10" fmla="*/ 10 w 38"/>
                <a:gd name="T11" fmla="*/ 0 h 8"/>
                <a:gd name="T12" fmla="*/ 10 w 38"/>
                <a:gd name="T13" fmla="*/ 0 h 8"/>
                <a:gd name="T14" fmla="*/ 10 w 38"/>
                <a:gd name="T15" fmla="*/ 0 h 8"/>
                <a:gd name="T16" fmla="*/ 12 w 38"/>
                <a:gd name="T17" fmla="*/ 0 h 8"/>
                <a:gd name="T18" fmla="*/ 15 w 38"/>
                <a:gd name="T19" fmla="*/ 1 h 8"/>
                <a:gd name="T20" fmla="*/ 17 w 38"/>
                <a:gd name="T21" fmla="*/ 2 h 8"/>
                <a:gd name="T22" fmla="*/ 19 w 38"/>
                <a:gd name="T23" fmla="*/ 4 h 8"/>
                <a:gd name="T24" fmla="*/ 19 w 38"/>
                <a:gd name="T25" fmla="*/ 4 h 8"/>
                <a:gd name="T26" fmla="*/ 0 w 38"/>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8"/>
                <a:gd name="T44" fmla="*/ 38 w 38"/>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8">
                  <a:moveTo>
                    <a:pt x="0" y="8"/>
                  </a:moveTo>
                  <a:lnTo>
                    <a:pt x="1" y="7"/>
                  </a:lnTo>
                  <a:lnTo>
                    <a:pt x="4" y="4"/>
                  </a:lnTo>
                  <a:lnTo>
                    <a:pt x="8" y="1"/>
                  </a:lnTo>
                  <a:lnTo>
                    <a:pt x="14" y="0"/>
                  </a:lnTo>
                  <a:lnTo>
                    <a:pt x="19" y="0"/>
                  </a:lnTo>
                  <a:lnTo>
                    <a:pt x="20" y="0"/>
                  </a:lnTo>
                  <a:lnTo>
                    <a:pt x="23" y="0"/>
                  </a:lnTo>
                  <a:lnTo>
                    <a:pt x="29" y="1"/>
                  </a:lnTo>
                  <a:lnTo>
                    <a:pt x="34" y="4"/>
                  </a:lnTo>
                  <a:lnTo>
                    <a:pt x="37" y="7"/>
                  </a:lnTo>
                  <a:lnTo>
                    <a:pt x="3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5" name="Freeform 180"/>
            <p:cNvSpPr>
              <a:spLocks noChangeAspect="1"/>
            </p:cNvSpPr>
            <p:nvPr/>
          </p:nvSpPr>
          <p:spPr bwMode="auto">
            <a:xfrm>
              <a:off x="3189" y="3229"/>
              <a:ext cx="20" cy="4"/>
            </a:xfrm>
            <a:custGeom>
              <a:avLst/>
              <a:gdLst>
                <a:gd name="T0" fmla="*/ 0 w 39"/>
                <a:gd name="T1" fmla="*/ 4 h 8"/>
                <a:gd name="T2" fmla="*/ 1 w 39"/>
                <a:gd name="T3" fmla="*/ 4 h 8"/>
                <a:gd name="T4" fmla="*/ 3 w 39"/>
                <a:gd name="T5" fmla="*/ 2 h 8"/>
                <a:gd name="T6" fmla="*/ 5 w 39"/>
                <a:gd name="T7" fmla="*/ 1 h 8"/>
                <a:gd name="T8" fmla="*/ 8 w 39"/>
                <a:gd name="T9" fmla="*/ 0 h 8"/>
                <a:gd name="T10" fmla="*/ 10 w 39"/>
                <a:gd name="T11" fmla="*/ 0 h 8"/>
                <a:gd name="T12" fmla="*/ 10 w 39"/>
                <a:gd name="T13" fmla="*/ 0 h 8"/>
                <a:gd name="T14" fmla="*/ 11 w 39"/>
                <a:gd name="T15" fmla="*/ 0 h 8"/>
                <a:gd name="T16" fmla="*/ 12 w 39"/>
                <a:gd name="T17" fmla="*/ 0 h 8"/>
                <a:gd name="T18" fmla="*/ 15 w 39"/>
                <a:gd name="T19" fmla="*/ 1 h 8"/>
                <a:gd name="T20" fmla="*/ 18 w 39"/>
                <a:gd name="T21" fmla="*/ 2 h 8"/>
                <a:gd name="T22" fmla="*/ 19 w 39"/>
                <a:gd name="T23" fmla="*/ 4 h 8"/>
                <a:gd name="T24" fmla="*/ 20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5" y="4"/>
                  </a:lnTo>
                  <a:lnTo>
                    <a:pt x="9" y="1"/>
                  </a:lnTo>
                  <a:lnTo>
                    <a:pt x="15" y="0"/>
                  </a:lnTo>
                  <a:lnTo>
                    <a:pt x="20" y="0"/>
                  </a:lnTo>
                  <a:lnTo>
                    <a:pt x="21" y="0"/>
                  </a:lnTo>
                  <a:lnTo>
                    <a:pt x="24" y="0"/>
                  </a:lnTo>
                  <a:lnTo>
                    <a:pt x="30" y="1"/>
                  </a:lnTo>
                  <a:lnTo>
                    <a:pt x="35"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6" name="Freeform 181"/>
            <p:cNvSpPr>
              <a:spLocks noChangeAspect="1"/>
            </p:cNvSpPr>
            <p:nvPr/>
          </p:nvSpPr>
          <p:spPr bwMode="auto">
            <a:xfrm>
              <a:off x="3002" y="3237"/>
              <a:ext cx="20" cy="5"/>
            </a:xfrm>
            <a:custGeom>
              <a:avLst/>
              <a:gdLst>
                <a:gd name="T0" fmla="*/ 0 w 40"/>
                <a:gd name="T1" fmla="*/ 5 h 9"/>
                <a:gd name="T2" fmla="*/ 1 w 40"/>
                <a:gd name="T3" fmla="*/ 4 h 9"/>
                <a:gd name="T4" fmla="*/ 3 w 40"/>
                <a:gd name="T5" fmla="*/ 2 h 9"/>
                <a:gd name="T6" fmla="*/ 5 w 40"/>
                <a:gd name="T7" fmla="*/ 1 h 9"/>
                <a:gd name="T8" fmla="*/ 8 w 40"/>
                <a:gd name="T9" fmla="*/ 0 h 9"/>
                <a:gd name="T10" fmla="*/ 10 w 40"/>
                <a:gd name="T11" fmla="*/ 0 h 9"/>
                <a:gd name="T12" fmla="*/ 10 w 40"/>
                <a:gd name="T13" fmla="*/ 0 h 9"/>
                <a:gd name="T14" fmla="*/ 11 w 40"/>
                <a:gd name="T15" fmla="*/ 0 h 9"/>
                <a:gd name="T16" fmla="*/ 13 w 40"/>
                <a:gd name="T17" fmla="*/ 0 h 9"/>
                <a:gd name="T18" fmla="*/ 15 w 40"/>
                <a:gd name="T19" fmla="*/ 1 h 9"/>
                <a:gd name="T20" fmla="*/ 17 w 40"/>
                <a:gd name="T21" fmla="*/ 2 h 9"/>
                <a:gd name="T22" fmla="*/ 19 w 40"/>
                <a:gd name="T23" fmla="*/ 4 h 9"/>
                <a:gd name="T24" fmla="*/ 20 w 40"/>
                <a:gd name="T25" fmla="*/ 5 h 9"/>
                <a:gd name="T26" fmla="*/ 0 w 40"/>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4"/>
                  </a:lnTo>
                  <a:lnTo>
                    <a:pt x="10" y="1"/>
                  </a:lnTo>
                  <a:lnTo>
                    <a:pt x="15" y="0"/>
                  </a:lnTo>
                  <a:lnTo>
                    <a:pt x="20" y="0"/>
                  </a:lnTo>
                  <a:lnTo>
                    <a:pt x="21" y="0"/>
                  </a:lnTo>
                  <a:lnTo>
                    <a:pt x="25"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7" name="Freeform 182"/>
            <p:cNvSpPr>
              <a:spLocks noChangeAspect="1"/>
            </p:cNvSpPr>
            <p:nvPr/>
          </p:nvSpPr>
          <p:spPr bwMode="auto">
            <a:xfrm>
              <a:off x="3032" y="3237"/>
              <a:ext cx="19" cy="5"/>
            </a:xfrm>
            <a:custGeom>
              <a:avLst/>
              <a:gdLst>
                <a:gd name="T0" fmla="*/ 0 w 39"/>
                <a:gd name="T1" fmla="*/ 5 h 9"/>
                <a:gd name="T2" fmla="*/ 0 w 39"/>
                <a:gd name="T3" fmla="*/ 4 h 9"/>
                <a:gd name="T4" fmla="*/ 2 w 39"/>
                <a:gd name="T5" fmla="*/ 2 h 9"/>
                <a:gd name="T6" fmla="*/ 4 w 39"/>
                <a:gd name="T7" fmla="*/ 1 h 9"/>
                <a:gd name="T8" fmla="*/ 7 w 39"/>
                <a:gd name="T9" fmla="*/ 0 h 9"/>
                <a:gd name="T10" fmla="*/ 9 w 39"/>
                <a:gd name="T11" fmla="*/ 0 h 9"/>
                <a:gd name="T12" fmla="*/ 10 w 39"/>
                <a:gd name="T13" fmla="*/ 0 h 9"/>
                <a:gd name="T14" fmla="*/ 10 w 39"/>
                <a:gd name="T15" fmla="*/ 0 h 9"/>
                <a:gd name="T16" fmla="*/ 11 w 39"/>
                <a:gd name="T17" fmla="*/ 0 h 9"/>
                <a:gd name="T18" fmla="*/ 14 w 39"/>
                <a:gd name="T19" fmla="*/ 1 h 9"/>
                <a:gd name="T20" fmla="*/ 17 w 39"/>
                <a:gd name="T21" fmla="*/ 2 h 9"/>
                <a:gd name="T22" fmla="*/ 19 w 39"/>
                <a:gd name="T23" fmla="*/ 4 h 9"/>
                <a:gd name="T24" fmla="*/ 19 w 39"/>
                <a:gd name="T25" fmla="*/ 5 h 9"/>
                <a:gd name="T26" fmla="*/ 0 w 39"/>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4" y="4"/>
                  </a:lnTo>
                  <a:lnTo>
                    <a:pt x="8" y="1"/>
                  </a:lnTo>
                  <a:lnTo>
                    <a:pt x="14" y="0"/>
                  </a:lnTo>
                  <a:lnTo>
                    <a:pt x="19" y="0"/>
                  </a:lnTo>
                  <a:lnTo>
                    <a:pt x="20" y="0"/>
                  </a:lnTo>
                  <a:lnTo>
                    <a:pt x="23" y="0"/>
                  </a:lnTo>
                  <a:lnTo>
                    <a:pt x="29" y="1"/>
                  </a:lnTo>
                  <a:lnTo>
                    <a:pt x="35" y="4"/>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8" name="Freeform 183"/>
            <p:cNvSpPr>
              <a:spLocks noChangeAspect="1"/>
            </p:cNvSpPr>
            <p:nvPr/>
          </p:nvSpPr>
          <p:spPr bwMode="auto">
            <a:xfrm>
              <a:off x="3047" y="3244"/>
              <a:ext cx="144" cy="5"/>
            </a:xfrm>
            <a:custGeom>
              <a:avLst/>
              <a:gdLst>
                <a:gd name="T0" fmla="*/ 0 w 287"/>
                <a:gd name="T1" fmla="*/ 5 h 11"/>
                <a:gd name="T2" fmla="*/ 8 w 287"/>
                <a:gd name="T3" fmla="*/ 0 h 11"/>
                <a:gd name="T4" fmla="*/ 140 w 287"/>
                <a:gd name="T5" fmla="*/ 1 h 11"/>
                <a:gd name="T6" fmla="*/ 144 w 287"/>
                <a:gd name="T7" fmla="*/ 5 h 11"/>
                <a:gd name="T8" fmla="*/ 0 w 287"/>
                <a:gd name="T9" fmla="*/ 5 h 11"/>
                <a:gd name="T10" fmla="*/ 0 60000 65536"/>
                <a:gd name="T11" fmla="*/ 0 60000 65536"/>
                <a:gd name="T12" fmla="*/ 0 60000 65536"/>
                <a:gd name="T13" fmla="*/ 0 60000 65536"/>
                <a:gd name="T14" fmla="*/ 0 60000 65536"/>
                <a:gd name="T15" fmla="*/ 0 w 287"/>
                <a:gd name="T16" fmla="*/ 0 h 11"/>
                <a:gd name="T17" fmla="*/ 287 w 287"/>
                <a:gd name="T18" fmla="*/ 11 h 11"/>
              </a:gdLst>
              <a:ahLst/>
              <a:cxnLst>
                <a:cxn ang="T10">
                  <a:pos x="T0" y="T1"/>
                </a:cxn>
                <a:cxn ang="T11">
                  <a:pos x="T2" y="T3"/>
                </a:cxn>
                <a:cxn ang="T12">
                  <a:pos x="T4" y="T5"/>
                </a:cxn>
                <a:cxn ang="T13">
                  <a:pos x="T6" y="T7"/>
                </a:cxn>
                <a:cxn ang="T14">
                  <a:pos x="T8" y="T9"/>
                </a:cxn>
              </a:cxnLst>
              <a:rect l="T15" t="T16" r="T17" b="T18"/>
              <a:pathLst>
                <a:path w="287" h="11">
                  <a:moveTo>
                    <a:pt x="0" y="11"/>
                  </a:moveTo>
                  <a:lnTo>
                    <a:pt x="15" y="0"/>
                  </a:lnTo>
                  <a:lnTo>
                    <a:pt x="279" y="2"/>
                  </a:lnTo>
                  <a:lnTo>
                    <a:pt x="287" y="1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19" name="Freeform 184"/>
            <p:cNvSpPr>
              <a:spLocks noChangeAspect="1"/>
            </p:cNvSpPr>
            <p:nvPr/>
          </p:nvSpPr>
          <p:spPr bwMode="auto">
            <a:xfrm>
              <a:off x="3089" y="3237"/>
              <a:ext cx="20" cy="5"/>
            </a:xfrm>
            <a:custGeom>
              <a:avLst/>
              <a:gdLst>
                <a:gd name="T0" fmla="*/ 0 w 40"/>
                <a:gd name="T1" fmla="*/ 5 h 9"/>
                <a:gd name="T2" fmla="*/ 1 w 40"/>
                <a:gd name="T3" fmla="*/ 4 h 9"/>
                <a:gd name="T4" fmla="*/ 3 w 40"/>
                <a:gd name="T5" fmla="*/ 2 h 9"/>
                <a:gd name="T6" fmla="*/ 5 w 40"/>
                <a:gd name="T7" fmla="*/ 1 h 9"/>
                <a:gd name="T8" fmla="*/ 8 w 40"/>
                <a:gd name="T9" fmla="*/ 0 h 9"/>
                <a:gd name="T10" fmla="*/ 10 w 40"/>
                <a:gd name="T11" fmla="*/ 0 h 9"/>
                <a:gd name="T12" fmla="*/ 10 w 40"/>
                <a:gd name="T13" fmla="*/ 0 h 9"/>
                <a:gd name="T14" fmla="*/ 10 w 40"/>
                <a:gd name="T15" fmla="*/ 0 h 9"/>
                <a:gd name="T16" fmla="*/ 12 w 40"/>
                <a:gd name="T17" fmla="*/ 0 h 9"/>
                <a:gd name="T18" fmla="*/ 15 w 40"/>
                <a:gd name="T19" fmla="*/ 1 h 9"/>
                <a:gd name="T20" fmla="*/ 17 w 40"/>
                <a:gd name="T21" fmla="*/ 2 h 9"/>
                <a:gd name="T22" fmla="*/ 19 w 40"/>
                <a:gd name="T23" fmla="*/ 4 h 9"/>
                <a:gd name="T24" fmla="*/ 20 w 40"/>
                <a:gd name="T25" fmla="*/ 5 h 9"/>
                <a:gd name="T26" fmla="*/ 0 w 40"/>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5" y="4"/>
                  </a:lnTo>
                  <a:lnTo>
                    <a:pt x="10" y="1"/>
                  </a:lnTo>
                  <a:lnTo>
                    <a:pt x="15" y="0"/>
                  </a:lnTo>
                  <a:lnTo>
                    <a:pt x="19" y="0"/>
                  </a:lnTo>
                  <a:lnTo>
                    <a:pt x="20" y="0"/>
                  </a:lnTo>
                  <a:lnTo>
                    <a:pt x="24"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0" name="Freeform 185"/>
            <p:cNvSpPr>
              <a:spLocks noChangeAspect="1"/>
            </p:cNvSpPr>
            <p:nvPr/>
          </p:nvSpPr>
          <p:spPr bwMode="auto">
            <a:xfrm>
              <a:off x="3117" y="3237"/>
              <a:ext cx="20" cy="5"/>
            </a:xfrm>
            <a:custGeom>
              <a:avLst/>
              <a:gdLst>
                <a:gd name="T0" fmla="*/ 0 w 39"/>
                <a:gd name="T1" fmla="*/ 5 h 9"/>
                <a:gd name="T2" fmla="*/ 1 w 39"/>
                <a:gd name="T3" fmla="*/ 4 h 9"/>
                <a:gd name="T4" fmla="*/ 2 w 39"/>
                <a:gd name="T5" fmla="*/ 2 h 9"/>
                <a:gd name="T6" fmla="*/ 4 w 39"/>
                <a:gd name="T7" fmla="*/ 1 h 9"/>
                <a:gd name="T8" fmla="*/ 7 w 39"/>
                <a:gd name="T9" fmla="*/ 0 h 9"/>
                <a:gd name="T10" fmla="*/ 9 w 39"/>
                <a:gd name="T11" fmla="*/ 0 h 9"/>
                <a:gd name="T12" fmla="*/ 10 w 39"/>
                <a:gd name="T13" fmla="*/ 0 h 9"/>
                <a:gd name="T14" fmla="*/ 10 w 39"/>
                <a:gd name="T15" fmla="*/ 0 h 9"/>
                <a:gd name="T16" fmla="*/ 12 w 39"/>
                <a:gd name="T17" fmla="*/ 0 h 9"/>
                <a:gd name="T18" fmla="*/ 15 w 39"/>
                <a:gd name="T19" fmla="*/ 1 h 9"/>
                <a:gd name="T20" fmla="*/ 17 w 39"/>
                <a:gd name="T21" fmla="*/ 2 h 9"/>
                <a:gd name="T22" fmla="*/ 19 w 39"/>
                <a:gd name="T23" fmla="*/ 4 h 9"/>
                <a:gd name="T24" fmla="*/ 20 w 39"/>
                <a:gd name="T25" fmla="*/ 5 h 9"/>
                <a:gd name="T26" fmla="*/ 0 w 39"/>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8"/>
                  </a:lnTo>
                  <a:lnTo>
                    <a:pt x="3" y="4"/>
                  </a:lnTo>
                  <a:lnTo>
                    <a:pt x="8" y="1"/>
                  </a:lnTo>
                  <a:lnTo>
                    <a:pt x="14" y="0"/>
                  </a:lnTo>
                  <a:lnTo>
                    <a:pt x="18" y="0"/>
                  </a:lnTo>
                  <a:lnTo>
                    <a:pt x="20" y="0"/>
                  </a:lnTo>
                  <a:lnTo>
                    <a:pt x="23" y="0"/>
                  </a:lnTo>
                  <a:lnTo>
                    <a:pt x="29" y="1"/>
                  </a:lnTo>
                  <a:lnTo>
                    <a:pt x="33" y="4"/>
                  </a:lnTo>
                  <a:lnTo>
                    <a:pt x="38" y="8"/>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1" name="Freeform 186"/>
            <p:cNvSpPr>
              <a:spLocks noChangeAspect="1"/>
            </p:cNvSpPr>
            <p:nvPr/>
          </p:nvSpPr>
          <p:spPr bwMode="auto">
            <a:xfrm>
              <a:off x="3060" y="3237"/>
              <a:ext cx="19" cy="5"/>
            </a:xfrm>
            <a:custGeom>
              <a:avLst/>
              <a:gdLst>
                <a:gd name="T0" fmla="*/ 0 w 38"/>
                <a:gd name="T1" fmla="*/ 5 h 9"/>
                <a:gd name="T2" fmla="*/ 1 w 38"/>
                <a:gd name="T3" fmla="*/ 4 h 9"/>
                <a:gd name="T4" fmla="*/ 2 w 38"/>
                <a:gd name="T5" fmla="*/ 2 h 9"/>
                <a:gd name="T6" fmla="*/ 5 w 38"/>
                <a:gd name="T7" fmla="*/ 1 h 9"/>
                <a:gd name="T8" fmla="*/ 8 w 38"/>
                <a:gd name="T9" fmla="*/ 0 h 9"/>
                <a:gd name="T10" fmla="*/ 9 w 38"/>
                <a:gd name="T11" fmla="*/ 0 h 9"/>
                <a:gd name="T12" fmla="*/ 10 w 38"/>
                <a:gd name="T13" fmla="*/ 0 h 9"/>
                <a:gd name="T14" fmla="*/ 10 w 38"/>
                <a:gd name="T15" fmla="*/ 0 h 9"/>
                <a:gd name="T16" fmla="*/ 12 w 38"/>
                <a:gd name="T17" fmla="*/ 0 h 9"/>
                <a:gd name="T18" fmla="*/ 14 w 38"/>
                <a:gd name="T19" fmla="*/ 1 h 9"/>
                <a:gd name="T20" fmla="*/ 17 w 38"/>
                <a:gd name="T21" fmla="*/ 2 h 9"/>
                <a:gd name="T22" fmla="*/ 19 w 38"/>
                <a:gd name="T23" fmla="*/ 4 h 9"/>
                <a:gd name="T24" fmla="*/ 19 w 38"/>
                <a:gd name="T25" fmla="*/ 5 h 9"/>
                <a:gd name="T26" fmla="*/ 0 w 38"/>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4" y="4"/>
                  </a:lnTo>
                  <a:lnTo>
                    <a:pt x="9" y="1"/>
                  </a:lnTo>
                  <a:lnTo>
                    <a:pt x="15" y="0"/>
                  </a:lnTo>
                  <a:lnTo>
                    <a:pt x="18" y="0"/>
                  </a:lnTo>
                  <a:lnTo>
                    <a:pt x="19" y="0"/>
                  </a:lnTo>
                  <a:lnTo>
                    <a:pt x="23" y="0"/>
                  </a:lnTo>
                  <a:lnTo>
                    <a:pt x="28" y="1"/>
                  </a:lnTo>
                  <a:lnTo>
                    <a:pt x="33"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2" name="Freeform 187"/>
            <p:cNvSpPr>
              <a:spLocks noChangeAspect="1"/>
            </p:cNvSpPr>
            <p:nvPr/>
          </p:nvSpPr>
          <p:spPr bwMode="auto">
            <a:xfrm>
              <a:off x="3147" y="3237"/>
              <a:ext cx="19" cy="5"/>
            </a:xfrm>
            <a:custGeom>
              <a:avLst/>
              <a:gdLst>
                <a:gd name="T0" fmla="*/ 0 w 38"/>
                <a:gd name="T1" fmla="*/ 5 h 9"/>
                <a:gd name="T2" fmla="*/ 1 w 38"/>
                <a:gd name="T3" fmla="*/ 4 h 9"/>
                <a:gd name="T4" fmla="*/ 2 w 38"/>
                <a:gd name="T5" fmla="*/ 2 h 9"/>
                <a:gd name="T6" fmla="*/ 4 w 38"/>
                <a:gd name="T7" fmla="*/ 1 h 9"/>
                <a:gd name="T8" fmla="*/ 7 w 38"/>
                <a:gd name="T9" fmla="*/ 0 h 9"/>
                <a:gd name="T10" fmla="*/ 9 w 38"/>
                <a:gd name="T11" fmla="*/ 0 h 9"/>
                <a:gd name="T12" fmla="*/ 9 w 38"/>
                <a:gd name="T13" fmla="*/ 0 h 9"/>
                <a:gd name="T14" fmla="*/ 10 w 38"/>
                <a:gd name="T15" fmla="*/ 0 h 9"/>
                <a:gd name="T16" fmla="*/ 11 w 38"/>
                <a:gd name="T17" fmla="*/ 0 h 9"/>
                <a:gd name="T18" fmla="*/ 14 w 38"/>
                <a:gd name="T19" fmla="*/ 1 h 9"/>
                <a:gd name="T20" fmla="*/ 16 w 38"/>
                <a:gd name="T21" fmla="*/ 2 h 9"/>
                <a:gd name="T22" fmla="*/ 19 w 38"/>
                <a:gd name="T23" fmla="*/ 4 h 9"/>
                <a:gd name="T24" fmla="*/ 19 w 38"/>
                <a:gd name="T25" fmla="*/ 5 h 9"/>
                <a:gd name="T26" fmla="*/ 0 w 38"/>
                <a:gd name="T27" fmla="*/ 5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4"/>
                  </a:lnTo>
                  <a:lnTo>
                    <a:pt x="8" y="1"/>
                  </a:lnTo>
                  <a:lnTo>
                    <a:pt x="14" y="0"/>
                  </a:lnTo>
                  <a:lnTo>
                    <a:pt x="17" y="0"/>
                  </a:lnTo>
                  <a:lnTo>
                    <a:pt x="18" y="0"/>
                  </a:lnTo>
                  <a:lnTo>
                    <a:pt x="19" y="0"/>
                  </a:lnTo>
                  <a:lnTo>
                    <a:pt x="22" y="0"/>
                  </a:lnTo>
                  <a:lnTo>
                    <a:pt x="27" y="1"/>
                  </a:lnTo>
                  <a:lnTo>
                    <a:pt x="32"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3" name="Freeform 188"/>
            <p:cNvSpPr>
              <a:spLocks noChangeAspect="1"/>
            </p:cNvSpPr>
            <p:nvPr/>
          </p:nvSpPr>
          <p:spPr bwMode="auto">
            <a:xfrm>
              <a:off x="3177" y="3237"/>
              <a:ext cx="19" cy="4"/>
            </a:xfrm>
            <a:custGeom>
              <a:avLst/>
              <a:gdLst>
                <a:gd name="T0" fmla="*/ 0 w 39"/>
                <a:gd name="T1" fmla="*/ 4 h 9"/>
                <a:gd name="T2" fmla="*/ 0 w 39"/>
                <a:gd name="T3" fmla="*/ 3 h 9"/>
                <a:gd name="T4" fmla="*/ 1 w 39"/>
                <a:gd name="T5" fmla="*/ 2 h 9"/>
                <a:gd name="T6" fmla="*/ 3 w 39"/>
                <a:gd name="T7" fmla="*/ 1 h 9"/>
                <a:gd name="T8" fmla="*/ 6 w 39"/>
                <a:gd name="T9" fmla="*/ 0 h 9"/>
                <a:gd name="T10" fmla="*/ 8 w 39"/>
                <a:gd name="T11" fmla="*/ 0 h 9"/>
                <a:gd name="T12" fmla="*/ 9 w 39"/>
                <a:gd name="T13" fmla="*/ 0 h 9"/>
                <a:gd name="T14" fmla="*/ 9 w 39"/>
                <a:gd name="T15" fmla="*/ 0 h 9"/>
                <a:gd name="T16" fmla="*/ 10 w 39"/>
                <a:gd name="T17" fmla="*/ 0 h 9"/>
                <a:gd name="T18" fmla="*/ 13 w 39"/>
                <a:gd name="T19" fmla="*/ 1 h 9"/>
                <a:gd name="T20" fmla="*/ 16 w 39"/>
                <a:gd name="T21" fmla="*/ 2 h 9"/>
                <a:gd name="T22" fmla="*/ 19 w 39"/>
                <a:gd name="T23" fmla="*/ 3 h 9"/>
                <a:gd name="T24" fmla="*/ 19 w 39"/>
                <a:gd name="T25" fmla="*/ 4 h 9"/>
                <a:gd name="T26" fmla="*/ 0 w 39"/>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9"/>
                <a:gd name="T44" fmla="*/ 39 w 39"/>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9">
                  <a:moveTo>
                    <a:pt x="0" y="9"/>
                  </a:moveTo>
                  <a:lnTo>
                    <a:pt x="1" y="7"/>
                  </a:lnTo>
                  <a:lnTo>
                    <a:pt x="3" y="4"/>
                  </a:lnTo>
                  <a:lnTo>
                    <a:pt x="7" y="2"/>
                  </a:lnTo>
                  <a:lnTo>
                    <a:pt x="12" y="0"/>
                  </a:lnTo>
                  <a:lnTo>
                    <a:pt x="17" y="0"/>
                  </a:lnTo>
                  <a:lnTo>
                    <a:pt x="18" y="0"/>
                  </a:lnTo>
                  <a:lnTo>
                    <a:pt x="21" y="0"/>
                  </a:lnTo>
                  <a:lnTo>
                    <a:pt x="27" y="2"/>
                  </a:lnTo>
                  <a:lnTo>
                    <a:pt x="33" y="4"/>
                  </a:lnTo>
                  <a:lnTo>
                    <a:pt x="38" y="7"/>
                  </a:lnTo>
                  <a:lnTo>
                    <a:pt x="39"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4" name="Freeform 189"/>
            <p:cNvSpPr>
              <a:spLocks noChangeAspect="1"/>
            </p:cNvSpPr>
            <p:nvPr/>
          </p:nvSpPr>
          <p:spPr bwMode="auto">
            <a:xfrm>
              <a:off x="3206" y="3237"/>
              <a:ext cx="19" cy="4"/>
            </a:xfrm>
            <a:custGeom>
              <a:avLst/>
              <a:gdLst>
                <a:gd name="T0" fmla="*/ 0 w 38"/>
                <a:gd name="T1" fmla="*/ 4 h 9"/>
                <a:gd name="T2" fmla="*/ 1 w 38"/>
                <a:gd name="T3" fmla="*/ 3 h 9"/>
                <a:gd name="T4" fmla="*/ 2 w 38"/>
                <a:gd name="T5" fmla="*/ 2 h 9"/>
                <a:gd name="T6" fmla="*/ 4 w 38"/>
                <a:gd name="T7" fmla="*/ 1 h 9"/>
                <a:gd name="T8" fmla="*/ 7 w 38"/>
                <a:gd name="T9" fmla="*/ 0 h 9"/>
                <a:gd name="T10" fmla="*/ 9 w 38"/>
                <a:gd name="T11" fmla="*/ 0 h 9"/>
                <a:gd name="T12" fmla="*/ 10 w 38"/>
                <a:gd name="T13" fmla="*/ 0 h 9"/>
                <a:gd name="T14" fmla="*/ 10 w 38"/>
                <a:gd name="T15" fmla="*/ 0 h 9"/>
                <a:gd name="T16" fmla="*/ 11 w 38"/>
                <a:gd name="T17" fmla="*/ 0 h 9"/>
                <a:gd name="T18" fmla="*/ 14 w 38"/>
                <a:gd name="T19" fmla="*/ 1 h 9"/>
                <a:gd name="T20" fmla="*/ 17 w 38"/>
                <a:gd name="T21" fmla="*/ 2 h 9"/>
                <a:gd name="T22" fmla="*/ 19 w 38"/>
                <a:gd name="T23" fmla="*/ 3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2" y="7"/>
                  </a:lnTo>
                  <a:lnTo>
                    <a:pt x="4" y="4"/>
                  </a:lnTo>
                  <a:lnTo>
                    <a:pt x="7" y="2"/>
                  </a:lnTo>
                  <a:lnTo>
                    <a:pt x="13" y="0"/>
                  </a:lnTo>
                  <a:lnTo>
                    <a:pt x="18" y="0"/>
                  </a:lnTo>
                  <a:lnTo>
                    <a:pt x="19" y="0"/>
                  </a:lnTo>
                  <a:lnTo>
                    <a:pt x="22" y="0"/>
                  </a:lnTo>
                  <a:lnTo>
                    <a:pt x="28" y="2"/>
                  </a:lnTo>
                  <a:lnTo>
                    <a:pt x="33" y="4"/>
                  </a:lnTo>
                  <a:lnTo>
                    <a:pt x="37" y="7"/>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5" name="Freeform 190"/>
            <p:cNvSpPr>
              <a:spLocks noChangeAspect="1"/>
            </p:cNvSpPr>
            <p:nvPr/>
          </p:nvSpPr>
          <p:spPr bwMode="auto">
            <a:xfrm>
              <a:off x="3196" y="3245"/>
              <a:ext cx="19" cy="4"/>
            </a:xfrm>
            <a:custGeom>
              <a:avLst/>
              <a:gdLst>
                <a:gd name="T0" fmla="*/ 0 w 38"/>
                <a:gd name="T1" fmla="*/ 4 h 9"/>
                <a:gd name="T2" fmla="*/ 1 w 38"/>
                <a:gd name="T3" fmla="*/ 4 h 9"/>
                <a:gd name="T4" fmla="*/ 2 w 38"/>
                <a:gd name="T5" fmla="*/ 2 h 9"/>
                <a:gd name="T6" fmla="*/ 4 w 38"/>
                <a:gd name="T7" fmla="*/ 0 h 9"/>
                <a:gd name="T8" fmla="*/ 6 w 38"/>
                <a:gd name="T9" fmla="*/ 0 h 9"/>
                <a:gd name="T10" fmla="*/ 9 w 38"/>
                <a:gd name="T11" fmla="*/ 0 h 9"/>
                <a:gd name="T12" fmla="*/ 9 w 38"/>
                <a:gd name="T13" fmla="*/ 0 h 9"/>
                <a:gd name="T14" fmla="*/ 9 w 38"/>
                <a:gd name="T15" fmla="*/ 0 h 9"/>
                <a:gd name="T16" fmla="*/ 11 w 38"/>
                <a:gd name="T17" fmla="*/ 0 h 9"/>
                <a:gd name="T18" fmla="*/ 14 w 38"/>
                <a:gd name="T19" fmla="*/ 0 h 9"/>
                <a:gd name="T20" fmla="*/ 16 w 38"/>
                <a:gd name="T21" fmla="*/ 2 h 9"/>
                <a:gd name="T22" fmla="*/ 19 w 38"/>
                <a:gd name="T23" fmla="*/ 4 h 9"/>
                <a:gd name="T24" fmla="*/ 19 w 38"/>
                <a:gd name="T25" fmla="*/ 4 h 9"/>
                <a:gd name="T26" fmla="*/ 0 w 38"/>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9"/>
                <a:gd name="T44" fmla="*/ 38 w 38"/>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9">
                  <a:moveTo>
                    <a:pt x="0" y="9"/>
                  </a:moveTo>
                  <a:lnTo>
                    <a:pt x="1" y="8"/>
                  </a:lnTo>
                  <a:lnTo>
                    <a:pt x="3" y="4"/>
                  </a:lnTo>
                  <a:lnTo>
                    <a:pt x="7" y="1"/>
                  </a:lnTo>
                  <a:lnTo>
                    <a:pt x="12" y="0"/>
                  </a:lnTo>
                  <a:lnTo>
                    <a:pt x="17" y="0"/>
                  </a:lnTo>
                  <a:lnTo>
                    <a:pt x="18" y="0"/>
                  </a:lnTo>
                  <a:lnTo>
                    <a:pt x="22" y="0"/>
                  </a:lnTo>
                  <a:lnTo>
                    <a:pt x="27" y="1"/>
                  </a:lnTo>
                  <a:lnTo>
                    <a:pt x="32" y="4"/>
                  </a:lnTo>
                  <a:lnTo>
                    <a:pt x="37" y="8"/>
                  </a:lnTo>
                  <a:lnTo>
                    <a:pt x="38"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6" name="Freeform 191"/>
            <p:cNvSpPr>
              <a:spLocks noChangeAspect="1"/>
            </p:cNvSpPr>
            <p:nvPr/>
          </p:nvSpPr>
          <p:spPr bwMode="auto">
            <a:xfrm>
              <a:off x="3225" y="3245"/>
              <a:ext cx="20" cy="4"/>
            </a:xfrm>
            <a:custGeom>
              <a:avLst/>
              <a:gdLst>
                <a:gd name="T0" fmla="*/ 0 w 40"/>
                <a:gd name="T1" fmla="*/ 4 h 9"/>
                <a:gd name="T2" fmla="*/ 1 w 40"/>
                <a:gd name="T3" fmla="*/ 4 h 9"/>
                <a:gd name="T4" fmla="*/ 2 w 40"/>
                <a:gd name="T5" fmla="*/ 2 h 9"/>
                <a:gd name="T6" fmla="*/ 4 w 40"/>
                <a:gd name="T7" fmla="*/ 0 h 9"/>
                <a:gd name="T8" fmla="*/ 7 w 40"/>
                <a:gd name="T9" fmla="*/ 0 h 9"/>
                <a:gd name="T10" fmla="*/ 10 w 40"/>
                <a:gd name="T11" fmla="*/ 0 h 9"/>
                <a:gd name="T12" fmla="*/ 10 w 40"/>
                <a:gd name="T13" fmla="*/ 0 h 9"/>
                <a:gd name="T14" fmla="*/ 10 w 40"/>
                <a:gd name="T15" fmla="*/ 0 h 9"/>
                <a:gd name="T16" fmla="*/ 12 w 40"/>
                <a:gd name="T17" fmla="*/ 0 h 9"/>
                <a:gd name="T18" fmla="*/ 15 w 40"/>
                <a:gd name="T19" fmla="*/ 0 h 9"/>
                <a:gd name="T20" fmla="*/ 17 w 40"/>
                <a:gd name="T21" fmla="*/ 2 h 9"/>
                <a:gd name="T22" fmla="*/ 19 w 40"/>
                <a:gd name="T23" fmla="*/ 4 h 9"/>
                <a:gd name="T24" fmla="*/ 20 w 40"/>
                <a:gd name="T25" fmla="*/ 4 h 9"/>
                <a:gd name="T26" fmla="*/ 0 w 40"/>
                <a:gd name="T27" fmla="*/ 4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
                <a:gd name="T43" fmla="*/ 0 h 9"/>
                <a:gd name="T44" fmla="*/ 40 w 4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 h="9">
                  <a:moveTo>
                    <a:pt x="0" y="9"/>
                  </a:moveTo>
                  <a:lnTo>
                    <a:pt x="2" y="8"/>
                  </a:lnTo>
                  <a:lnTo>
                    <a:pt x="4" y="4"/>
                  </a:lnTo>
                  <a:lnTo>
                    <a:pt x="8" y="1"/>
                  </a:lnTo>
                  <a:lnTo>
                    <a:pt x="14" y="0"/>
                  </a:lnTo>
                  <a:lnTo>
                    <a:pt x="19" y="0"/>
                  </a:lnTo>
                  <a:lnTo>
                    <a:pt x="20" y="0"/>
                  </a:lnTo>
                  <a:lnTo>
                    <a:pt x="23" y="0"/>
                  </a:lnTo>
                  <a:lnTo>
                    <a:pt x="29" y="1"/>
                  </a:lnTo>
                  <a:lnTo>
                    <a:pt x="34" y="4"/>
                  </a:lnTo>
                  <a:lnTo>
                    <a:pt x="38" y="8"/>
                  </a:lnTo>
                  <a:lnTo>
                    <a:pt x="40"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7" name="Freeform 192"/>
            <p:cNvSpPr>
              <a:spLocks noChangeAspect="1"/>
            </p:cNvSpPr>
            <p:nvPr/>
          </p:nvSpPr>
          <p:spPr bwMode="auto">
            <a:xfrm>
              <a:off x="2988" y="3244"/>
              <a:ext cx="19" cy="4"/>
            </a:xfrm>
            <a:custGeom>
              <a:avLst/>
              <a:gdLst>
                <a:gd name="T0" fmla="*/ 0 w 39"/>
                <a:gd name="T1" fmla="*/ 4 h 8"/>
                <a:gd name="T2" fmla="*/ 0 w 39"/>
                <a:gd name="T3" fmla="*/ 4 h 8"/>
                <a:gd name="T4" fmla="*/ 2 w 39"/>
                <a:gd name="T5" fmla="*/ 2 h 8"/>
                <a:gd name="T6" fmla="*/ 4 w 39"/>
                <a:gd name="T7" fmla="*/ 1 h 8"/>
                <a:gd name="T8" fmla="*/ 7 w 39"/>
                <a:gd name="T9" fmla="*/ 0 h 8"/>
                <a:gd name="T10" fmla="*/ 9 w 39"/>
                <a:gd name="T11" fmla="*/ 0 h 8"/>
                <a:gd name="T12" fmla="*/ 10 w 39"/>
                <a:gd name="T13" fmla="*/ 0 h 8"/>
                <a:gd name="T14" fmla="*/ 10 w 39"/>
                <a:gd name="T15" fmla="*/ 0 h 8"/>
                <a:gd name="T16" fmla="*/ 12 w 39"/>
                <a:gd name="T17" fmla="*/ 0 h 8"/>
                <a:gd name="T18" fmla="*/ 15 w 39"/>
                <a:gd name="T19" fmla="*/ 1 h 8"/>
                <a:gd name="T20" fmla="*/ 17 w 39"/>
                <a:gd name="T21" fmla="*/ 2 h 8"/>
                <a:gd name="T22" fmla="*/ 19 w 39"/>
                <a:gd name="T23" fmla="*/ 4 h 8"/>
                <a:gd name="T24" fmla="*/ 19 w 39"/>
                <a:gd name="T25" fmla="*/ 4 h 8"/>
                <a:gd name="T26" fmla="*/ 0 w 39"/>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9"/>
                <a:gd name="T43" fmla="*/ 0 h 8"/>
                <a:gd name="T44" fmla="*/ 39 w 39"/>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9" h="8">
                  <a:moveTo>
                    <a:pt x="0" y="8"/>
                  </a:moveTo>
                  <a:lnTo>
                    <a:pt x="1" y="7"/>
                  </a:lnTo>
                  <a:lnTo>
                    <a:pt x="4" y="4"/>
                  </a:lnTo>
                  <a:lnTo>
                    <a:pt x="9" y="2"/>
                  </a:lnTo>
                  <a:lnTo>
                    <a:pt x="15" y="0"/>
                  </a:lnTo>
                  <a:lnTo>
                    <a:pt x="19" y="0"/>
                  </a:lnTo>
                  <a:lnTo>
                    <a:pt x="20" y="0"/>
                  </a:lnTo>
                  <a:lnTo>
                    <a:pt x="24" y="0"/>
                  </a:lnTo>
                  <a:lnTo>
                    <a:pt x="30" y="2"/>
                  </a:lnTo>
                  <a:lnTo>
                    <a:pt x="34" y="4"/>
                  </a:lnTo>
                  <a:lnTo>
                    <a:pt x="38" y="7"/>
                  </a:lnTo>
                  <a:lnTo>
                    <a:pt x="39"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8" name="Freeform 193"/>
            <p:cNvSpPr>
              <a:spLocks noChangeAspect="1"/>
            </p:cNvSpPr>
            <p:nvPr/>
          </p:nvSpPr>
          <p:spPr bwMode="auto">
            <a:xfrm>
              <a:off x="3017" y="3244"/>
              <a:ext cx="20" cy="4"/>
            </a:xfrm>
            <a:custGeom>
              <a:avLst/>
              <a:gdLst>
                <a:gd name="T0" fmla="*/ 0 w 41"/>
                <a:gd name="T1" fmla="*/ 4 h 8"/>
                <a:gd name="T2" fmla="*/ 1 w 41"/>
                <a:gd name="T3" fmla="*/ 4 h 8"/>
                <a:gd name="T4" fmla="*/ 2 w 41"/>
                <a:gd name="T5" fmla="*/ 2 h 8"/>
                <a:gd name="T6" fmla="*/ 4 w 41"/>
                <a:gd name="T7" fmla="*/ 1 h 8"/>
                <a:gd name="T8" fmla="*/ 7 w 41"/>
                <a:gd name="T9" fmla="*/ 0 h 8"/>
                <a:gd name="T10" fmla="*/ 9 w 41"/>
                <a:gd name="T11" fmla="*/ 0 h 8"/>
                <a:gd name="T12" fmla="*/ 10 w 41"/>
                <a:gd name="T13" fmla="*/ 0 h 8"/>
                <a:gd name="T14" fmla="*/ 10 w 41"/>
                <a:gd name="T15" fmla="*/ 0 h 8"/>
                <a:gd name="T16" fmla="*/ 11 w 41"/>
                <a:gd name="T17" fmla="*/ 0 h 8"/>
                <a:gd name="T18" fmla="*/ 14 w 41"/>
                <a:gd name="T19" fmla="*/ 1 h 8"/>
                <a:gd name="T20" fmla="*/ 17 w 41"/>
                <a:gd name="T21" fmla="*/ 2 h 8"/>
                <a:gd name="T22" fmla="*/ 20 w 41"/>
                <a:gd name="T23" fmla="*/ 4 h 8"/>
                <a:gd name="T24" fmla="*/ 20 w 41"/>
                <a:gd name="T25" fmla="*/ 4 h 8"/>
                <a:gd name="T26" fmla="*/ 0 w 41"/>
                <a:gd name="T27" fmla="*/ 4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1"/>
                <a:gd name="T43" fmla="*/ 0 h 8"/>
                <a:gd name="T44" fmla="*/ 41 w 41"/>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1" h="8">
                  <a:moveTo>
                    <a:pt x="0" y="8"/>
                  </a:moveTo>
                  <a:lnTo>
                    <a:pt x="2" y="7"/>
                  </a:lnTo>
                  <a:lnTo>
                    <a:pt x="4" y="4"/>
                  </a:lnTo>
                  <a:lnTo>
                    <a:pt x="8" y="2"/>
                  </a:lnTo>
                  <a:lnTo>
                    <a:pt x="14" y="0"/>
                  </a:lnTo>
                  <a:lnTo>
                    <a:pt x="19" y="0"/>
                  </a:lnTo>
                  <a:lnTo>
                    <a:pt x="20" y="0"/>
                  </a:lnTo>
                  <a:lnTo>
                    <a:pt x="23" y="0"/>
                  </a:lnTo>
                  <a:lnTo>
                    <a:pt x="29" y="2"/>
                  </a:lnTo>
                  <a:lnTo>
                    <a:pt x="35" y="4"/>
                  </a:lnTo>
                  <a:lnTo>
                    <a:pt x="40" y="7"/>
                  </a:lnTo>
                  <a:lnTo>
                    <a:pt x="41"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29" name="Rectangle 194"/>
            <p:cNvSpPr>
              <a:spLocks noChangeAspect="1" noChangeArrowheads="1"/>
            </p:cNvSpPr>
            <p:nvPr/>
          </p:nvSpPr>
          <p:spPr bwMode="auto">
            <a:xfrm>
              <a:off x="3159" y="3184"/>
              <a:ext cx="56"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430" name="Freeform 195"/>
            <p:cNvSpPr>
              <a:spLocks noChangeAspect="1"/>
            </p:cNvSpPr>
            <p:nvPr/>
          </p:nvSpPr>
          <p:spPr bwMode="auto">
            <a:xfrm>
              <a:off x="3022" y="3176"/>
              <a:ext cx="11" cy="12"/>
            </a:xfrm>
            <a:custGeom>
              <a:avLst/>
              <a:gdLst>
                <a:gd name="T0" fmla="*/ 5 w 23"/>
                <a:gd name="T1" fmla="*/ 12 h 23"/>
                <a:gd name="T2" fmla="*/ 8 w 23"/>
                <a:gd name="T3" fmla="*/ 11 h 23"/>
                <a:gd name="T4" fmla="*/ 9 w 23"/>
                <a:gd name="T5" fmla="*/ 10 h 23"/>
                <a:gd name="T6" fmla="*/ 11 w 23"/>
                <a:gd name="T7" fmla="*/ 8 h 23"/>
                <a:gd name="T8" fmla="*/ 11 w 23"/>
                <a:gd name="T9" fmla="*/ 6 h 23"/>
                <a:gd name="T10" fmla="*/ 11 w 23"/>
                <a:gd name="T11" fmla="*/ 3 h 23"/>
                <a:gd name="T12" fmla="*/ 9 w 23"/>
                <a:gd name="T13" fmla="*/ 2 h 23"/>
                <a:gd name="T14" fmla="*/ 8 w 23"/>
                <a:gd name="T15" fmla="*/ 1 h 23"/>
                <a:gd name="T16" fmla="*/ 5 w 23"/>
                <a:gd name="T17" fmla="*/ 0 h 23"/>
                <a:gd name="T18" fmla="*/ 3 w 23"/>
                <a:gd name="T19" fmla="*/ 1 h 23"/>
                <a:gd name="T20" fmla="*/ 1 w 23"/>
                <a:gd name="T21" fmla="*/ 2 h 23"/>
                <a:gd name="T22" fmla="*/ 0 w 23"/>
                <a:gd name="T23" fmla="*/ 3 h 23"/>
                <a:gd name="T24" fmla="*/ 0 w 23"/>
                <a:gd name="T25" fmla="*/ 6 h 23"/>
                <a:gd name="T26" fmla="*/ 0 w 23"/>
                <a:gd name="T27" fmla="*/ 8 h 23"/>
                <a:gd name="T28" fmla="*/ 1 w 23"/>
                <a:gd name="T29" fmla="*/ 10 h 23"/>
                <a:gd name="T30" fmla="*/ 3 w 23"/>
                <a:gd name="T31" fmla="*/ 11 h 23"/>
                <a:gd name="T32" fmla="*/ 5 w 23"/>
                <a:gd name="T33" fmla="*/ 12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23"/>
                <a:gd name="T53" fmla="*/ 23 w 23"/>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23">
                  <a:moveTo>
                    <a:pt x="11" y="23"/>
                  </a:moveTo>
                  <a:lnTo>
                    <a:pt x="16" y="21"/>
                  </a:lnTo>
                  <a:lnTo>
                    <a:pt x="19" y="19"/>
                  </a:lnTo>
                  <a:lnTo>
                    <a:pt x="22" y="16"/>
                  </a:lnTo>
                  <a:lnTo>
                    <a:pt x="23" y="11"/>
                  </a:lnTo>
                  <a:lnTo>
                    <a:pt x="22" y="6"/>
                  </a:lnTo>
                  <a:lnTo>
                    <a:pt x="19" y="3"/>
                  </a:lnTo>
                  <a:lnTo>
                    <a:pt x="16" y="1"/>
                  </a:lnTo>
                  <a:lnTo>
                    <a:pt x="11" y="0"/>
                  </a:lnTo>
                  <a:lnTo>
                    <a:pt x="7" y="1"/>
                  </a:lnTo>
                  <a:lnTo>
                    <a:pt x="3" y="3"/>
                  </a:lnTo>
                  <a:lnTo>
                    <a:pt x="1" y="6"/>
                  </a:lnTo>
                  <a:lnTo>
                    <a:pt x="0" y="11"/>
                  </a:lnTo>
                  <a:lnTo>
                    <a:pt x="1" y="16"/>
                  </a:lnTo>
                  <a:lnTo>
                    <a:pt x="3" y="19"/>
                  </a:lnTo>
                  <a:lnTo>
                    <a:pt x="7" y="21"/>
                  </a:lnTo>
                  <a:lnTo>
                    <a:pt x="1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31" name="Freeform 196"/>
            <p:cNvSpPr>
              <a:spLocks noChangeAspect="1"/>
            </p:cNvSpPr>
            <p:nvPr/>
          </p:nvSpPr>
          <p:spPr bwMode="auto">
            <a:xfrm>
              <a:off x="3040" y="3176"/>
              <a:ext cx="11" cy="12"/>
            </a:xfrm>
            <a:custGeom>
              <a:avLst/>
              <a:gdLst>
                <a:gd name="T0" fmla="*/ 6 w 21"/>
                <a:gd name="T1" fmla="*/ 12 h 23"/>
                <a:gd name="T2" fmla="*/ 8 w 21"/>
                <a:gd name="T3" fmla="*/ 11 h 23"/>
                <a:gd name="T4" fmla="*/ 9 w 21"/>
                <a:gd name="T5" fmla="*/ 10 h 23"/>
                <a:gd name="T6" fmla="*/ 10 w 21"/>
                <a:gd name="T7" fmla="*/ 8 h 23"/>
                <a:gd name="T8" fmla="*/ 11 w 21"/>
                <a:gd name="T9" fmla="*/ 6 h 23"/>
                <a:gd name="T10" fmla="*/ 10 w 21"/>
                <a:gd name="T11" fmla="*/ 3 h 23"/>
                <a:gd name="T12" fmla="*/ 9 w 21"/>
                <a:gd name="T13" fmla="*/ 2 h 23"/>
                <a:gd name="T14" fmla="*/ 8 w 21"/>
                <a:gd name="T15" fmla="*/ 1 h 23"/>
                <a:gd name="T16" fmla="*/ 6 w 21"/>
                <a:gd name="T17" fmla="*/ 0 h 23"/>
                <a:gd name="T18" fmla="*/ 3 w 21"/>
                <a:gd name="T19" fmla="*/ 1 h 23"/>
                <a:gd name="T20" fmla="*/ 2 w 21"/>
                <a:gd name="T21" fmla="*/ 2 h 23"/>
                <a:gd name="T22" fmla="*/ 1 w 21"/>
                <a:gd name="T23" fmla="*/ 3 h 23"/>
                <a:gd name="T24" fmla="*/ 0 w 21"/>
                <a:gd name="T25" fmla="*/ 6 h 23"/>
                <a:gd name="T26" fmla="*/ 1 w 21"/>
                <a:gd name="T27" fmla="*/ 8 h 23"/>
                <a:gd name="T28" fmla="*/ 2 w 21"/>
                <a:gd name="T29" fmla="*/ 10 h 23"/>
                <a:gd name="T30" fmla="*/ 3 w 21"/>
                <a:gd name="T31" fmla="*/ 11 h 23"/>
                <a:gd name="T32" fmla="*/ 6 w 21"/>
                <a:gd name="T33" fmla="*/ 12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3"/>
                <a:gd name="T53" fmla="*/ 21 w 21"/>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3">
                  <a:moveTo>
                    <a:pt x="11" y="23"/>
                  </a:moveTo>
                  <a:lnTo>
                    <a:pt x="16" y="21"/>
                  </a:lnTo>
                  <a:lnTo>
                    <a:pt x="18" y="19"/>
                  </a:lnTo>
                  <a:lnTo>
                    <a:pt x="20" y="16"/>
                  </a:lnTo>
                  <a:lnTo>
                    <a:pt x="21" y="11"/>
                  </a:lnTo>
                  <a:lnTo>
                    <a:pt x="20" y="6"/>
                  </a:lnTo>
                  <a:lnTo>
                    <a:pt x="18" y="3"/>
                  </a:lnTo>
                  <a:lnTo>
                    <a:pt x="16" y="1"/>
                  </a:lnTo>
                  <a:lnTo>
                    <a:pt x="11" y="0"/>
                  </a:lnTo>
                  <a:lnTo>
                    <a:pt x="6" y="1"/>
                  </a:lnTo>
                  <a:lnTo>
                    <a:pt x="3" y="3"/>
                  </a:lnTo>
                  <a:lnTo>
                    <a:pt x="1" y="6"/>
                  </a:lnTo>
                  <a:lnTo>
                    <a:pt x="0" y="11"/>
                  </a:lnTo>
                  <a:lnTo>
                    <a:pt x="1" y="16"/>
                  </a:lnTo>
                  <a:lnTo>
                    <a:pt x="3" y="19"/>
                  </a:lnTo>
                  <a:lnTo>
                    <a:pt x="6" y="21"/>
                  </a:lnTo>
                  <a:lnTo>
                    <a:pt x="11"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32" name="Freeform 197"/>
            <p:cNvSpPr>
              <a:spLocks noChangeAspect="1"/>
            </p:cNvSpPr>
            <p:nvPr/>
          </p:nvSpPr>
          <p:spPr bwMode="auto">
            <a:xfrm>
              <a:off x="3059" y="3177"/>
              <a:ext cx="11" cy="11"/>
            </a:xfrm>
            <a:custGeom>
              <a:avLst/>
              <a:gdLst>
                <a:gd name="T0" fmla="*/ 6 w 22"/>
                <a:gd name="T1" fmla="*/ 11 h 22"/>
                <a:gd name="T2" fmla="*/ 9 w 22"/>
                <a:gd name="T3" fmla="*/ 10 h 22"/>
                <a:gd name="T4" fmla="*/ 10 w 22"/>
                <a:gd name="T5" fmla="*/ 9 h 22"/>
                <a:gd name="T6" fmla="*/ 11 w 22"/>
                <a:gd name="T7" fmla="*/ 8 h 22"/>
                <a:gd name="T8" fmla="*/ 11 w 22"/>
                <a:gd name="T9" fmla="*/ 5 h 22"/>
                <a:gd name="T10" fmla="*/ 11 w 22"/>
                <a:gd name="T11" fmla="*/ 4 h 22"/>
                <a:gd name="T12" fmla="*/ 10 w 22"/>
                <a:gd name="T13" fmla="*/ 2 h 22"/>
                <a:gd name="T14" fmla="*/ 9 w 22"/>
                <a:gd name="T15" fmla="*/ 1 h 22"/>
                <a:gd name="T16" fmla="*/ 6 w 22"/>
                <a:gd name="T17" fmla="*/ 0 h 22"/>
                <a:gd name="T18" fmla="*/ 4 w 22"/>
                <a:gd name="T19" fmla="*/ 1 h 22"/>
                <a:gd name="T20" fmla="*/ 2 w 22"/>
                <a:gd name="T21" fmla="*/ 2 h 22"/>
                <a:gd name="T22" fmla="*/ 1 w 22"/>
                <a:gd name="T23" fmla="*/ 4 h 22"/>
                <a:gd name="T24" fmla="*/ 0 w 22"/>
                <a:gd name="T25" fmla="*/ 5 h 22"/>
                <a:gd name="T26" fmla="*/ 1 w 22"/>
                <a:gd name="T27" fmla="*/ 8 h 22"/>
                <a:gd name="T28" fmla="*/ 2 w 22"/>
                <a:gd name="T29" fmla="*/ 9 h 22"/>
                <a:gd name="T30" fmla="*/ 4 w 22"/>
                <a:gd name="T31" fmla="*/ 10 h 22"/>
                <a:gd name="T32" fmla="*/ 6 w 22"/>
                <a:gd name="T33" fmla="*/ 11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2" y="22"/>
                  </a:moveTo>
                  <a:lnTo>
                    <a:pt x="17" y="20"/>
                  </a:lnTo>
                  <a:lnTo>
                    <a:pt x="19" y="18"/>
                  </a:lnTo>
                  <a:lnTo>
                    <a:pt x="21" y="15"/>
                  </a:lnTo>
                  <a:lnTo>
                    <a:pt x="22" y="10"/>
                  </a:lnTo>
                  <a:lnTo>
                    <a:pt x="21" y="7"/>
                  </a:lnTo>
                  <a:lnTo>
                    <a:pt x="19" y="3"/>
                  </a:lnTo>
                  <a:lnTo>
                    <a:pt x="17" y="1"/>
                  </a:lnTo>
                  <a:lnTo>
                    <a:pt x="12" y="0"/>
                  </a:lnTo>
                  <a:lnTo>
                    <a:pt x="7" y="1"/>
                  </a:lnTo>
                  <a:lnTo>
                    <a:pt x="4" y="3"/>
                  </a:lnTo>
                  <a:lnTo>
                    <a:pt x="2" y="7"/>
                  </a:lnTo>
                  <a:lnTo>
                    <a:pt x="0" y="10"/>
                  </a:lnTo>
                  <a:lnTo>
                    <a:pt x="2" y="15"/>
                  </a:lnTo>
                  <a:lnTo>
                    <a:pt x="4" y="18"/>
                  </a:lnTo>
                  <a:lnTo>
                    <a:pt x="7" y="20"/>
                  </a:lnTo>
                  <a:lnTo>
                    <a:pt x="12"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33" name="Freeform 198"/>
            <p:cNvSpPr>
              <a:spLocks noChangeAspect="1"/>
            </p:cNvSpPr>
            <p:nvPr/>
          </p:nvSpPr>
          <p:spPr bwMode="auto">
            <a:xfrm>
              <a:off x="3047" y="3033"/>
              <a:ext cx="126" cy="79"/>
            </a:xfrm>
            <a:custGeom>
              <a:avLst/>
              <a:gdLst>
                <a:gd name="T0" fmla="*/ 0 w 253"/>
                <a:gd name="T1" fmla="*/ 79 h 158"/>
                <a:gd name="T2" fmla="*/ 0 w 253"/>
                <a:gd name="T3" fmla="*/ 7 h 158"/>
                <a:gd name="T4" fmla="*/ 0 w 253"/>
                <a:gd name="T5" fmla="*/ 6 h 158"/>
                <a:gd name="T6" fmla="*/ 1 w 253"/>
                <a:gd name="T7" fmla="*/ 4 h 158"/>
                <a:gd name="T8" fmla="*/ 3 w 253"/>
                <a:gd name="T9" fmla="*/ 1 h 158"/>
                <a:gd name="T10" fmla="*/ 9 w 253"/>
                <a:gd name="T11" fmla="*/ 0 h 158"/>
                <a:gd name="T12" fmla="*/ 126 w 253"/>
                <a:gd name="T13" fmla="*/ 0 h 158"/>
                <a:gd name="T14" fmla="*/ 17 w 253"/>
                <a:gd name="T15" fmla="*/ 10 h 158"/>
                <a:gd name="T16" fmla="*/ 15 w 253"/>
                <a:gd name="T17" fmla="*/ 10 h 158"/>
                <a:gd name="T18" fmla="*/ 13 w 253"/>
                <a:gd name="T19" fmla="*/ 12 h 158"/>
                <a:gd name="T20" fmla="*/ 10 w 253"/>
                <a:gd name="T21" fmla="*/ 15 h 158"/>
                <a:gd name="T22" fmla="*/ 9 w 253"/>
                <a:gd name="T23" fmla="*/ 19 h 158"/>
                <a:gd name="T24" fmla="*/ 7 w 253"/>
                <a:gd name="T25" fmla="*/ 31 h 158"/>
                <a:gd name="T26" fmla="*/ 5 w 253"/>
                <a:gd name="T27" fmla="*/ 51 h 158"/>
                <a:gd name="T28" fmla="*/ 1 w 253"/>
                <a:gd name="T29" fmla="*/ 70 h 158"/>
                <a:gd name="T30" fmla="*/ 0 w 253"/>
                <a:gd name="T31" fmla="*/ 79 h 1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3"/>
                <a:gd name="T49" fmla="*/ 0 h 158"/>
                <a:gd name="T50" fmla="*/ 253 w 253"/>
                <a:gd name="T51" fmla="*/ 158 h 1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3" h="158">
                  <a:moveTo>
                    <a:pt x="0" y="158"/>
                  </a:moveTo>
                  <a:lnTo>
                    <a:pt x="0" y="14"/>
                  </a:lnTo>
                  <a:lnTo>
                    <a:pt x="0" y="11"/>
                  </a:lnTo>
                  <a:lnTo>
                    <a:pt x="3" y="7"/>
                  </a:lnTo>
                  <a:lnTo>
                    <a:pt x="7" y="2"/>
                  </a:lnTo>
                  <a:lnTo>
                    <a:pt x="18" y="0"/>
                  </a:lnTo>
                  <a:lnTo>
                    <a:pt x="253" y="0"/>
                  </a:lnTo>
                  <a:lnTo>
                    <a:pt x="34" y="19"/>
                  </a:lnTo>
                  <a:lnTo>
                    <a:pt x="31" y="20"/>
                  </a:lnTo>
                  <a:lnTo>
                    <a:pt x="26" y="23"/>
                  </a:lnTo>
                  <a:lnTo>
                    <a:pt x="20" y="29"/>
                  </a:lnTo>
                  <a:lnTo>
                    <a:pt x="18" y="38"/>
                  </a:lnTo>
                  <a:lnTo>
                    <a:pt x="15" y="62"/>
                  </a:lnTo>
                  <a:lnTo>
                    <a:pt x="10" y="102"/>
                  </a:lnTo>
                  <a:lnTo>
                    <a:pt x="3" y="140"/>
                  </a:lnTo>
                  <a:lnTo>
                    <a:pt x="0" y="158"/>
                  </a:lnTo>
                  <a:close/>
                </a:path>
              </a:pathLst>
            </a:custGeom>
            <a:solidFill>
              <a:srgbClr val="FFFF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34" name="Freeform 199"/>
            <p:cNvSpPr>
              <a:spLocks noChangeAspect="1"/>
            </p:cNvSpPr>
            <p:nvPr/>
          </p:nvSpPr>
          <p:spPr bwMode="auto">
            <a:xfrm>
              <a:off x="3051" y="3051"/>
              <a:ext cx="126" cy="79"/>
            </a:xfrm>
            <a:custGeom>
              <a:avLst/>
              <a:gdLst>
                <a:gd name="T0" fmla="*/ 126 w 253"/>
                <a:gd name="T1" fmla="*/ 0 h 158"/>
                <a:gd name="T2" fmla="*/ 126 w 253"/>
                <a:gd name="T3" fmla="*/ 72 h 158"/>
                <a:gd name="T4" fmla="*/ 126 w 253"/>
                <a:gd name="T5" fmla="*/ 73 h 158"/>
                <a:gd name="T6" fmla="*/ 125 w 253"/>
                <a:gd name="T7" fmla="*/ 75 h 158"/>
                <a:gd name="T8" fmla="*/ 122 w 253"/>
                <a:gd name="T9" fmla="*/ 78 h 158"/>
                <a:gd name="T10" fmla="*/ 117 w 253"/>
                <a:gd name="T11" fmla="*/ 79 h 158"/>
                <a:gd name="T12" fmla="*/ 0 w 253"/>
                <a:gd name="T13" fmla="*/ 79 h 158"/>
                <a:gd name="T14" fmla="*/ 109 w 253"/>
                <a:gd name="T15" fmla="*/ 70 h 158"/>
                <a:gd name="T16" fmla="*/ 111 w 253"/>
                <a:gd name="T17" fmla="*/ 69 h 158"/>
                <a:gd name="T18" fmla="*/ 113 w 253"/>
                <a:gd name="T19" fmla="*/ 68 h 158"/>
                <a:gd name="T20" fmla="*/ 116 w 253"/>
                <a:gd name="T21" fmla="*/ 65 h 158"/>
                <a:gd name="T22" fmla="*/ 117 w 253"/>
                <a:gd name="T23" fmla="*/ 61 h 158"/>
                <a:gd name="T24" fmla="*/ 119 w 253"/>
                <a:gd name="T25" fmla="*/ 48 h 158"/>
                <a:gd name="T26" fmla="*/ 122 w 253"/>
                <a:gd name="T27" fmla="*/ 28 h 158"/>
                <a:gd name="T28" fmla="*/ 124 w 253"/>
                <a:gd name="T29" fmla="*/ 9 h 158"/>
                <a:gd name="T30" fmla="*/ 126 w 253"/>
                <a:gd name="T31" fmla="*/ 0 h 15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3"/>
                <a:gd name="T49" fmla="*/ 0 h 158"/>
                <a:gd name="T50" fmla="*/ 253 w 253"/>
                <a:gd name="T51" fmla="*/ 158 h 15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3" h="158">
                  <a:moveTo>
                    <a:pt x="252" y="0"/>
                  </a:moveTo>
                  <a:lnTo>
                    <a:pt x="253" y="143"/>
                  </a:lnTo>
                  <a:lnTo>
                    <a:pt x="253" y="146"/>
                  </a:lnTo>
                  <a:lnTo>
                    <a:pt x="250" y="150"/>
                  </a:lnTo>
                  <a:lnTo>
                    <a:pt x="245" y="156"/>
                  </a:lnTo>
                  <a:lnTo>
                    <a:pt x="235" y="158"/>
                  </a:lnTo>
                  <a:lnTo>
                    <a:pt x="0" y="158"/>
                  </a:lnTo>
                  <a:lnTo>
                    <a:pt x="219" y="139"/>
                  </a:lnTo>
                  <a:lnTo>
                    <a:pt x="222" y="137"/>
                  </a:lnTo>
                  <a:lnTo>
                    <a:pt x="227" y="135"/>
                  </a:lnTo>
                  <a:lnTo>
                    <a:pt x="233" y="129"/>
                  </a:lnTo>
                  <a:lnTo>
                    <a:pt x="235" y="121"/>
                  </a:lnTo>
                  <a:lnTo>
                    <a:pt x="238" y="96"/>
                  </a:lnTo>
                  <a:lnTo>
                    <a:pt x="244" y="56"/>
                  </a:lnTo>
                  <a:lnTo>
                    <a:pt x="249" y="18"/>
                  </a:lnTo>
                  <a:lnTo>
                    <a:pt x="252"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92" name="AutoShape 200"/>
          <p:cNvSpPr>
            <a:spLocks noChangeArrowheads="1"/>
          </p:cNvSpPr>
          <p:nvPr/>
        </p:nvSpPr>
        <p:spPr bwMode="auto">
          <a:xfrm>
            <a:off x="6877124" y="971114"/>
            <a:ext cx="1727688" cy="841375"/>
          </a:xfrm>
          <a:prstGeom prst="wedgeRectCallout">
            <a:avLst>
              <a:gd name="adj1" fmla="val -72315"/>
              <a:gd name="adj2" fmla="val 126792"/>
            </a:avLst>
          </a:prstGeom>
          <a:solidFill>
            <a:schemeClr val="bg1"/>
          </a:solidFill>
          <a:ln w="19050">
            <a:solidFill>
              <a:schemeClr val="tx1"/>
            </a:solidFill>
            <a:miter lim="800000"/>
            <a:headEnd/>
            <a:tailEnd/>
          </a:ln>
        </p:spPr>
        <p:txBody>
          <a:bodyPr lIns="95782" tIns="47891" rIns="95782" bIns="47891"/>
          <a:lstStyle/>
          <a:p>
            <a:pPr algn="ctr" defTabSz="957263"/>
            <a:endParaRPr lang="ja-JP" altLang="ja-JP"/>
          </a:p>
        </p:txBody>
      </p:sp>
      <p:grpSp>
        <p:nvGrpSpPr>
          <p:cNvPr id="2093" name="Group 201"/>
          <p:cNvGrpSpPr>
            <a:grpSpLocks/>
          </p:cNvGrpSpPr>
          <p:nvPr/>
        </p:nvGrpSpPr>
        <p:grpSpPr bwMode="auto">
          <a:xfrm>
            <a:off x="7004596" y="993755"/>
            <a:ext cx="1521069" cy="801688"/>
            <a:chOff x="4139" y="808"/>
            <a:chExt cx="816" cy="499"/>
          </a:xfrm>
        </p:grpSpPr>
        <p:sp>
          <p:nvSpPr>
            <p:cNvPr id="2375" name="Freeform 202"/>
            <p:cNvSpPr>
              <a:spLocks/>
            </p:cNvSpPr>
            <p:nvPr/>
          </p:nvSpPr>
          <p:spPr bwMode="auto">
            <a:xfrm>
              <a:off x="4139" y="808"/>
              <a:ext cx="816" cy="408"/>
            </a:xfrm>
            <a:custGeom>
              <a:avLst/>
              <a:gdLst>
                <a:gd name="T0" fmla="*/ 0 w 816"/>
                <a:gd name="T1" fmla="*/ 0 h 408"/>
                <a:gd name="T2" fmla="*/ 816 w 816"/>
                <a:gd name="T3" fmla="*/ 0 h 408"/>
                <a:gd name="T4" fmla="*/ 816 w 816"/>
                <a:gd name="T5" fmla="*/ 136 h 408"/>
                <a:gd name="T6" fmla="*/ 589 w 816"/>
                <a:gd name="T7" fmla="*/ 90 h 408"/>
                <a:gd name="T8" fmla="*/ 453 w 816"/>
                <a:gd name="T9" fmla="*/ 136 h 408"/>
                <a:gd name="T10" fmla="*/ 317 w 816"/>
                <a:gd name="T11" fmla="*/ 363 h 408"/>
                <a:gd name="T12" fmla="*/ 90 w 816"/>
                <a:gd name="T13" fmla="*/ 408 h 408"/>
                <a:gd name="T14" fmla="*/ 0 w 816"/>
                <a:gd name="T15" fmla="*/ 317 h 408"/>
                <a:gd name="T16" fmla="*/ 0 w 816"/>
                <a:gd name="T17" fmla="*/ 0 h 4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16"/>
                <a:gd name="T28" fmla="*/ 0 h 408"/>
                <a:gd name="T29" fmla="*/ 816 w 816"/>
                <a:gd name="T30" fmla="*/ 408 h 4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16" h="408">
                  <a:moveTo>
                    <a:pt x="0" y="0"/>
                  </a:moveTo>
                  <a:lnTo>
                    <a:pt x="816" y="0"/>
                  </a:lnTo>
                  <a:lnTo>
                    <a:pt x="816" y="136"/>
                  </a:lnTo>
                  <a:lnTo>
                    <a:pt x="589" y="90"/>
                  </a:lnTo>
                  <a:lnTo>
                    <a:pt x="453" y="136"/>
                  </a:lnTo>
                  <a:lnTo>
                    <a:pt x="317" y="363"/>
                  </a:lnTo>
                  <a:lnTo>
                    <a:pt x="90" y="408"/>
                  </a:lnTo>
                  <a:lnTo>
                    <a:pt x="0" y="31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76" name="Freeform 203"/>
            <p:cNvSpPr>
              <a:spLocks/>
            </p:cNvSpPr>
            <p:nvPr/>
          </p:nvSpPr>
          <p:spPr bwMode="auto">
            <a:xfrm>
              <a:off x="4139" y="898"/>
              <a:ext cx="816" cy="409"/>
            </a:xfrm>
            <a:custGeom>
              <a:avLst/>
              <a:gdLst>
                <a:gd name="T0" fmla="*/ 0 w 816"/>
                <a:gd name="T1" fmla="*/ 227 h 409"/>
                <a:gd name="T2" fmla="*/ 90 w 816"/>
                <a:gd name="T3" fmla="*/ 318 h 409"/>
                <a:gd name="T4" fmla="*/ 317 w 816"/>
                <a:gd name="T5" fmla="*/ 273 h 409"/>
                <a:gd name="T6" fmla="*/ 453 w 816"/>
                <a:gd name="T7" fmla="*/ 46 h 409"/>
                <a:gd name="T8" fmla="*/ 499 w 816"/>
                <a:gd name="T9" fmla="*/ 46 h 409"/>
                <a:gd name="T10" fmla="*/ 589 w 816"/>
                <a:gd name="T11" fmla="*/ 0 h 409"/>
                <a:gd name="T12" fmla="*/ 816 w 816"/>
                <a:gd name="T13" fmla="*/ 46 h 409"/>
                <a:gd name="T14" fmla="*/ 816 w 816"/>
                <a:gd name="T15" fmla="*/ 227 h 409"/>
                <a:gd name="T16" fmla="*/ 499 w 816"/>
                <a:gd name="T17" fmla="*/ 273 h 409"/>
                <a:gd name="T18" fmla="*/ 408 w 816"/>
                <a:gd name="T19" fmla="*/ 409 h 409"/>
                <a:gd name="T20" fmla="*/ 0 w 816"/>
                <a:gd name="T21" fmla="*/ 409 h 409"/>
                <a:gd name="T22" fmla="*/ 0 w 816"/>
                <a:gd name="T23" fmla="*/ 227 h 4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16"/>
                <a:gd name="T37" fmla="*/ 0 h 409"/>
                <a:gd name="T38" fmla="*/ 816 w 816"/>
                <a:gd name="T39" fmla="*/ 409 h 4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16" h="409">
                  <a:moveTo>
                    <a:pt x="0" y="227"/>
                  </a:moveTo>
                  <a:lnTo>
                    <a:pt x="90" y="318"/>
                  </a:lnTo>
                  <a:lnTo>
                    <a:pt x="317" y="273"/>
                  </a:lnTo>
                  <a:lnTo>
                    <a:pt x="453" y="46"/>
                  </a:lnTo>
                  <a:lnTo>
                    <a:pt x="499" y="46"/>
                  </a:lnTo>
                  <a:lnTo>
                    <a:pt x="589" y="0"/>
                  </a:lnTo>
                  <a:lnTo>
                    <a:pt x="816" y="46"/>
                  </a:lnTo>
                  <a:lnTo>
                    <a:pt x="816" y="227"/>
                  </a:lnTo>
                  <a:lnTo>
                    <a:pt x="499" y="273"/>
                  </a:lnTo>
                  <a:lnTo>
                    <a:pt x="408" y="409"/>
                  </a:lnTo>
                  <a:lnTo>
                    <a:pt x="0" y="409"/>
                  </a:lnTo>
                  <a:lnTo>
                    <a:pt x="0" y="227"/>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77" name="Freeform 204"/>
            <p:cNvSpPr>
              <a:spLocks/>
            </p:cNvSpPr>
            <p:nvPr/>
          </p:nvSpPr>
          <p:spPr bwMode="auto">
            <a:xfrm>
              <a:off x="4547" y="1125"/>
              <a:ext cx="408" cy="182"/>
            </a:xfrm>
            <a:custGeom>
              <a:avLst/>
              <a:gdLst>
                <a:gd name="T0" fmla="*/ 0 w 408"/>
                <a:gd name="T1" fmla="*/ 182 h 182"/>
                <a:gd name="T2" fmla="*/ 91 w 408"/>
                <a:gd name="T3" fmla="*/ 46 h 182"/>
                <a:gd name="T4" fmla="*/ 408 w 408"/>
                <a:gd name="T5" fmla="*/ 0 h 182"/>
                <a:gd name="T6" fmla="*/ 408 w 408"/>
                <a:gd name="T7" fmla="*/ 182 h 182"/>
                <a:gd name="T8" fmla="*/ 0 w 408"/>
                <a:gd name="T9" fmla="*/ 182 h 182"/>
                <a:gd name="T10" fmla="*/ 0 60000 65536"/>
                <a:gd name="T11" fmla="*/ 0 60000 65536"/>
                <a:gd name="T12" fmla="*/ 0 60000 65536"/>
                <a:gd name="T13" fmla="*/ 0 60000 65536"/>
                <a:gd name="T14" fmla="*/ 0 60000 65536"/>
                <a:gd name="T15" fmla="*/ 0 w 408"/>
                <a:gd name="T16" fmla="*/ 0 h 182"/>
                <a:gd name="T17" fmla="*/ 408 w 408"/>
                <a:gd name="T18" fmla="*/ 182 h 182"/>
              </a:gdLst>
              <a:ahLst/>
              <a:cxnLst>
                <a:cxn ang="T10">
                  <a:pos x="T0" y="T1"/>
                </a:cxn>
                <a:cxn ang="T11">
                  <a:pos x="T2" y="T3"/>
                </a:cxn>
                <a:cxn ang="T12">
                  <a:pos x="T4" y="T5"/>
                </a:cxn>
                <a:cxn ang="T13">
                  <a:pos x="T6" y="T7"/>
                </a:cxn>
                <a:cxn ang="T14">
                  <a:pos x="T8" y="T9"/>
                </a:cxn>
              </a:cxnLst>
              <a:rect l="T15" t="T16" r="T17" b="T18"/>
              <a:pathLst>
                <a:path w="408" h="182">
                  <a:moveTo>
                    <a:pt x="0" y="182"/>
                  </a:moveTo>
                  <a:lnTo>
                    <a:pt x="91" y="46"/>
                  </a:lnTo>
                  <a:lnTo>
                    <a:pt x="408" y="0"/>
                  </a:lnTo>
                  <a:lnTo>
                    <a:pt x="408" y="182"/>
                  </a:lnTo>
                  <a:lnTo>
                    <a:pt x="0" y="18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2094" name="Group 205"/>
          <p:cNvGrpSpPr>
            <a:grpSpLocks noChangeAspect="1"/>
          </p:cNvGrpSpPr>
          <p:nvPr/>
        </p:nvGrpSpPr>
        <p:grpSpPr bwMode="auto">
          <a:xfrm>
            <a:off x="7178077" y="1122540"/>
            <a:ext cx="550985" cy="287337"/>
            <a:chOff x="793" y="2523"/>
            <a:chExt cx="529" cy="447"/>
          </a:xfrm>
        </p:grpSpPr>
        <p:sp>
          <p:nvSpPr>
            <p:cNvPr id="2283" name="Oval 206"/>
            <p:cNvSpPr>
              <a:spLocks noChangeAspect="1" noChangeArrowheads="1"/>
            </p:cNvSpPr>
            <p:nvPr/>
          </p:nvSpPr>
          <p:spPr bwMode="auto">
            <a:xfrm>
              <a:off x="843" y="2873"/>
              <a:ext cx="383" cy="97"/>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grpSp>
          <p:nvGrpSpPr>
            <p:cNvPr id="2284" name="Group 207"/>
            <p:cNvGrpSpPr>
              <a:grpSpLocks noChangeAspect="1"/>
            </p:cNvGrpSpPr>
            <p:nvPr/>
          </p:nvGrpSpPr>
          <p:grpSpPr bwMode="auto">
            <a:xfrm>
              <a:off x="1174" y="2523"/>
              <a:ext cx="96" cy="216"/>
              <a:chOff x="2457" y="993"/>
              <a:chExt cx="98" cy="220"/>
            </a:xfrm>
          </p:grpSpPr>
          <p:sp>
            <p:nvSpPr>
              <p:cNvPr id="2373" name="Line 208"/>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74" name="Line 209"/>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285" name="Group 210"/>
            <p:cNvGrpSpPr>
              <a:grpSpLocks noChangeAspect="1"/>
            </p:cNvGrpSpPr>
            <p:nvPr/>
          </p:nvGrpSpPr>
          <p:grpSpPr bwMode="auto">
            <a:xfrm>
              <a:off x="1224" y="2537"/>
              <a:ext cx="73" cy="168"/>
              <a:chOff x="2457" y="993"/>
              <a:chExt cx="98" cy="220"/>
            </a:xfrm>
          </p:grpSpPr>
          <p:sp>
            <p:nvSpPr>
              <p:cNvPr id="2371" name="Line 211"/>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72" name="Line 212"/>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286" name="Group 213"/>
            <p:cNvGrpSpPr>
              <a:grpSpLocks noChangeAspect="1"/>
            </p:cNvGrpSpPr>
            <p:nvPr/>
          </p:nvGrpSpPr>
          <p:grpSpPr bwMode="auto">
            <a:xfrm>
              <a:off x="1267" y="2538"/>
              <a:ext cx="55" cy="143"/>
              <a:chOff x="2457" y="993"/>
              <a:chExt cx="98" cy="220"/>
            </a:xfrm>
          </p:grpSpPr>
          <p:sp>
            <p:nvSpPr>
              <p:cNvPr id="2369" name="Line 214"/>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70" name="Line 215"/>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287" name="Group 216"/>
            <p:cNvGrpSpPr>
              <a:grpSpLocks noChangeAspect="1"/>
            </p:cNvGrpSpPr>
            <p:nvPr/>
          </p:nvGrpSpPr>
          <p:grpSpPr bwMode="auto">
            <a:xfrm>
              <a:off x="843" y="2525"/>
              <a:ext cx="126" cy="216"/>
              <a:chOff x="2041" y="987"/>
              <a:chExt cx="128" cy="220"/>
            </a:xfrm>
          </p:grpSpPr>
          <p:sp>
            <p:nvSpPr>
              <p:cNvPr id="2367" name="Line 217"/>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68" name="Line 218"/>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288" name="Group 219"/>
            <p:cNvGrpSpPr>
              <a:grpSpLocks noChangeAspect="1"/>
            </p:cNvGrpSpPr>
            <p:nvPr/>
          </p:nvGrpSpPr>
          <p:grpSpPr bwMode="auto">
            <a:xfrm>
              <a:off x="818" y="2524"/>
              <a:ext cx="102" cy="174"/>
              <a:chOff x="2041" y="987"/>
              <a:chExt cx="128" cy="220"/>
            </a:xfrm>
          </p:grpSpPr>
          <p:sp>
            <p:nvSpPr>
              <p:cNvPr id="2365" name="Line 220"/>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66" name="Line 221"/>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289" name="Group 222"/>
            <p:cNvGrpSpPr>
              <a:grpSpLocks noChangeAspect="1"/>
            </p:cNvGrpSpPr>
            <p:nvPr/>
          </p:nvGrpSpPr>
          <p:grpSpPr bwMode="auto">
            <a:xfrm>
              <a:off x="793" y="2523"/>
              <a:ext cx="78" cy="149"/>
              <a:chOff x="2041" y="987"/>
              <a:chExt cx="128" cy="220"/>
            </a:xfrm>
          </p:grpSpPr>
          <p:sp>
            <p:nvSpPr>
              <p:cNvPr id="2363" name="Line 223"/>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364" name="Line 224"/>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2290" name="AutoShape 225"/>
            <p:cNvSpPr>
              <a:spLocks noChangeAspect="1" noChangeArrowheads="1" noTextEdit="1"/>
            </p:cNvSpPr>
            <p:nvPr/>
          </p:nvSpPr>
          <p:spPr bwMode="auto">
            <a:xfrm>
              <a:off x="898" y="2551"/>
              <a:ext cx="29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291" name="Freeform 226"/>
            <p:cNvSpPr>
              <a:spLocks noChangeAspect="1"/>
            </p:cNvSpPr>
            <p:nvPr/>
          </p:nvSpPr>
          <p:spPr bwMode="auto">
            <a:xfrm>
              <a:off x="898" y="2552"/>
              <a:ext cx="294" cy="383"/>
            </a:xfrm>
            <a:custGeom>
              <a:avLst/>
              <a:gdLst>
                <a:gd name="T0" fmla="*/ 46 w 1470"/>
                <a:gd name="T1" fmla="*/ 341 h 1916"/>
                <a:gd name="T2" fmla="*/ 163 w 1470"/>
                <a:gd name="T3" fmla="*/ 383 h 1916"/>
                <a:gd name="T4" fmla="*/ 168 w 1470"/>
                <a:gd name="T5" fmla="*/ 379 h 1916"/>
                <a:gd name="T6" fmla="*/ 177 w 1470"/>
                <a:gd name="T7" fmla="*/ 374 h 1916"/>
                <a:gd name="T8" fmla="*/ 188 w 1470"/>
                <a:gd name="T9" fmla="*/ 366 h 1916"/>
                <a:gd name="T10" fmla="*/ 201 w 1470"/>
                <a:gd name="T11" fmla="*/ 359 h 1916"/>
                <a:gd name="T12" fmla="*/ 214 w 1470"/>
                <a:gd name="T13" fmla="*/ 351 h 1916"/>
                <a:gd name="T14" fmla="*/ 226 w 1470"/>
                <a:gd name="T15" fmla="*/ 344 h 1916"/>
                <a:gd name="T16" fmla="*/ 236 w 1470"/>
                <a:gd name="T17" fmla="*/ 339 h 1916"/>
                <a:gd name="T18" fmla="*/ 256 w 1470"/>
                <a:gd name="T19" fmla="*/ 226 h 1916"/>
                <a:gd name="T20" fmla="*/ 269 w 1470"/>
                <a:gd name="T21" fmla="*/ 154 h 1916"/>
                <a:gd name="T22" fmla="*/ 274 w 1470"/>
                <a:gd name="T23" fmla="*/ 136 h 1916"/>
                <a:gd name="T24" fmla="*/ 281 w 1470"/>
                <a:gd name="T25" fmla="*/ 109 h 1916"/>
                <a:gd name="T26" fmla="*/ 290 w 1470"/>
                <a:gd name="T27" fmla="*/ 81 h 1916"/>
                <a:gd name="T28" fmla="*/ 222 w 1470"/>
                <a:gd name="T29" fmla="*/ 7 h 1916"/>
                <a:gd name="T30" fmla="*/ 221 w 1470"/>
                <a:gd name="T31" fmla="*/ 6 h 1916"/>
                <a:gd name="T32" fmla="*/ 217 w 1470"/>
                <a:gd name="T33" fmla="*/ 3 h 1916"/>
                <a:gd name="T34" fmla="*/ 210 w 1470"/>
                <a:gd name="T35" fmla="*/ 1 h 1916"/>
                <a:gd name="T36" fmla="*/ 199 w 1470"/>
                <a:gd name="T37" fmla="*/ 0 h 1916"/>
                <a:gd name="T38" fmla="*/ 192 w 1470"/>
                <a:gd name="T39" fmla="*/ 0 h 1916"/>
                <a:gd name="T40" fmla="*/ 184 w 1470"/>
                <a:gd name="T41" fmla="*/ 1 h 1916"/>
                <a:gd name="T42" fmla="*/ 175 w 1470"/>
                <a:gd name="T43" fmla="*/ 1 h 1916"/>
                <a:gd name="T44" fmla="*/ 165 w 1470"/>
                <a:gd name="T45" fmla="*/ 2 h 1916"/>
                <a:gd name="T46" fmla="*/ 154 w 1470"/>
                <a:gd name="T47" fmla="*/ 3 h 1916"/>
                <a:gd name="T48" fmla="*/ 143 w 1470"/>
                <a:gd name="T49" fmla="*/ 5 h 1916"/>
                <a:gd name="T50" fmla="*/ 131 w 1470"/>
                <a:gd name="T51" fmla="*/ 6 h 1916"/>
                <a:gd name="T52" fmla="*/ 118 w 1470"/>
                <a:gd name="T53" fmla="*/ 9 h 1916"/>
                <a:gd name="T54" fmla="*/ 106 w 1470"/>
                <a:gd name="T55" fmla="*/ 11 h 1916"/>
                <a:gd name="T56" fmla="*/ 94 w 1470"/>
                <a:gd name="T57" fmla="*/ 14 h 1916"/>
                <a:gd name="T58" fmla="*/ 84 w 1470"/>
                <a:gd name="T59" fmla="*/ 17 h 1916"/>
                <a:gd name="T60" fmla="*/ 75 w 1470"/>
                <a:gd name="T61" fmla="*/ 20 h 1916"/>
                <a:gd name="T62" fmla="*/ 66 w 1470"/>
                <a:gd name="T63" fmla="*/ 23 h 1916"/>
                <a:gd name="T64" fmla="*/ 58 w 1470"/>
                <a:gd name="T65" fmla="*/ 25 h 1916"/>
                <a:gd name="T66" fmla="*/ 52 w 1470"/>
                <a:gd name="T67" fmla="*/ 28 h 1916"/>
                <a:gd name="T68" fmla="*/ 46 w 1470"/>
                <a:gd name="T69" fmla="*/ 31 h 1916"/>
                <a:gd name="T70" fmla="*/ 39 w 1470"/>
                <a:gd name="T71" fmla="*/ 33 h 1916"/>
                <a:gd name="T72" fmla="*/ 32 w 1470"/>
                <a:gd name="T73" fmla="*/ 37 h 1916"/>
                <a:gd name="T74" fmla="*/ 25 w 1470"/>
                <a:gd name="T75" fmla="*/ 40 h 1916"/>
                <a:gd name="T76" fmla="*/ 17 w 1470"/>
                <a:gd name="T77" fmla="*/ 44 h 1916"/>
                <a:gd name="T78" fmla="*/ 10 w 1470"/>
                <a:gd name="T79" fmla="*/ 47 h 1916"/>
                <a:gd name="T80" fmla="*/ 5 w 1470"/>
                <a:gd name="T81" fmla="*/ 49 h 1916"/>
                <a:gd name="T82" fmla="*/ 1 w 1470"/>
                <a:gd name="T83" fmla="*/ 51 h 1916"/>
                <a:gd name="T84" fmla="*/ 0 w 1470"/>
                <a:gd name="T85" fmla="*/ 52 h 19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0"/>
                <a:gd name="T130" fmla="*/ 0 h 1916"/>
                <a:gd name="T131" fmla="*/ 1470 w 1470"/>
                <a:gd name="T132" fmla="*/ 1916 h 19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0" h="1916">
                  <a:moveTo>
                    <a:pt x="0" y="258"/>
                  </a:moveTo>
                  <a:lnTo>
                    <a:pt x="230" y="1708"/>
                  </a:lnTo>
                  <a:lnTo>
                    <a:pt x="810" y="1916"/>
                  </a:lnTo>
                  <a:lnTo>
                    <a:pt x="813" y="1914"/>
                  </a:lnTo>
                  <a:lnTo>
                    <a:pt x="823" y="1908"/>
                  </a:lnTo>
                  <a:lnTo>
                    <a:pt x="838" y="1898"/>
                  </a:lnTo>
                  <a:lnTo>
                    <a:pt x="859" y="1885"/>
                  </a:lnTo>
                  <a:lnTo>
                    <a:pt x="883" y="1870"/>
                  </a:lnTo>
                  <a:lnTo>
                    <a:pt x="910" y="1853"/>
                  </a:lnTo>
                  <a:lnTo>
                    <a:pt x="941" y="1833"/>
                  </a:lnTo>
                  <a:lnTo>
                    <a:pt x="973" y="1814"/>
                  </a:lnTo>
                  <a:lnTo>
                    <a:pt x="1005" y="1794"/>
                  </a:lnTo>
                  <a:lnTo>
                    <a:pt x="1038" y="1774"/>
                  </a:lnTo>
                  <a:lnTo>
                    <a:pt x="1072" y="1755"/>
                  </a:lnTo>
                  <a:lnTo>
                    <a:pt x="1103" y="1737"/>
                  </a:lnTo>
                  <a:lnTo>
                    <a:pt x="1132" y="1720"/>
                  </a:lnTo>
                  <a:lnTo>
                    <a:pt x="1158" y="1707"/>
                  </a:lnTo>
                  <a:lnTo>
                    <a:pt x="1182" y="1696"/>
                  </a:lnTo>
                  <a:lnTo>
                    <a:pt x="1200" y="1688"/>
                  </a:lnTo>
                  <a:lnTo>
                    <a:pt x="1279" y="1129"/>
                  </a:lnTo>
                  <a:lnTo>
                    <a:pt x="1344" y="784"/>
                  </a:lnTo>
                  <a:lnTo>
                    <a:pt x="1347" y="771"/>
                  </a:lnTo>
                  <a:lnTo>
                    <a:pt x="1357" y="736"/>
                  </a:lnTo>
                  <a:lnTo>
                    <a:pt x="1370" y="682"/>
                  </a:lnTo>
                  <a:lnTo>
                    <a:pt x="1388" y="617"/>
                  </a:lnTo>
                  <a:lnTo>
                    <a:pt x="1407" y="545"/>
                  </a:lnTo>
                  <a:lnTo>
                    <a:pt x="1429" y="473"/>
                  </a:lnTo>
                  <a:lnTo>
                    <a:pt x="1450" y="404"/>
                  </a:lnTo>
                  <a:lnTo>
                    <a:pt x="1470" y="345"/>
                  </a:lnTo>
                  <a:lnTo>
                    <a:pt x="1112" y="36"/>
                  </a:lnTo>
                  <a:lnTo>
                    <a:pt x="1110" y="34"/>
                  </a:lnTo>
                  <a:lnTo>
                    <a:pt x="1106" y="30"/>
                  </a:lnTo>
                  <a:lnTo>
                    <a:pt x="1097" y="24"/>
                  </a:lnTo>
                  <a:lnTo>
                    <a:pt x="1085" y="16"/>
                  </a:lnTo>
                  <a:lnTo>
                    <a:pt x="1069" y="10"/>
                  </a:lnTo>
                  <a:lnTo>
                    <a:pt x="1049" y="4"/>
                  </a:lnTo>
                  <a:lnTo>
                    <a:pt x="1024" y="0"/>
                  </a:lnTo>
                  <a:lnTo>
                    <a:pt x="995" y="0"/>
                  </a:lnTo>
                  <a:lnTo>
                    <a:pt x="979" y="1"/>
                  </a:lnTo>
                  <a:lnTo>
                    <a:pt x="961" y="2"/>
                  </a:lnTo>
                  <a:lnTo>
                    <a:pt x="942" y="3"/>
                  </a:lnTo>
                  <a:lnTo>
                    <a:pt x="921" y="4"/>
                  </a:lnTo>
                  <a:lnTo>
                    <a:pt x="899" y="5"/>
                  </a:lnTo>
                  <a:lnTo>
                    <a:pt x="876" y="7"/>
                  </a:lnTo>
                  <a:lnTo>
                    <a:pt x="852" y="9"/>
                  </a:lnTo>
                  <a:lnTo>
                    <a:pt x="827" y="11"/>
                  </a:lnTo>
                  <a:lnTo>
                    <a:pt x="800" y="13"/>
                  </a:lnTo>
                  <a:lnTo>
                    <a:pt x="772" y="16"/>
                  </a:lnTo>
                  <a:lnTo>
                    <a:pt x="744" y="19"/>
                  </a:lnTo>
                  <a:lnTo>
                    <a:pt x="715" y="23"/>
                  </a:lnTo>
                  <a:lnTo>
                    <a:pt x="685" y="27"/>
                  </a:lnTo>
                  <a:lnTo>
                    <a:pt x="654" y="32"/>
                  </a:lnTo>
                  <a:lnTo>
                    <a:pt x="623" y="38"/>
                  </a:lnTo>
                  <a:lnTo>
                    <a:pt x="591" y="44"/>
                  </a:lnTo>
                  <a:lnTo>
                    <a:pt x="560" y="51"/>
                  </a:lnTo>
                  <a:lnTo>
                    <a:pt x="529" y="57"/>
                  </a:lnTo>
                  <a:lnTo>
                    <a:pt x="500" y="65"/>
                  </a:lnTo>
                  <a:lnTo>
                    <a:pt x="472" y="72"/>
                  </a:lnTo>
                  <a:lnTo>
                    <a:pt x="446" y="79"/>
                  </a:lnTo>
                  <a:lnTo>
                    <a:pt x="420" y="86"/>
                  </a:lnTo>
                  <a:lnTo>
                    <a:pt x="396" y="93"/>
                  </a:lnTo>
                  <a:lnTo>
                    <a:pt x="373" y="100"/>
                  </a:lnTo>
                  <a:lnTo>
                    <a:pt x="351" y="107"/>
                  </a:lnTo>
                  <a:lnTo>
                    <a:pt x="331" y="114"/>
                  </a:lnTo>
                  <a:lnTo>
                    <a:pt x="311" y="120"/>
                  </a:lnTo>
                  <a:lnTo>
                    <a:pt x="292" y="127"/>
                  </a:lnTo>
                  <a:lnTo>
                    <a:pt x="274" y="134"/>
                  </a:lnTo>
                  <a:lnTo>
                    <a:pt x="258" y="140"/>
                  </a:lnTo>
                  <a:lnTo>
                    <a:pt x="243" y="147"/>
                  </a:lnTo>
                  <a:lnTo>
                    <a:pt x="228" y="153"/>
                  </a:lnTo>
                  <a:lnTo>
                    <a:pt x="213" y="160"/>
                  </a:lnTo>
                  <a:lnTo>
                    <a:pt x="197" y="167"/>
                  </a:lnTo>
                  <a:lnTo>
                    <a:pt x="179" y="175"/>
                  </a:lnTo>
                  <a:lnTo>
                    <a:pt x="160" y="183"/>
                  </a:lnTo>
                  <a:lnTo>
                    <a:pt x="142" y="193"/>
                  </a:lnTo>
                  <a:lnTo>
                    <a:pt x="123" y="201"/>
                  </a:lnTo>
                  <a:lnTo>
                    <a:pt x="104" y="210"/>
                  </a:lnTo>
                  <a:lnTo>
                    <a:pt x="86" y="218"/>
                  </a:lnTo>
                  <a:lnTo>
                    <a:pt x="69" y="226"/>
                  </a:lnTo>
                  <a:lnTo>
                    <a:pt x="52" y="234"/>
                  </a:lnTo>
                  <a:lnTo>
                    <a:pt x="38" y="241"/>
                  </a:lnTo>
                  <a:lnTo>
                    <a:pt x="25" y="246"/>
                  </a:lnTo>
                  <a:lnTo>
                    <a:pt x="15" y="251"/>
                  </a:lnTo>
                  <a:lnTo>
                    <a:pt x="7" y="255"/>
                  </a:lnTo>
                  <a:lnTo>
                    <a:pt x="2" y="257"/>
                  </a:lnTo>
                  <a:lnTo>
                    <a:pt x="0"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2" name="Freeform 227"/>
            <p:cNvSpPr>
              <a:spLocks noChangeAspect="1"/>
            </p:cNvSpPr>
            <p:nvPr/>
          </p:nvSpPr>
          <p:spPr bwMode="auto">
            <a:xfrm>
              <a:off x="1060" y="2567"/>
              <a:ext cx="117" cy="353"/>
            </a:xfrm>
            <a:custGeom>
              <a:avLst/>
              <a:gdLst>
                <a:gd name="T0" fmla="*/ 43 w 582"/>
                <a:gd name="T1" fmla="*/ 0 h 1767"/>
                <a:gd name="T2" fmla="*/ 42 w 582"/>
                <a:gd name="T3" fmla="*/ 4 h 1767"/>
                <a:gd name="T4" fmla="*/ 40 w 582"/>
                <a:gd name="T5" fmla="*/ 13 h 1767"/>
                <a:gd name="T6" fmla="*/ 37 w 582"/>
                <a:gd name="T7" fmla="*/ 27 h 1767"/>
                <a:gd name="T8" fmla="*/ 34 w 582"/>
                <a:gd name="T9" fmla="*/ 43 h 1767"/>
                <a:gd name="T10" fmla="*/ 30 w 582"/>
                <a:gd name="T11" fmla="*/ 60 h 1767"/>
                <a:gd name="T12" fmla="*/ 27 w 582"/>
                <a:gd name="T13" fmla="*/ 76 h 1767"/>
                <a:gd name="T14" fmla="*/ 24 w 582"/>
                <a:gd name="T15" fmla="*/ 89 h 1767"/>
                <a:gd name="T16" fmla="*/ 23 w 582"/>
                <a:gd name="T17" fmla="*/ 98 h 1767"/>
                <a:gd name="T18" fmla="*/ 21 w 582"/>
                <a:gd name="T19" fmla="*/ 106 h 1767"/>
                <a:gd name="T20" fmla="*/ 20 w 582"/>
                <a:gd name="T21" fmla="*/ 118 h 1767"/>
                <a:gd name="T22" fmla="*/ 18 w 582"/>
                <a:gd name="T23" fmla="*/ 132 h 1767"/>
                <a:gd name="T24" fmla="*/ 16 w 582"/>
                <a:gd name="T25" fmla="*/ 146 h 1767"/>
                <a:gd name="T26" fmla="*/ 15 w 582"/>
                <a:gd name="T27" fmla="*/ 160 h 1767"/>
                <a:gd name="T28" fmla="*/ 13 w 582"/>
                <a:gd name="T29" fmla="*/ 171 h 1767"/>
                <a:gd name="T30" fmla="*/ 12 w 582"/>
                <a:gd name="T31" fmla="*/ 179 h 1767"/>
                <a:gd name="T32" fmla="*/ 12 w 582"/>
                <a:gd name="T33" fmla="*/ 182 h 1767"/>
                <a:gd name="T34" fmla="*/ 0 w 582"/>
                <a:gd name="T35" fmla="*/ 353 h 1767"/>
                <a:gd name="T36" fmla="*/ 68 w 582"/>
                <a:gd name="T37" fmla="*/ 315 h 1767"/>
                <a:gd name="T38" fmla="*/ 86 w 582"/>
                <a:gd name="T39" fmla="*/ 184 h 1767"/>
                <a:gd name="T40" fmla="*/ 86 w 582"/>
                <a:gd name="T41" fmla="*/ 182 h 1767"/>
                <a:gd name="T42" fmla="*/ 88 w 582"/>
                <a:gd name="T43" fmla="*/ 176 h 1767"/>
                <a:gd name="T44" fmla="*/ 90 w 582"/>
                <a:gd name="T45" fmla="*/ 166 h 1767"/>
                <a:gd name="T46" fmla="*/ 92 w 582"/>
                <a:gd name="T47" fmla="*/ 155 h 1767"/>
                <a:gd name="T48" fmla="*/ 94 w 582"/>
                <a:gd name="T49" fmla="*/ 143 h 1767"/>
                <a:gd name="T50" fmla="*/ 97 w 582"/>
                <a:gd name="T51" fmla="*/ 132 h 1767"/>
                <a:gd name="T52" fmla="*/ 100 w 582"/>
                <a:gd name="T53" fmla="*/ 121 h 1767"/>
                <a:gd name="T54" fmla="*/ 101 w 582"/>
                <a:gd name="T55" fmla="*/ 114 h 1767"/>
                <a:gd name="T56" fmla="*/ 103 w 582"/>
                <a:gd name="T57" fmla="*/ 107 h 1767"/>
                <a:gd name="T58" fmla="*/ 105 w 582"/>
                <a:gd name="T59" fmla="*/ 98 h 1767"/>
                <a:gd name="T60" fmla="*/ 108 w 582"/>
                <a:gd name="T61" fmla="*/ 89 h 1767"/>
                <a:gd name="T62" fmla="*/ 111 w 582"/>
                <a:gd name="T63" fmla="*/ 80 h 1767"/>
                <a:gd name="T64" fmla="*/ 113 w 582"/>
                <a:gd name="T65" fmla="*/ 71 h 1767"/>
                <a:gd name="T66" fmla="*/ 115 w 582"/>
                <a:gd name="T67" fmla="*/ 65 h 1767"/>
                <a:gd name="T68" fmla="*/ 116 w 582"/>
                <a:gd name="T69" fmla="*/ 60 h 1767"/>
                <a:gd name="T70" fmla="*/ 117 w 582"/>
                <a:gd name="T71" fmla="*/ 58 h 1767"/>
                <a:gd name="T72" fmla="*/ 43 w 582"/>
                <a:gd name="T73" fmla="*/ 0 h 17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2"/>
                <a:gd name="T112" fmla="*/ 0 h 1767"/>
                <a:gd name="T113" fmla="*/ 582 w 582"/>
                <a:gd name="T114" fmla="*/ 1767 h 17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2" h="1767">
                  <a:moveTo>
                    <a:pt x="214" y="0"/>
                  </a:moveTo>
                  <a:lnTo>
                    <a:pt x="210" y="18"/>
                  </a:lnTo>
                  <a:lnTo>
                    <a:pt x="200" y="65"/>
                  </a:lnTo>
                  <a:lnTo>
                    <a:pt x="185" y="135"/>
                  </a:lnTo>
                  <a:lnTo>
                    <a:pt x="168" y="216"/>
                  </a:lnTo>
                  <a:lnTo>
                    <a:pt x="151" y="302"/>
                  </a:lnTo>
                  <a:lnTo>
                    <a:pt x="134" y="382"/>
                  </a:lnTo>
                  <a:lnTo>
                    <a:pt x="121" y="448"/>
                  </a:lnTo>
                  <a:lnTo>
                    <a:pt x="113" y="491"/>
                  </a:lnTo>
                  <a:lnTo>
                    <a:pt x="106" y="532"/>
                  </a:lnTo>
                  <a:lnTo>
                    <a:pt x="98" y="590"/>
                  </a:lnTo>
                  <a:lnTo>
                    <a:pt x="90" y="659"/>
                  </a:lnTo>
                  <a:lnTo>
                    <a:pt x="81" y="730"/>
                  </a:lnTo>
                  <a:lnTo>
                    <a:pt x="73" y="799"/>
                  </a:lnTo>
                  <a:lnTo>
                    <a:pt x="66" y="857"/>
                  </a:lnTo>
                  <a:lnTo>
                    <a:pt x="62" y="897"/>
                  </a:lnTo>
                  <a:lnTo>
                    <a:pt x="60" y="912"/>
                  </a:lnTo>
                  <a:lnTo>
                    <a:pt x="0" y="1767"/>
                  </a:lnTo>
                  <a:lnTo>
                    <a:pt x="339" y="1577"/>
                  </a:lnTo>
                  <a:lnTo>
                    <a:pt x="428" y="923"/>
                  </a:lnTo>
                  <a:lnTo>
                    <a:pt x="430" y="911"/>
                  </a:lnTo>
                  <a:lnTo>
                    <a:pt x="437" y="879"/>
                  </a:lnTo>
                  <a:lnTo>
                    <a:pt x="446" y="832"/>
                  </a:lnTo>
                  <a:lnTo>
                    <a:pt x="458" y="777"/>
                  </a:lnTo>
                  <a:lnTo>
                    <a:pt x="470" y="717"/>
                  </a:lnTo>
                  <a:lnTo>
                    <a:pt x="484" y="659"/>
                  </a:lnTo>
                  <a:lnTo>
                    <a:pt x="495" y="607"/>
                  </a:lnTo>
                  <a:lnTo>
                    <a:pt x="504" y="569"/>
                  </a:lnTo>
                  <a:lnTo>
                    <a:pt x="513" y="534"/>
                  </a:lnTo>
                  <a:lnTo>
                    <a:pt x="524" y="491"/>
                  </a:lnTo>
                  <a:lnTo>
                    <a:pt x="537" y="445"/>
                  </a:lnTo>
                  <a:lnTo>
                    <a:pt x="550" y="400"/>
                  </a:lnTo>
                  <a:lnTo>
                    <a:pt x="562" y="357"/>
                  </a:lnTo>
                  <a:lnTo>
                    <a:pt x="572" y="323"/>
                  </a:lnTo>
                  <a:lnTo>
                    <a:pt x="579" y="300"/>
                  </a:lnTo>
                  <a:lnTo>
                    <a:pt x="582" y="291"/>
                  </a:lnTo>
                  <a:lnTo>
                    <a:pt x="21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3" name="Freeform 228"/>
            <p:cNvSpPr>
              <a:spLocks noChangeAspect="1"/>
            </p:cNvSpPr>
            <p:nvPr/>
          </p:nvSpPr>
          <p:spPr bwMode="auto">
            <a:xfrm>
              <a:off x="1064" y="2589"/>
              <a:ext cx="104" cy="322"/>
            </a:xfrm>
            <a:custGeom>
              <a:avLst/>
              <a:gdLst>
                <a:gd name="T0" fmla="*/ 41 w 519"/>
                <a:gd name="T1" fmla="*/ 0 h 1611"/>
                <a:gd name="T2" fmla="*/ 27 w 519"/>
                <a:gd name="T3" fmla="*/ 59 h 1611"/>
                <a:gd name="T4" fmla="*/ 15 w 519"/>
                <a:gd name="T5" fmla="*/ 130 h 1611"/>
                <a:gd name="T6" fmla="*/ 9 w 519"/>
                <a:gd name="T7" fmla="*/ 195 h 1611"/>
                <a:gd name="T8" fmla="*/ 0 w 519"/>
                <a:gd name="T9" fmla="*/ 322 h 1611"/>
                <a:gd name="T10" fmla="*/ 61 w 519"/>
                <a:gd name="T11" fmla="*/ 289 h 1611"/>
                <a:gd name="T12" fmla="*/ 77 w 519"/>
                <a:gd name="T13" fmla="*/ 171 h 1611"/>
                <a:gd name="T14" fmla="*/ 77 w 519"/>
                <a:gd name="T15" fmla="*/ 169 h 1611"/>
                <a:gd name="T16" fmla="*/ 78 w 519"/>
                <a:gd name="T17" fmla="*/ 165 h 1611"/>
                <a:gd name="T18" fmla="*/ 79 w 519"/>
                <a:gd name="T19" fmla="*/ 158 h 1611"/>
                <a:gd name="T20" fmla="*/ 80 w 519"/>
                <a:gd name="T21" fmla="*/ 149 h 1611"/>
                <a:gd name="T22" fmla="*/ 82 w 519"/>
                <a:gd name="T23" fmla="*/ 140 h 1611"/>
                <a:gd name="T24" fmla="*/ 84 w 519"/>
                <a:gd name="T25" fmla="*/ 130 h 1611"/>
                <a:gd name="T26" fmla="*/ 85 w 519"/>
                <a:gd name="T27" fmla="*/ 121 h 1611"/>
                <a:gd name="T28" fmla="*/ 87 w 519"/>
                <a:gd name="T29" fmla="*/ 114 h 1611"/>
                <a:gd name="T30" fmla="*/ 89 w 519"/>
                <a:gd name="T31" fmla="*/ 107 h 1611"/>
                <a:gd name="T32" fmla="*/ 91 w 519"/>
                <a:gd name="T33" fmla="*/ 98 h 1611"/>
                <a:gd name="T34" fmla="*/ 94 w 519"/>
                <a:gd name="T35" fmla="*/ 88 h 1611"/>
                <a:gd name="T36" fmla="*/ 96 w 519"/>
                <a:gd name="T37" fmla="*/ 78 h 1611"/>
                <a:gd name="T38" fmla="*/ 99 w 519"/>
                <a:gd name="T39" fmla="*/ 69 h 1611"/>
                <a:gd name="T40" fmla="*/ 101 w 519"/>
                <a:gd name="T41" fmla="*/ 61 h 1611"/>
                <a:gd name="T42" fmla="*/ 103 w 519"/>
                <a:gd name="T43" fmla="*/ 55 h 1611"/>
                <a:gd name="T44" fmla="*/ 104 w 519"/>
                <a:gd name="T45" fmla="*/ 51 h 1611"/>
                <a:gd name="T46" fmla="*/ 41 w 519"/>
                <a:gd name="T47" fmla="*/ 0 h 16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19"/>
                <a:gd name="T73" fmla="*/ 0 h 1611"/>
                <a:gd name="T74" fmla="*/ 519 w 519"/>
                <a:gd name="T75" fmla="*/ 1611 h 16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19" h="1611">
                  <a:moveTo>
                    <a:pt x="203" y="0"/>
                  </a:moveTo>
                  <a:lnTo>
                    <a:pt x="133" y="296"/>
                  </a:lnTo>
                  <a:lnTo>
                    <a:pt x="77" y="650"/>
                  </a:lnTo>
                  <a:lnTo>
                    <a:pt x="44" y="974"/>
                  </a:lnTo>
                  <a:lnTo>
                    <a:pt x="0" y="1611"/>
                  </a:lnTo>
                  <a:lnTo>
                    <a:pt x="304" y="1445"/>
                  </a:lnTo>
                  <a:lnTo>
                    <a:pt x="382" y="857"/>
                  </a:lnTo>
                  <a:lnTo>
                    <a:pt x="383" y="848"/>
                  </a:lnTo>
                  <a:lnTo>
                    <a:pt x="387" y="825"/>
                  </a:lnTo>
                  <a:lnTo>
                    <a:pt x="393" y="790"/>
                  </a:lnTo>
                  <a:lnTo>
                    <a:pt x="401" y="746"/>
                  </a:lnTo>
                  <a:lnTo>
                    <a:pt x="409" y="699"/>
                  </a:lnTo>
                  <a:lnTo>
                    <a:pt x="418" y="652"/>
                  </a:lnTo>
                  <a:lnTo>
                    <a:pt x="426" y="607"/>
                  </a:lnTo>
                  <a:lnTo>
                    <a:pt x="434" y="570"/>
                  </a:lnTo>
                  <a:lnTo>
                    <a:pt x="443" y="533"/>
                  </a:lnTo>
                  <a:lnTo>
                    <a:pt x="455" y="488"/>
                  </a:lnTo>
                  <a:lnTo>
                    <a:pt x="467" y="440"/>
                  </a:lnTo>
                  <a:lnTo>
                    <a:pt x="480" y="392"/>
                  </a:lnTo>
                  <a:lnTo>
                    <a:pt x="493" y="346"/>
                  </a:lnTo>
                  <a:lnTo>
                    <a:pt x="504" y="306"/>
                  </a:lnTo>
                  <a:lnTo>
                    <a:pt x="513" y="275"/>
                  </a:lnTo>
                  <a:lnTo>
                    <a:pt x="519" y="255"/>
                  </a:lnTo>
                  <a:lnTo>
                    <a:pt x="20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4" name="Freeform 229"/>
            <p:cNvSpPr>
              <a:spLocks noChangeAspect="1"/>
            </p:cNvSpPr>
            <p:nvPr/>
          </p:nvSpPr>
          <p:spPr bwMode="auto">
            <a:xfrm>
              <a:off x="910" y="2566"/>
              <a:ext cx="184" cy="354"/>
            </a:xfrm>
            <a:custGeom>
              <a:avLst/>
              <a:gdLst>
                <a:gd name="T0" fmla="*/ 94 w 918"/>
                <a:gd name="T1" fmla="*/ 13 h 1774"/>
                <a:gd name="T2" fmla="*/ 83 w 918"/>
                <a:gd name="T3" fmla="*/ 16 h 1774"/>
                <a:gd name="T4" fmla="*/ 74 w 918"/>
                <a:gd name="T5" fmla="*/ 18 h 1774"/>
                <a:gd name="T6" fmla="*/ 66 w 918"/>
                <a:gd name="T7" fmla="*/ 20 h 1774"/>
                <a:gd name="T8" fmla="*/ 59 w 918"/>
                <a:gd name="T9" fmla="*/ 22 h 1774"/>
                <a:gd name="T10" fmla="*/ 53 w 918"/>
                <a:gd name="T11" fmla="*/ 24 h 1774"/>
                <a:gd name="T12" fmla="*/ 47 w 918"/>
                <a:gd name="T13" fmla="*/ 26 h 1774"/>
                <a:gd name="T14" fmla="*/ 40 w 918"/>
                <a:gd name="T15" fmla="*/ 28 h 1774"/>
                <a:gd name="T16" fmla="*/ 34 w 918"/>
                <a:gd name="T17" fmla="*/ 30 h 1774"/>
                <a:gd name="T18" fmla="*/ 27 w 918"/>
                <a:gd name="T19" fmla="*/ 33 h 1774"/>
                <a:gd name="T20" fmla="*/ 21 w 918"/>
                <a:gd name="T21" fmla="*/ 35 h 1774"/>
                <a:gd name="T22" fmla="*/ 15 w 918"/>
                <a:gd name="T23" fmla="*/ 38 h 1774"/>
                <a:gd name="T24" fmla="*/ 9 w 918"/>
                <a:gd name="T25" fmla="*/ 40 h 1774"/>
                <a:gd name="T26" fmla="*/ 5 w 918"/>
                <a:gd name="T27" fmla="*/ 42 h 1774"/>
                <a:gd name="T28" fmla="*/ 2 w 918"/>
                <a:gd name="T29" fmla="*/ 43 h 1774"/>
                <a:gd name="T30" fmla="*/ 0 w 918"/>
                <a:gd name="T31" fmla="*/ 44 h 1774"/>
                <a:gd name="T32" fmla="*/ 43 w 918"/>
                <a:gd name="T33" fmla="*/ 321 h 1774"/>
                <a:gd name="T34" fmla="*/ 56 w 918"/>
                <a:gd name="T35" fmla="*/ 246 h 1774"/>
                <a:gd name="T36" fmla="*/ 57 w 918"/>
                <a:gd name="T37" fmla="*/ 246 h 1774"/>
                <a:gd name="T38" fmla="*/ 59 w 918"/>
                <a:gd name="T39" fmla="*/ 246 h 1774"/>
                <a:gd name="T40" fmla="*/ 63 w 918"/>
                <a:gd name="T41" fmla="*/ 245 h 1774"/>
                <a:gd name="T42" fmla="*/ 67 w 918"/>
                <a:gd name="T43" fmla="*/ 245 h 1774"/>
                <a:gd name="T44" fmla="*/ 73 w 918"/>
                <a:gd name="T45" fmla="*/ 244 h 1774"/>
                <a:gd name="T46" fmla="*/ 79 w 918"/>
                <a:gd name="T47" fmla="*/ 243 h 1774"/>
                <a:gd name="T48" fmla="*/ 86 w 918"/>
                <a:gd name="T49" fmla="*/ 243 h 1774"/>
                <a:gd name="T50" fmla="*/ 93 w 918"/>
                <a:gd name="T51" fmla="*/ 242 h 1774"/>
                <a:gd name="T52" fmla="*/ 101 w 918"/>
                <a:gd name="T53" fmla="*/ 242 h 1774"/>
                <a:gd name="T54" fmla="*/ 109 w 918"/>
                <a:gd name="T55" fmla="*/ 243 h 1774"/>
                <a:gd name="T56" fmla="*/ 116 w 918"/>
                <a:gd name="T57" fmla="*/ 244 h 1774"/>
                <a:gd name="T58" fmla="*/ 122 w 918"/>
                <a:gd name="T59" fmla="*/ 244 h 1774"/>
                <a:gd name="T60" fmla="*/ 128 w 918"/>
                <a:gd name="T61" fmla="*/ 245 h 1774"/>
                <a:gd name="T62" fmla="*/ 133 w 918"/>
                <a:gd name="T63" fmla="*/ 246 h 1774"/>
                <a:gd name="T64" fmla="*/ 136 w 918"/>
                <a:gd name="T65" fmla="*/ 247 h 1774"/>
                <a:gd name="T66" fmla="*/ 138 w 918"/>
                <a:gd name="T67" fmla="*/ 248 h 1774"/>
                <a:gd name="T68" fmla="*/ 137 w 918"/>
                <a:gd name="T69" fmla="*/ 252 h 1774"/>
                <a:gd name="T70" fmla="*/ 133 w 918"/>
                <a:gd name="T71" fmla="*/ 263 h 1774"/>
                <a:gd name="T72" fmla="*/ 129 w 918"/>
                <a:gd name="T73" fmla="*/ 276 h 1774"/>
                <a:gd name="T74" fmla="*/ 126 w 918"/>
                <a:gd name="T75" fmla="*/ 288 h 1774"/>
                <a:gd name="T76" fmla="*/ 124 w 918"/>
                <a:gd name="T77" fmla="*/ 300 h 1774"/>
                <a:gd name="T78" fmla="*/ 122 w 918"/>
                <a:gd name="T79" fmla="*/ 312 h 1774"/>
                <a:gd name="T80" fmla="*/ 120 w 918"/>
                <a:gd name="T81" fmla="*/ 322 h 1774"/>
                <a:gd name="T82" fmla="*/ 119 w 918"/>
                <a:gd name="T83" fmla="*/ 328 h 1774"/>
                <a:gd name="T84" fmla="*/ 119 w 918"/>
                <a:gd name="T85" fmla="*/ 337 h 1774"/>
                <a:gd name="T86" fmla="*/ 118 w 918"/>
                <a:gd name="T87" fmla="*/ 346 h 1774"/>
                <a:gd name="T88" fmla="*/ 157 w 918"/>
                <a:gd name="T89" fmla="*/ 156 h 1774"/>
                <a:gd name="T90" fmla="*/ 184 w 918"/>
                <a:gd name="T91" fmla="*/ 0 h 1774"/>
                <a:gd name="T92" fmla="*/ 182 w 918"/>
                <a:gd name="T93" fmla="*/ 0 h 1774"/>
                <a:gd name="T94" fmla="*/ 176 w 918"/>
                <a:gd name="T95" fmla="*/ 0 h 1774"/>
                <a:gd name="T96" fmla="*/ 167 w 918"/>
                <a:gd name="T97" fmla="*/ 1 h 1774"/>
                <a:gd name="T98" fmla="*/ 156 w 918"/>
                <a:gd name="T99" fmla="*/ 2 h 1774"/>
                <a:gd name="T100" fmla="*/ 143 w 918"/>
                <a:gd name="T101" fmla="*/ 3 h 1774"/>
                <a:gd name="T102" fmla="*/ 129 w 918"/>
                <a:gd name="T103" fmla="*/ 5 h 1774"/>
                <a:gd name="T104" fmla="*/ 114 w 918"/>
                <a:gd name="T105" fmla="*/ 8 h 1774"/>
                <a:gd name="T106" fmla="*/ 101 w 918"/>
                <a:gd name="T107" fmla="*/ 11 h 1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8"/>
                <a:gd name="T163" fmla="*/ 0 h 1774"/>
                <a:gd name="T164" fmla="*/ 918 w 918"/>
                <a:gd name="T165" fmla="*/ 1774 h 1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8" h="1774">
                  <a:moveTo>
                    <a:pt x="502" y="55"/>
                  </a:moveTo>
                  <a:lnTo>
                    <a:pt x="470" y="63"/>
                  </a:lnTo>
                  <a:lnTo>
                    <a:pt x="441" y="71"/>
                  </a:lnTo>
                  <a:lnTo>
                    <a:pt x="415" y="78"/>
                  </a:lnTo>
                  <a:lnTo>
                    <a:pt x="391" y="84"/>
                  </a:lnTo>
                  <a:lnTo>
                    <a:pt x="368" y="90"/>
                  </a:lnTo>
                  <a:lnTo>
                    <a:pt x="347" y="95"/>
                  </a:lnTo>
                  <a:lnTo>
                    <a:pt x="328" y="100"/>
                  </a:lnTo>
                  <a:lnTo>
                    <a:pt x="311" y="105"/>
                  </a:lnTo>
                  <a:lnTo>
                    <a:pt x="294" y="109"/>
                  </a:lnTo>
                  <a:lnTo>
                    <a:pt x="279" y="114"/>
                  </a:lnTo>
                  <a:lnTo>
                    <a:pt x="263" y="118"/>
                  </a:lnTo>
                  <a:lnTo>
                    <a:pt x="248" y="124"/>
                  </a:lnTo>
                  <a:lnTo>
                    <a:pt x="233" y="129"/>
                  </a:lnTo>
                  <a:lnTo>
                    <a:pt x="218" y="134"/>
                  </a:lnTo>
                  <a:lnTo>
                    <a:pt x="202" y="139"/>
                  </a:lnTo>
                  <a:lnTo>
                    <a:pt x="186" y="145"/>
                  </a:lnTo>
                  <a:lnTo>
                    <a:pt x="169" y="151"/>
                  </a:lnTo>
                  <a:lnTo>
                    <a:pt x="153" y="158"/>
                  </a:lnTo>
                  <a:lnTo>
                    <a:pt x="136" y="164"/>
                  </a:lnTo>
                  <a:lnTo>
                    <a:pt x="119" y="171"/>
                  </a:lnTo>
                  <a:lnTo>
                    <a:pt x="103" y="177"/>
                  </a:lnTo>
                  <a:lnTo>
                    <a:pt x="88" y="183"/>
                  </a:lnTo>
                  <a:lnTo>
                    <a:pt x="74" y="189"/>
                  </a:lnTo>
                  <a:lnTo>
                    <a:pt x="60" y="195"/>
                  </a:lnTo>
                  <a:lnTo>
                    <a:pt x="47" y="200"/>
                  </a:lnTo>
                  <a:lnTo>
                    <a:pt x="36" y="205"/>
                  </a:lnTo>
                  <a:lnTo>
                    <a:pt x="26" y="209"/>
                  </a:lnTo>
                  <a:lnTo>
                    <a:pt x="17" y="213"/>
                  </a:lnTo>
                  <a:lnTo>
                    <a:pt x="10" y="216"/>
                  </a:lnTo>
                  <a:lnTo>
                    <a:pt x="5" y="218"/>
                  </a:lnTo>
                  <a:lnTo>
                    <a:pt x="2" y="220"/>
                  </a:lnTo>
                  <a:lnTo>
                    <a:pt x="0" y="220"/>
                  </a:lnTo>
                  <a:lnTo>
                    <a:pt x="217" y="1608"/>
                  </a:lnTo>
                  <a:lnTo>
                    <a:pt x="354" y="1654"/>
                  </a:lnTo>
                  <a:lnTo>
                    <a:pt x="281" y="1235"/>
                  </a:lnTo>
                  <a:lnTo>
                    <a:pt x="282" y="1235"/>
                  </a:lnTo>
                  <a:lnTo>
                    <a:pt x="285" y="1234"/>
                  </a:lnTo>
                  <a:lnTo>
                    <a:pt x="289" y="1233"/>
                  </a:lnTo>
                  <a:lnTo>
                    <a:pt x="296" y="1232"/>
                  </a:lnTo>
                  <a:lnTo>
                    <a:pt x="303" y="1231"/>
                  </a:lnTo>
                  <a:lnTo>
                    <a:pt x="313" y="1229"/>
                  </a:lnTo>
                  <a:lnTo>
                    <a:pt x="323" y="1228"/>
                  </a:lnTo>
                  <a:lnTo>
                    <a:pt x="335" y="1226"/>
                  </a:lnTo>
                  <a:lnTo>
                    <a:pt x="348" y="1224"/>
                  </a:lnTo>
                  <a:lnTo>
                    <a:pt x="362" y="1222"/>
                  </a:lnTo>
                  <a:lnTo>
                    <a:pt x="379" y="1221"/>
                  </a:lnTo>
                  <a:lnTo>
                    <a:pt x="395" y="1219"/>
                  </a:lnTo>
                  <a:lnTo>
                    <a:pt x="412" y="1218"/>
                  </a:lnTo>
                  <a:lnTo>
                    <a:pt x="429" y="1216"/>
                  </a:lnTo>
                  <a:lnTo>
                    <a:pt x="447" y="1216"/>
                  </a:lnTo>
                  <a:lnTo>
                    <a:pt x="466" y="1215"/>
                  </a:lnTo>
                  <a:lnTo>
                    <a:pt x="485" y="1215"/>
                  </a:lnTo>
                  <a:lnTo>
                    <a:pt x="505" y="1215"/>
                  </a:lnTo>
                  <a:lnTo>
                    <a:pt x="524" y="1216"/>
                  </a:lnTo>
                  <a:lnTo>
                    <a:pt x="542" y="1217"/>
                  </a:lnTo>
                  <a:lnTo>
                    <a:pt x="560" y="1219"/>
                  </a:lnTo>
                  <a:lnTo>
                    <a:pt x="578" y="1221"/>
                  </a:lnTo>
                  <a:lnTo>
                    <a:pt x="594" y="1223"/>
                  </a:lnTo>
                  <a:lnTo>
                    <a:pt x="610" y="1225"/>
                  </a:lnTo>
                  <a:lnTo>
                    <a:pt x="626" y="1228"/>
                  </a:lnTo>
                  <a:lnTo>
                    <a:pt x="640" y="1230"/>
                  </a:lnTo>
                  <a:lnTo>
                    <a:pt x="652" y="1233"/>
                  </a:lnTo>
                  <a:lnTo>
                    <a:pt x="663" y="1235"/>
                  </a:lnTo>
                  <a:lnTo>
                    <a:pt x="673" y="1237"/>
                  </a:lnTo>
                  <a:lnTo>
                    <a:pt x="680" y="1239"/>
                  </a:lnTo>
                  <a:lnTo>
                    <a:pt x="686" y="1241"/>
                  </a:lnTo>
                  <a:lnTo>
                    <a:pt x="690" y="1243"/>
                  </a:lnTo>
                  <a:lnTo>
                    <a:pt x="688" y="1249"/>
                  </a:lnTo>
                  <a:lnTo>
                    <a:pt x="683" y="1264"/>
                  </a:lnTo>
                  <a:lnTo>
                    <a:pt x="675" y="1288"/>
                  </a:lnTo>
                  <a:lnTo>
                    <a:pt x="665" y="1317"/>
                  </a:lnTo>
                  <a:lnTo>
                    <a:pt x="655" y="1349"/>
                  </a:lnTo>
                  <a:lnTo>
                    <a:pt x="646" y="1382"/>
                  </a:lnTo>
                  <a:lnTo>
                    <a:pt x="637" y="1414"/>
                  </a:lnTo>
                  <a:lnTo>
                    <a:pt x="631" y="1443"/>
                  </a:lnTo>
                  <a:lnTo>
                    <a:pt x="626" y="1471"/>
                  </a:lnTo>
                  <a:lnTo>
                    <a:pt x="620" y="1501"/>
                  </a:lnTo>
                  <a:lnTo>
                    <a:pt x="613" y="1533"/>
                  </a:lnTo>
                  <a:lnTo>
                    <a:pt x="608" y="1564"/>
                  </a:lnTo>
                  <a:lnTo>
                    <a:pt x="603" y="1592"/>
                  </a:lnTo>
                  <a:lnTo>
                    <a:pt x="599" y="1616"/>
                  </a:lnTo>
                  <a:lnTo>
                    <a:pt x="596" y="1634"/>
                  </a:lnTo>
                  <a:lnTo>
                    <a:pt x="595" y="1646"/>
                  </a:lnTo>
                  <a:lnTo>
                    <a:pt x="595" y="1664"/>
                  </a:lnTo>
                  <a:lnTo>
                    <a:pt x="593" y="1688"/>
                  </a:lnTo>
                  <a:lnTo>
                    <a:pt x="592" y="1712"/>
                  </a:lnTo>
                  <a:lnTo>
                    <a:pt x="591" y="1732"/>
                  </a:lnTo>
                  <a:lnTo>
                    <a:pt x="718" y="1774"/>
                  </a:lnTo>
                  <a:lnTo>
                    <a:pt x="783" y="784"/>
                  </a:lnTo>
                  <a:lnTo>
                    <a:pt x="838" y="389"/>
                  </a:lnTo>
                  <a:lnTo>
                    <a:pt x="918" y="0"/>
                  </a:lnTo>
                  <a:lnTo>
                    <a:pt x="915" y="0"/>
                  </a:lnTo>
                  <a:lnTo>
                    <a:pt x="907" y="0"/>
                  </a:lnTo>
                  <a:lnTo>
                    <a:pt x="895" y="1"/>
                  </a:lnTo>
                  <a:lnTo>
                    <a:pt x="878" y="2"/>
                  </a:lnTo>
                  <a:lnTo>
                    <a:pt x="857" y="3"/>
                  </a:lnTo>
                  <a:lnTo>
                    <a:pt x="833" y="5"/>
                  </a:lnTo>
                  <a:lnTo>
                    <a:pt x="806" y="8"/>
                  </a:lnTo>
                  <a:lnTo>
                    <a:pt x="777" y="10"/>
                  </a:lnTo>
                  <a:lnTo>
                    <a:pt x="745" y="14"/>
                  </a:lnTo>
                  <a:lnTo>
                    <a:pt x="711" y="17"/>
                  </a:lnTo>
                  <a:lnTo>
                    <a:pt x="677" y="22"/>
                  </a:lnTo>
                  <a:lnTo>
                    <a:pt x="642" y="27"/>
                  </a:lnTo>
                  <a:lnTo>
                    <a:pt x="605" y="33"/>
                  </a:lnTo>
                  <a:lnTo>
                    <a:pt x="570" y="39"/>
                  </a:lnTo>
                  <a:lnTo>
                    <a:pt x="536" y="47"/>
                  </a:lnTo>
                  <a:lnTo>
                    <a:pt x="502" y="5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5" name="Freeform 230"/>
            <p:cNvSpPr>
              <a:spLocks noChangeAspect="1"/>
            </p:cNvSpPr>
            <p:nvPr/>
          </p:nvSpPr>
          <p:spPr bwMode="auto">
            <a:xfrm>
              <a:off x="921" y="2568"/>
              <a:ext cx="161" cy="332"/>
            </a:xfrm>
            <a:custGeom>
              <a:avLst/>
              <a:gdLst>
                <a:gd name="T0" fmla="*/ 0 w 808"/>
                <a:gd name="T1" fmla="*/ 36 h 1659"/>
                <a:gd name="T2" fmla="*/ 41 w 808"/>
                <a:gd name="T3" fmla="*/ 305 h 1659"/>
                <a:gd name="T4" fmla="*/ 128 w 808"/>
                <a:gd name="T5" fmla="*/ 332 h 1659"/>
                <a:gd name="T6" fmla="*/ 137 w 808"/>
                <a:gd name="T7" fmla="*/ 178 h 1659"/>
                <a:gd name="T8" fmla="*/ 143 w 808"/>
                <a:gd name="T9" fmla="*/ 113 h 1659"/>
                <a:gd name="T10" fmla="*/ 151 w 808"/>
                <a:gd name="T11" fmla="*/ 58 h 1659"/>
                <a:gd name="T12" fmla="*/ 161 w 808"/>
                <a:gd name="T13" fmla="*/ 0 h 1659"/>
                <a:gd name="T14" fmla="*/ 161 w 808"/>
                <a:gd name="T15" fmla="*/ 0 h 1659"/>
                <a:gd name="T16" fmla="*/ 160 w 808"/>
                <a:gd name="T17" fmla="*/ 0 h 1659"/>
                <a:gd name="T18" fmla="*/ 158 w 808"/>
                <a:gd name="T19" fmla="*/ 0 h 1659"/>
                <a:gd name="T20" fmla="*/ 157 w 808"/>
                <a:gd name="T21" fmla="*/ 0 h 1659"/>
                <a:gd name="T22" fmla="*/ 154 w 808"/>
                <a:gd name="T23" fmla="*/ 0 h 1659"/>
                <a:gd name="T24" fmla="*/ 151 w 808"/>
                <a:gd name="T25" fmla="*/ 0 h 1659"/>
                <a:gd name="T26" fmla="*/ 148 w 808"/>
                <a:gd name="T27" fmla="*/ 1 h 1659"/>
                <a:gd name="T28" fmla="*/ 144 w 808"/>
                <a:gd name="T29" fmla="*/ 1 h 1659"/>
                <a:gd name="T30" fmla="*/ 140 w 808"/>
                <a:gd name="T31" fmla="*/ 1 h 1659"/>
                <a:gd name="T32" fmla="*/ 135 w 808"/>
                <a:gd name="T33" fmla="*/ 2 h 1659"/>
                <a:gd name="T34" fmla="*/ 129 w 808"/>
                <a:gd name="T35" fmla="*/ 3 h 1659"/>
                <a:gd name="T36" fmla="*/ 123 w 808"/>
                <a:gd name="T37" fmla="*/ 3 h 1659"/>
                <a:gd name="T38" fmla="*/ 117 w 808"/>
                <a:gd name="T39" fmla="*/ 4 h 1659"/>
                <a:gd name="T40" fmla="*/ 110 w 808"/>
                <a:gd name="T41" fmla="*/ 5 h 1659"/>
                <a:gd name="T42" fmla="*/ 103 w 808"/>
                <a:gd name="T43" fmla="*/ 7 h 1659"/>
                <a:gd name="T44" fmla="*/ 95 w 808"/>
                <a:gd name="T45" fmla="*/ 8 h 1659"/>
                <a:gd name="T46" fmla="*/ 87 w 808"/>
                <a:gd name="T47" fmla="*/ 10 h 1659"/>
                <a:gd name="T48" fmla="*/ 81 w 808"/>
                <a:gd name="T49" fmla="*/ 11 h 1659"/>
                <a:gd name="T50" fmla="*/ 75 w 808"/>
                <a:gd name="T51" fmla="*/ 12 h 1659"/>
                <a:gd name="T52" fmla="*/ 70 w 808"/>
                <a:gd name="T53" fmla="*/ 13 h 1659"/>
                <a:gd name="T54" fmla="*/ 66 w 808"/>
                <a:gd name="T55" fmla="*/ 14 h 1659"/>
                <a:gd name="T56" fmla="*/ 62 w 808"/>
                <a:gd name="T57" fmla="*/ 15 h 1659"/>
                <a:gd name="T58" fmla="*/ 59 w 808"/>
                <a:gd name="T59" fmla="*/ 16 h 1659"/>
                <a:gd name="T60" fmla="*/ 56 w 808"/>
                <a:gd name="T61" fmla="*/ 16 h 1659"/>
                <a:gd name="T62" fmla="*/ 54 w 808"/>
                <a:gd name="T63" fmla="*/ 17 h 1659"/>
                <a:gd name="T64" fmla="*/ 52 w 808"/>
                <a:gd name="T65" fmla="*/ 18 h 1659"/>
                <a:gd name="T66" fmla="*/ 50 w 808"/>
                <a:gd name="T67" fmla="*/ 18 h 1659"/>
                <a:gd name="T68" fmla="*/ 48 w 808"/>
                <a:gd name="T69" fmla="*/ 19 h 1659"/>
                <a:gd name="T70" fmla="*/ 46 w 808"/>
                <a:gd name="T71" fmla="*/ 19 h 1659"/>
                <a:gd name="T72" fmla="*/ 44 w 808"/>
                <a:gd name="T73" fmla="*/ 20 h 1659"/>
                <a:gd name="T74" fmla="*/ 41 w 808"/>
                <a:gd name="T75" fmla="*/ 21 h 1659"/>
                <a:gd name="T76" fmla="*/ 38 w 808"/>
                <a:gd name="T77" fmla="*/ 21 h 1659"/>
                <a:gd name="T78" fmla="*/ 35 w 808"/>
                <a:gd name="T79" fmla="*/ 22 h 1659"/>
                <a:gd name="T80" fmla="*/ 32 w 808"/>
                <a:gd name="T81" fmla="*/ 23 h 1659"/>
                <a:gd name="T82" fmla="*/ 29 w 808"/>
                <a:gd name="T83" fmla="*/ 24 h 1659"/>
                <a:gd name="T84" fmla="*/ 26 w 808"/>
                <a:gd name="T85" fmla="*/ 25 h 1659"/>
                <a:gd name="T86" fmla="*/ 22 w 808"/>
                <a:gd name="T87" fmla="*/ 26 h 1659"/>
                <a:gd name="T88" fmla="*/ 19 w 808"/>
                <a:gd name="T89" fmla="*/ 28 h 1659"/>
                <a:gd name="T90" fmla="*/ 16 w 808"/>
                <a:gd name="T91" fmla="*/ 29 h 1659"/>
                <a:gd name="T92" fmla="*/ 13 w 808"/>
                <a:gd name="T93" fmla="*/ 30 h 1659"/>
                <a:gd name="T94" fmla="*/ 10 w 808"/>
                <a:gd name="T95" fmla="*/ 31 h 1659"/>
                <a:gd name="T96" fmla="*/ 8 w 808"/>
                <a:gd name="T97" fmla="*/ 32 h 1659"/>
                <a:gd name="T98" fmla="*/ 6 w 808"/>
                <a:gd name="T99" fmla="*/ 33 h 1659"/>
                <a:gd name="T100" fmla="*/ 4 w 808"/>
                <a:gd name="T101" fmla="*/ 34 h 1659"/>
                <a:gd name="T102" fmla="*/ 2 w 808"/>
                <a:gd name="T103" fmla="*/ 34 h 1659"/>
                <a:gd name="T104" fmla="*/ 1 w 808"/>
                <a:gd name="T105" fmla="*/ 35 h 1659"/>
                <a:gd name="T106" fmla="*/ 0 w 808"/>
                <a:gd name="T107" fmla="*/ 35 h 1659"/>
                <a:gd name="T108" fmla="*/ 0 w 808"/>
                <a:gd name="T109" fmla="*/ 36 h 16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8"/>
                <a:gd name="T166" fmla="*/ 0 h 1659"/>
                <a:gd name="T167" fmla="*/ 808 w 808"/>
                <a:gd name="T168" fmla="*/ 1659 h 165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8" h="1659">
                  <a:moveTo>
                    <a:pt x="0" y="178"/>
                  </a:moveTo>
                  <a:lnTo>
                    <a:pt x="204" y="1522"/>
                  </a:lnTo>
                  <a:lnTo>
                    <a:pt x="644" y="1659"/>
                  </a:lnTo>
                  <a:lnTo>
                    <a:pt x="686" y="890"/>
                  </a:lnTo>
                  <a:lnTo>
                    <a:pt x="717" y="567"/>
                  </a:lnTo>
                  <a:lnTo>
                    <a:pt x="759" y="290"/>
                  </a:lnTo>
                  <a:lnTo>
                    <a:pt x="808" y="0"/>
                  </a:lnTo>
                  <a:lnTo>
                    <a:pt x="807" y="0"/>
                  </a:lnTo>
                  <a:lnTo>
                    <a:pt x="802" y="0"/>
                  </a:lnTo>
                  <a:lnTo>
                    <a:pt x="795" y="0"/>
                  </a:lnTo>
                  <a:lnTo>
                    <a:pt x="786" y="1"/>
                  </a:lnTo>
                  <a:lnTo>
                    <a:pt x="774" y="1"/>
                  </a:lnTo>
                  <a:lnTo>
                    <a:pt x="760" y="2"/>
                  </a:lnTo>
                  <a:lnTo>
                    <a:pt x="743" y="3"/>
                  </a:lnTo>
                  <a:lnTo>
                    <a:pt x="723" y="5"/>
                  </a:lnTo>
                  <a:lnTo>
                    <a:pt x="701" y="7"/>
                  </a:lnTo>
                  <a:lnTo>
                    <a:pt x="676" y="10"/>
                  </a:lnTo>
                  <a:lnTo>
                    <a:pt x="649" y="13"/>
                  </a:lnTo>
                  <a:lnTo>
                    <a:pt x="619" y="17"/>
                  </a:lnTo>
                  <a:lnTo>
                    <a:pt x="587" y="22"/>
                  </a:lnTo>
                  <a:lnTo>
                    <a:pt x="552" y="27"/>
                  </a:lnTo>
                  <a:lnTo>
                    <a:pt x="515" y="34"/>
                  </a:lnTo>
                  <a:lnTo>
                    <a:pt x="476" y="41"/>
                  </a:lnTo>
                  <a:lnTo>
                    <a:pt x="437" y="49"/>
                  </a:lnTo>
                  <a:lnTo>
                    <a:pt x="405" y="56"/>
                  </a:lnTo>
                  <a:lnTo>
                    <a:pt x="376" y="62"/>
                  </a:lnTo>
                  <a:lnTo>
                    <a:pt x="352" y="67"/>
                  </a:lnTo>
                  <a:lnTo>
                    <a:pt x="331" y="71"/>
                  </a:lnTo>
                  <a:lnTo>
                    <a:pt x="312" y="75"/>
                  </a:lnTo>
                  <a:lnTo>
                    <a:pt x="297" y="79"/>
                  </a:lnTo>
                  <a:lnTo>
                    <a:pt x="283" y="82"/>
                  </a:lnTo>
                  <a:lnTo>
                    <a:pt x="271" y="85"/>
                  </a:lnTo>
                  <a:lnTo>
                    <a:pt x="261" y="88"/>
                  </a:lnTo>
                  <a:lnTo>
                    <a:pt x="251" y="91"/>
                  </a:lnTo>
                  <a:lnTo>
                    <a:pt x="241" y="94"/>
                  </a:lnTo>
                  <a:lnTo>
                    <a:pt x="231" y="97"/>
                  </a:lnTo>
                  <a:lnTo>
                    <a:pt x="220" y="100"/>
                  </a:lnTo>
                  <a:lnTo>
                    <a:pt x="207" y="103"/>
                  </a:lnTo>
                  <a:lnTo>
                    <a:pt x="192" y="107"/>
                  </a:lnTo>
                  <a:lnTo>
                    <a:pt x="177" y="111"/>
                  </a:lnTo>
                  <a:lnTo>
                    <a:pt x="161" y="116"/>
                  </a:lnTo>
                  <a:lnTo>
                    <a:pt x="144" y="121"/>
                  </a:lnTo>
                  <a:lnTo>
                    <a:pt x="128" y="126"/>
                  </a:lnTo>
                  <a:lnTo>
                    <a:pt x="112" y="132"/>
                  </a:lnTo>
                  <a:lnTo>
                    <a:pt x="96" y="138"/>
                  </a:lnTo>
                  <a:lnTo>
                    <a:pt x="81" y="144"/>
                  </a:lnTo>
                  <a:lnTo>
                    <a:pt x="65" y="149"/>
                  </a:lnTo>
                  <a:lnTo>
                    <a:pt x="52" y="155"/>
                  </a:lnTo>
                  <a:lnTo>
                    <a:pt x="39" y="160"/>
                  </a:lnTo>
                  <a:lnTo>
                    <a:pt x="28" y="165"/>
                  </a:lnTo>
                  <a:lnTo>
                    <a:pt x="18" y="169"/>
                  </a:lnTo>
                  <a:lnTo>
                    <a:pt x="11" y="172"/>
                  </a:lnTo>
                  <a:lnTo>
                    <a:pt x="5" y="175"/>
                  </a:lnTo>
                  <a:lnTo>
                    <a:pt x="1" y="177"/>
                  </a:lnTo>
                  <a:lnTo>
                    <a:pt x="0" y="17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6" name="Freeform 231"/>
            <p:cNvSpPr>
              <a:spLocks noChangeAspect="1"/>
            </p:cNvSpPr>
            <p:nvPr/>
          </p:nvSpPr>
          <p:spPr bwMode="auto">
            <a:xfrm>
              <a:off x="937" y="2628"/>
              <a:ext cx="57" cy="65"/>
            </a:xfrm>
            <a:custGeom>
              <a:avLst/>
              <a:gdLst>
                <a:gd name="T0" fmla="*/ 0 w 285"/>
                <a:gd name="T1" fmla="*/ 17 h 325"/>
                <a:gd name="T2" fmla="*/ 7 w 285"/>
                <a:gd name="T3" fmla="*/ 65 h 325"/>
                <a:gd name="T4" fmla="*/ 57 w 285"/>
                <a:gd name="T5" fmla="*/ 54 h 325"/>
                <a:gd name="T6" fmla="*/ 57 w 285"/>
                <a:gd name="T7" fmla="*/ 0 h 325"/>
                <a:gd name="T8" fmla="*/ 0 w 285"/>
                <a:gd name="T9" fmla="*/ 17 h 325"/>
                <a:gd name="T10" fmla="*/ 0 60000 65536"/>
                <a:gd name="T11" fmla="*/ 0 60000 65536"/>
                <a:gd name="T12" fmla="*/ 0 60000 65536"/>
                <a:gd name="T13" fmla="*/ 0 60000 65536"/>
                <a:gd name="T14" fmla="*/ 0 60000 65536"/>
                <a:gd name="T15" fmla="*/ 0 w 285"/>
                <a:gd name="T16" fmla="*/ 0 h 325"/>
                <a:gd name="T17" fmla="*/ 285 w 285"/>
                <a:gd name="T18" fmla="*/ 325 h 325"/>
              </a:gdLst>
              <a:ahLst/>
              <a:cxnLst>
                <a:cxn ang="T10">
                  <a:pos x="T0" y="T1"/>
                </a:cxn>
                <a:cxn ang="T11">
                  <a:pos x="T2" y="T3"/>
                </a:cxn>
                <a:cxn ang="T12">
                  <a:pos x="T4" y="T5"/>
                </a:cxn>
                <a:cxn ang="T13">
                  <a:pos x="T6" y="T7"/>
                </a:cxn>
                <a:cxn ang="T14">
                  <a:pos x="T8" y="T9"/>
                </a:cxn>
              </a:cxnLst>
              <a:rect l="T15" t="T16" r="T17" b="T18"/>
              <a:pathLst>
                <a:path w="285" h="325">
                  <a:moveTo>
                    <a:pt x="0" y="84"/>
                  </a:moveTo>
                  <a:lnTo>
                    <a:pt x="35" y="325"/>
                  </a:lnTo>
                  <a:lnTo>
                    <a:pt x="285" y="269"/>
                  </a:lnTo>
                  <a:lnTo>
                    <a:pt x="283"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7" name="Freeform 232"/>
            <p:cNvSpPr>
              <a:spLocks noChangeAspect="1"/>
            </p:cNvSpPr>
            <p:nvPr/>
          </p:nvSpPr>
          <p:spPr bwMode="auto">
            <a:xfrm>
              <a:off x="1007" y="2616"/>
              <a:ext cx="58" cy="63"/>
            </a:xfrm>
            <a:custGeom>
              <a:avLst/>
              <a:gdLst>
                <a:gd name="T0" fmla="*/ 0 w 291"/>
                <a:gd name="T1" fmla="*/ 9 h 313"/>
                <a:gd name="T2" fmla="*/ 0 w 291"/>
                <a:gd name="T3" fmla="*/ 63 h 313"/>
                <a:gd name="T4" fmla="*/ 49 w 291"/>
                <a:gd name="T5" fmla="*/ 54 h 313"/>
                <a:gd name="T6" fmla="*/ 58 w 291"/>
                <a:gd name="T7" fmla="*/ 0 h 313"/>
                <a:gd name="T8" fmla="*/ 0 w 291"/>
                <a:gd name="T9" fmla="*/ 9 h 313"/>
                <a:gd name="T10" fmla="*/ 0 60000 65536"/>
                <a:gd name="T11" fmla="*/ 0 60000 65536"/>
                <a:gd name="T12" fmla="*/ 0 60000 65536"/>
                <a:gd name="T13" fmla="*/ 0 60000 65536"/>
                <a:gd name="T14" fmla="*/ 0 60000 65536"/>
                <a:gd name="T15" fmla="*/ 0 w 291"/>
                <a:gd name="T16" fmla="*/ 0 h 313"/>
                <a:gd name="T17" fmla="*/ 291 w 291"/>
                <a:gd name="T18" fmla="*/ 313 h 313"/>
              </a:gdLst>
              <a:ahLst/>
              <a:cxnLst>
                <a:cxn ang="T10">
                  <a:pos x="T0" y="T1"/>
                </a:cxn>
                <a:cxn ang="T11">
                  <a:pos x="T2" y="T3"/>
                </a:cxn>
                <a:cxn ang="T12">
                  <a:pos x="T4" y="T5"/>
                </a:cxn>
                <a:cxn ang="T13">
                  <a:pos x="T6" y="T7"/>
                </a:cxn>
                <a:cxn ang="T14">
                  <a:pos x="T8" y="T9"/>
                </a:cxn>
              </a:cxnLst>
              <a:rect l="T15" t="T16" r="T17" b="T18"/>
              <a:pathLst>
                <a:path w="291" h="313">
                  <a:moveTo>
                    <a:pt x="0" y="44"/>
                  </a:moveTo>
                  <a:lnTo>
                    <a:pt x="0" y="313"/>
                  </a:lnTo>
                  <a:lnTo>
                    <a:pt x="248" y="267"/>
                  </a:lnTo>
                  <a:lnTo>
                    <a:pt x="291" y="0"/>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8" name="Freeform 233"/>
            <p:cNvSpPr>
              <a:spLocks noChangeAspect="1"/>
            </p:cNvSpPr>
            <p:nvPr/>
          </p:nvSpPr>
          <p:spPr bwMode="auto">
            <a:xfrm>
              <a:off x="951" y="2731"/>
              <a:ext cx="47" cy="48"/>
            </a:xfrm>
            <a:custGeom>
              <a:avLst/>
              <a:gdLst>
                <a:gd name="T0" fmla="*/ 0 w 236"/>
                <a:gd name="T1" fmla="*/ 6 h 241"/>
                <a:gd name="T2" fmla="*/ 6 w 236"/>
                <a:gd name="T3" fmla="*/ 48 h 241"/>
                <a:gd name="T4" fmla="*/ 47 w 236"/>
                <a:gd name="T5" fmla="*/ 45 h 241"/>
                <a:gd name="T6" fmla="*/ 44 w 236"/>
                <a:gd name="T7" fmla="*/ 0 h 241"/>
                <a:gd name="T8" fmla="*/ 0 w 236"/>
                <a:gd name="T9" fmla="*/ 6 h 241"/>
                <a:gd name="T10" fmla="*/ 0 60000 65536"/>
                <a:gd name="T11" fmla="*/ 0 60000 65536"/>
                <a:gd name="T12" fmla="*/ 0 60000 65536"/>
                <a:gd name="T13" fmla="*/ 0 60000 65536"/>
                <a:gd name="T14" fmla="*/ 0 60000 65536"/>
                <a:gd name="T15" fmla="*/ 0 w 236"/>
                <a:gd name="T16" fmla="*/ 0 h 241"/>
                <a:gd name="T17" fmla="*/ 236 w 236"/>
                <a:gd name="T18" fmla="*/ 241 h 241"/>
              </a:gdLst>
              <a:ahLst/>
              <a:cxnLst>
                <a:cxn ang="T10">
                  <a:pos x="T0" y="T1"/>
                </a:cxn>
                <a:cxn ang="T11">
                  <a:pos x="T2" y="T3"/>
                </a:cxn>
                <a:cxn ang="T12">
                  <a:pos x="T4" y="T5"/>
                </a:cxn>
                <a:cxn ang="T13">
                  <a:pos x="T6" y="T7"/>
                </a:cxn>
                <a:cxn ang="T14">
                  <a:pos x="T8" y="T9"/>
                </a:cxn>
              </a:cxnLst>
              <a:rect l="T15" t="T16" r="T17" b="T18"/>
              <a:pathLst>
                <a:path w="236" h="241">
                  <a:moveTo>
                    <a:pt x="0" y="31"/>
                  </a:moveTo>
                  <a:lnTo>
                    <a:pt x="28" y="241"/>
                  </a:lnTo>
                  <a:lnTo>
                    <a:pt x="236" y="226"/>
                  </a:lnTo>
                  <a:lnTo>
                    <a:pt x="221" y="0"/>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99" name="Freeform 234"/>
            <p:cNvSpPr>
              <a:spLocks noChangeAspect="1"/>
            </p:cNvSpPr>
            <p:nvPr/>
          </p:nvSpPr>
          <p:spPr bwMode="auto">
            <a:xfrm>
              <a:off x="1007" y="2722"/>
              <a:ext cx="47" cy="53"/>
            </a:xfrm>
            <a:custGeom>
              <a:avLst/>
              <a:gdLst>
                <a:gd name="T0" fmla="*/ 0 w 235"/>
                <a:gd name="T1" fmla="*/ 7 h 263"/>
                <a:gd name="T2" fmla="*/ 1 w 235"/>
                <a:gd name="T3" fmla="*/ 53 h 263"/>
                <a:gd name="T4" fmla="*/ 43 w 235"/>
                <a:gd name="T5" fmla="*/ 50 h 263"/>
                <a:gd name="T6" fmla="*/ 47 w 235"/>
                <a:gd name="T7" fmla="*/ 0 h 263"/>
                <a:gd name="T8" fmla="*/ 0 w 235"/>
                <a:gd name="T9" fmla="*/ 7 h 263"/>
                <a:gd name="T10" fmla="*/ 0 60000 65536"/>
                <a:gd name="T11" fmla="*/ 0 60000 65536"/>
                <a:gd name="T12" fmla="*/ 0 60000 65536"/>
                <a:gd name="T13" fmla="*/ 0 60000 65536"/>
                <a:gd name="T14" fmla="*/ 0 60000 65536"/>
                <a:gd name="T15" fmla="*/ 0 w 235"/>
                <a:gd name="T16" fmla="*/ 0 h 263"/>
                <a:gd name="T17" fmla="*/ 235 w 235"/>
                <a:gd name="T18" fmla="*/ 263 h 263"/>
              </a:gdLst>
              <a:ahLst/>
              <a:cxnLst>
                <a:cxn ang="T10">
                  <a:pos x="T0" y="T1"/>
                </a:cxn>
                <a:cxn ang="T11">
                  <a:pos x="T2" y="T3"/>
                </a:cxn>
                <a:cxn ang="T12">
                  <a:pos x="T4" y="T5"/>
                </a:cxn>
                <a:cxn ang="T13">
                  <a:pos x="T6" y="T7"/>
                </a:cxn>
                <a:cxn ang="T14">
                  <a:pos x="T8" y="T9"/>
                </a:cxn>
              </a:cxnLst>
              <a:rect l="T15" t="T16" r="T17" b="T18"/>
              <a:pathLst>
                <a:path w="235" h="263">
                  <a:moveTo>
                    <a:pt x="0" y="33"/>
                  </a:moveTo>
                  <a:lnTo>
                    <a:pt x="6" y="263"/>
                  </a:lnTo>
                  <a:lnTo>
                    <a:pt x="213" y="250"/>
                  </a:lnTo>
                  <a:lnTo>
                    <a:pt x="235" y="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0" name="Freeform 235"/>
            <p:cNvSpPr>
              <a:spLocks noChangeAspect="1"/>
            </p:cNvSpPr>
            <p:nvPr/>
          </p:nvSpPr>
          <p:spPr bwMode="auto">
            <a:xfrm>
              <a:off x="1071" y="2824"/>
              <a:ext cx="30" cy="52"/>
            </a:xfrm>
            <a:custGeom>
              <a:avLst/>
              <a:gdLst>
                <a:gd name="T0" fmla="*/ 3 w 148"/>
                <a:gd name="T1" fmla="*/ 6 h 263"/>
                <a:gd name="T2" fmla="*/ 0 w 148"/>
                <a:gd name="T3" fmla="*/ 52 h 263"/>
                <a:gd name="T4" fmla="*/ 28 w 148"/>
                <a:gd name="T5" fmla="*/ 39 h 263"/>
                <a:gd name="T6" fmla="*/ 30 w 148"/>
                <a:gd name="T7" fmla="*/ 0 h 263"/>
                <a:gd name="T8" fmla="*/ 3 w 148"/>
                <a:gd name="T9" fmla="*/ 6 h 263"/>
                <a:gd name="T10" fmla="*/ 0 60000 65536"/>
                <a:gd name="T11" fmla="*/ 0 60000 65536"/>
                <a:gd name="T12" fmla="*/ 0 60000 65536"/>
                <a:gd name="T13" fmla="*/ 0 60000 65536"/>
                <a:gd name="T14" fmla="*/ 0 60000 65536"/>
                <a:gd name="T15" fmla="*/ 0 w 148"/>
                <a:gd name="T16" fmla="*/ 0 h 263"/>
                <a:gd name="T17" fmla="*/ 148 w 148"/>
                <a:gd name="T18" fmla="*/ 263 h 263"/>
              </a:gdLst>
              <a:ahLst/>
              <a:cxnLst>
                <a:cxn ang="T10">
                  <a:pos x="T0" y="T1"/>
                </a:cxn>
                <a:cxn ang="T11">
                  <a:pos x="T2" y="T3"/>
                </a:cxn>
                <a:cxn ang="T12">
                  <a:pos x="T4" y="T5"/>
                </a:cxn>
                <a:cxn ang="T13">
                  <a:pos x="T6" y="T7"/>
                </a:cxn>
                <a:cxn ang="T14">
                  <a:pos x="T8" y="T9"/>
                </a:cxn>
              </a:cxnLst>
              <a:rect l="T15" t="T16" r="T17" b="T18"/>
              <a:pathLst>
                <a:path w="148" h="263">
                  <a:moveTo>
                    <a:pt x="13" y="32"/>
                  </a:moveTo>
                  <a:lnTo>
                    <a:pt x="0" y="263"/>
                  </a:lnTo>
                  <a:lnTo>
                    <a:pt x="137" y="196"/>
                  </a:lnTo>
                  <a:lnTo>
                    <a:pt x="148" y="0"/>
                  </a:lnTo>
                  <a:lnTo>
                    <a:pt x="1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1" name="Freeform 236"/>
            <p:cNvSpPr>
              <a:spLocks noChangeAspect="1"/>
            </p:cNvSpPr>
            <p:nvPr/>
          </p:nvSpPr>
          <p:spPr bwMode="auto">
            <a:xfrm>
              <a:off x="1103" y="2819"/>
              <a:ext cx="26" cy="41"/>
            </a:xfrm>
            <a:custGeom>
              <a:avLst/>
              <a:gdLst>
                <a:gd name="T0" fmla="*/ 3 w 129"/>
                <a:gd name="T1" fmla="*/ 5 h 203"/>
                <a:gd name="T2" fmla="*/ 0 w 129"/>
                <a:gd name="T3" fmla="*/ 41 h 203"/>
                <a:gd name="T4" fmla="*/ 23 w 129"/>
                <a:gd name="T5" fmla="*/ 29 h 203"/>
                <a:gd name="T6" fmla="*/ 26 w 129"/>
                <a:gd name="T7" fmla="*/ 0 h 203"/>
                <a:gd name="T8" fmla="*/ 3 w 129"/>
                <a:gd name="T9" fmla="*/ 5 h 203"/>
                <a:gd name="T10" fmla="*/ 0 60000 65536"/>
                <a:gd name="T11" fmla="*/ 0 60000 65536"/>
                <a:gd name="T12" fmla="*/ 0 60000 65536"/>
                <a:gd name="T13" fmla="*/ 0 60000 65536"/>
                <a:gd name="T14" fmla="*/ 0 60000 65536"/>
                <a:gd name="T15" fmla="*/ 0 w 129"/>
                <a:gd name="T16" fmla="*/ 0 h 203"/>
                <a:gd name="T17" fmla="*/ 129 w 129"/>
                <a:gd name="T18" fmla="*/ 203 h 203"/>
              </a:gdLst>
              <a:ahLst/>
              <a:cxnLst>
                <a:cxn ang="T10">
                  <a:pos x="T0" y="T1"/>
                </a:cxn>
                <a:cxn ang="T11">
                  <a:pos x="T2" y="T3"/>
                </a:cxn>
                <a:cxn ang="T12">
                  <a:pos x="T4" y="T5"/>
                </a:cxn>
                <a:cxn ang="T13">
                  <a:pos x="T6" y="T7"/>
                </a:cxn>
                <a:cxn ang="T14">
                  <a:pos x="T8" y="T9"/>
                </a:cxn>
              </a:cxnLst>
              <a:rect l="T15" t="T16" r="T17" b="T18"/>
              <a:pathLst>
                <a:path w="129" h="203">
                  <a:moveTo>
                    <a:pt x="15" y="23"/>
                  </a:moveTo>
                  <a:lnTo>
                    <a:pt x="0" y="203"/>
                  </a:lnTo>
                  <a:lnTo>
                    <a:pt x="116" y="146"/>
                  </a:lnTo>
                  <a:lnTo>
                    <a:pt x="129" y="0"/>
                  </a:lnTo>
                  <a:lnTo>
                    <a:pt x="15"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2" name="Freeform 237"/>
            <p:cNvSpPr>
              <a:spLocks noChangeAspect="1"/>
            </p:cNvSpPr>
            <p:nvPr/>
          </p:nvSpPr>
          <p:spPr bwMode="auto">
            <a:xfrm>
              <a:off x="1080" y="2728"/>
              <a:ext cx="30" cy="51"/>
            </a:xfrm>
            <a:custGeom>
              <a:avLst/>
              <a:gdLst>
                <a:gd name="T0" fmla="*/ 5 w 150"/>
                <a:gd name="T1" fmla="*/ 0 h 256"/>
                <a:gd name="T2" fmla="*/ 0 w 150"/>
                <a:gd name="T3" fmla="*/ 46 h 256"/>
                <a:gd name="T4" fmla="*/ 24 w 150"/>
                <a:gd name="T5" fmla="*/ 51 h 256"/>
                <a:gd name="T6" fmla="*/ 30 w 150"/>
                <a:gd name="T7" fmla="*/ 9 h 256"/>
                <a:gd name="T8" fmla="*/ 5 w 150"/>
                <a:gd name="T9" fmla="*/ 0 h 256"/>
                <a:gd name="T10" fmla="*/ 0 60000 65536"/>
                <a:gd name="T11" fmla="*/ 0 60000 65536"/>
                <a:gd name="T12" fmla="*/ 0 60000 65536"/>
                <a:gd name="T13" fmla="*/ 0 60000 65536"/>
                <a:gd name="T14" fmla="*/ 0 60000 65536"/>
                <a:gd name="T15" fmla="*/ 0 w 150"/>
                <a:gd name="T16" fmla="*/ 0 h 256"/>
                <a:gd name="T17" fmla="*/ 150 w 150"/>
                <a:gd name="T18" fmla="*/ 256 h 256"/>
              </a:gdLst>
              <a:ahLst/>
              <a:cxnLst>
                <a:cxn ang="T10">
                  <a:pos x="T0" y="T1"/>
                </a:cxn>
                <a:cxn ang="T11">
                  <a:pos x="T2" y="T3"/>
                </a:cxn>
                <a:cxn ang="T12">
                  <a:pos x="T4" y="T5"/>
                </a:cxn>
                <a:cxn ang="T13">
                  <a:pos x="T6" y="T7"/>
                </a:cxn>
                <a:cxn ang="T14">
                  <a:pos x="T8" y="T9"/>
                </a:cxn>
              </a:cxnLst>
              <a:rect l="T15" t="T16" r="T17" b="T18"/>
              <a:pathLst>
                <a:path w="150" h="256">
                  <a:moveTo>
                    <a:pt x="27" y="0"/>
                  </a:moveTo>
                  <a:lnTo>
                    <a:pt x="0" y="232"/>
                  </a:lnTo>
                  <a:lnTo>
                    <a:pt x="119" y="256"/>
                  </a:lnTo>
                  <a:lnTo>
                    <a:pt x="150" y="46"/>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3" name="Freeform 238"/>
            <p:cNvSpPr>
              <a:spLocks noChangeAspect="1"/>
            </p:cNvSpPr>
            <p:nvPr/>
          </p:nvSpPr>
          <p:spPr bwMode="auto">
            <a:xfrm>
              <a:off x="1111" y="2740"/>
              <a:ext cx="28" cy="46"/>
            </a:xfrm>
            <a:custGeom>
              <a:avLst/>
              <a:gdLst>
                <a:gd name="T0" fmla="*/ 6 w 140"/>
                <a:gd name="T1" fmla="*/ 0 h 226"/>
                <a:gd name="T2" fmla="*/ 0 w 140"/>
                <a:gd name="T3" fmla="*/ 41 h 226"/>
                <a:gd name="T4" fmla="*/ 23 w 140"/>
                <a:gd name="T5" fmla="*/ 46 h 226"/>
                <a:gd name="T6" fmla="*/ 28 w 140"/>
                <a:gd name="T7" fmla="*/ 9 h 226"/>
                <a:gd name="T8" fmla="*/ 6 w 140"/>
                <a:gd name="T9" fmla="*/ 0 h 226"/>
                <a:gd name="T10" fmla="*/ 0 60000 65536"/>
                <a:gd name="T11" fmla="*/ 0 60000 65536"/>
                <a:gd name="T12" fmla="*/ 0 60000 65536"/>
                <a:gd name="T13" fmla="*/ 0 60000 65536"/>
                <a:gd name="T14" fmla="*/ 0 60000 65536"/>
                <a:gd name="T15" fmla="*/ 0 w 140"/>
                <a:gd name="T16" fmla="*/ 0 h 226"/>
                <a:gd name="T17" fmla="*/ 140 w 140"/>
                <a:gd name="T18" fmla="*/ 226 h 226"/>
              </a:gdLst>
              <a:ahLst/>
              <a:cxnLst>
                <a:cxn ang="T10">
                  <a:pos x="T0" y="T1"/>
                </a:cxn>
                <a:cxn ang="T11">
                  <a:pos x="T2" y="T3"/>
                </a:cxn>
                <a:cxn ang="T12">
                  <a:pos x="T4" y="T5"/>
                </a:cxn>
                <a:cxn ang="T13">
                  <a:pos x="T6" y="T7"/>
                </a:cxn>
                <a:cxn ang="T14">
                  <a:pos x="T8" y="T9"/>
                </a:cxn>
              </a:cxnLst>
              <a:rect l="T15" t="T16" r="T17" b="T18"/>
              <a:pathLst>
                <a:path w="140" h="226">
                  <a:moveTo>
                    <a:pt x="29" y="0"/>
                  </a:moveTo>
                  <a:lnTo>
                    <a:pt x="0" y="202"/>
                  </a:lnTo>
                  <a:lnTo>
                    <a:pt x="116" y="226"/>
                  </a:lnTo>
                  <a:lnTo>
                    <a:pt x="140" y="4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4" name="Freeform 239"/>
            <p:cNvSpPr>
              <a:spLocks noChangeAspect="1"/>
            </p:cNvSpPr>
            <p:nvPr/>
          </p:nvSpPr>
          <p:spPr bwMode="auto">
            <a:xfrm>
              <a:off x="1090" y="2621"/>
              <a:ext cx="38" cy="71"/>
            </a:xfrm>
            <a:custGeom>
              <a:avLst/>
              <a:gdLst>
                <a:gd name="T0" fmla="*/ 12 w 189"/>
                <a:gd name="T1" fmla="*/ 0 h 354"/>
                <a:gd name="T2" fmla="*/ 0 w 189"/>
                <a:gd name="T3" fmla="*/ 54 h 354"/>
                <a:gd name="T4" fmla="*/ 25 w 189"/>
                <a:gd name="T5" fmla="*/ 71 h 354"/>
                <a:gd name="T6" fmla="*/ 38 w 189"/>
                <a:gd name="T7" fmla="*/ 18 h 354"/>
                <a:gd name="T8" fmla="*/ 12 w 189"/>
                <a:gd name="T9" fmla="*/ 0 h 354"/>
                <a:gd name="T10" fmla="*/ 0 60000 65536"/>
                <a:gd name="T11" fmla="*/ 0 60000 65536"/>
                <a:gd name="T12" fmla="*/ 0 60000 65536"/>
                <a:gd name="T13" fmla="*/ 0 60000 65536"/>
                <a:gd name="T14" fmla="*/ 0 60000 65536"/>
                <a:gd name="T15" fmla="*/ 0 w 189"/>
                <a:gd name="T16" fmla="*/ 0 h 354"/>
                <a:gd name="T17" fmla="*/ 189 w 189"/>
                <a:gd name="T18" fmla="*/ 354 h 354"/>
              </a:gdLst>
              <a:ahLst/>
              <a:cxnLst>
                <a:cxn ang="T10">
                  <a:pos x="T0" y="T1"/>
                </a:cxn>
                <a:cxn ang="T11">
                  <a:pos x="T2" y="T3"/>
                </a:cxn>
                <a:cxn ang="T12">
                  <a:pos x="T4" y="T5"/>
                </a:cxn>
                <a:cxn ang="T13">
                  <a:pos x="T6" y="T7"/>
                </a:cxn>
                <a:cxn ang="T14">
                  <a:pos x="T8" y="T9"/>
                </a:cxn>
              </a:cxnLst>
              <a:rect l="T15" t="T16" r="T17" b="T18"/>
              <a:pathLst>
                <a:path w="189" h="354">
                  <a:moveTo>
                    <a:pt x="60" y="0"/>
                  </a:moveTo>
                  <a:lnTo>
                    <a:pt x="0" y="267"/>
                  </a:lnTo>
                  <a:lnTo>
                    <a:pt x="123" y="354"/>
                  </a:lnTo>
                  <a:lnTo>
                    <a:pt x="189" y="90"/>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5" name="Freeform 240"/>
            <p:cNvSpPr>
              <a:spLocks noChangeAspect="1"/>
            </p:cNvSpPr>
            <p:nvPr/>
          </p:nvSpPr>
          <p:spPr bwMode="auto">
            <a:xfrm>
              <a:off x="1121" y="2645"/>
              <a:ext cx="37" cy="68"/>
            </a:xfrm>
            <a:custGeom>
              <a:avLst/>
              <a:gdLst>
                <a:gd name="T0" fmla="*/ 14 w 186"/>
                <a:gd name="T1" fmla="*/ 0 h 342"/>
                <a:gd name="T2" fmla="*/ 0 w 186"/>
                <a:gd name="T3" fmla="*/ 52 h 342"/>
                <a:gd name="T4" fmla="*/ 22 w 186"/>
                <a:gd name="T5" fmla="*/ 68 h 342"/>
                <a:gd name="T6" fmla="*/ 37 w 186"/>
                <a:gd name="T7" fmla="*/ 15 h 342"/>
                <a:gd name="T8" fmla="*/ 14 w 186"/>
                <a:gd name="T9" fmla="*/ 0 h 342"/>
                <a:gd name="T10" fmla="*/ 0 60000 65536"/>
                <a:gd name="T11" fmla="*/ 0 60000 65536"/>
                <a:gd name="T12" fmla="*/ 0 60000 65536"/>
                <a:gd name="T13" fmla="*/ 0 60000 65536"/>
                <a:gd name="T14" fmla="*/ 0 60000 65536"/>
                <a:gd name="T15" fmla="*/ 0 w 186"/>
                <a:gd name="T16" fmla="*/ 0 h 342"/>
                <a:gd name="T17" fmla="*/ 186 w 186"/>
                <a:gd name="T18" fmla="*/ 342 h 342"/>
              </a:gdLst>
              <a:ahLst/>
              <a:cxnLst>
                <a:cxn ang="T10">
                  <a:pos x="T0" y="T1"/>
                </a:cxn>
                <a:cxn ang="T11">
                  <a:pos x="T2" y="T3"/>
                </a:cxn>
                <a:cxn ang="T12">
                  <a:pos x="T4" y="T5"/>
                </a:cxn>
                <a:cxn ang="T13">
                  <a:pos x="T6" y="T7"/>
                </a:cxn>
                <a:cxn ang="T14">
                  <a:pos x="T8" y="T9"/>
                </a:cxn>
              </a:cxnLst>
              <a:rect l="T15" t="T16" r="T17" b="T18"/>
              <a:pathLst>
                <a:path w="186" h="342">
                  <a:moveTo>
                    <a:pt x="71" y="0"/>
                  </a:moveTo>
                  <a:lnTo>
                    <a:pt x="0" y="261"/>
                  </a:lnTo>
                  <a:lnTo>
                    <a:pt x="113" y="342"/>
                  </a:lnTo>
                  <a:lnTo>
                    <a:pt x="186" y="77"/>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6" name="Freeform 241"/>
            <p:cNvSpPr>
              <a:spLocks noChangeAspect="1"/>
            </p:cNvSpPr>
            <p:nvPr/>
          </p:nvSpPr>
          <p:spPr bwMode="auto">
            <a:xfrm>
              <a:off x="943" y="2635"/>
              <a:ext cx="47" cy="52"/>
            </a:xfrm>
            <a:custGeom>
              <a:avLst/>
              <a:gdLst>
                <a:gd name="T0" fmla="*/ 0 w 232"/>
                <a:gd name="T1" fmla="*/ 13 h 261"/>
                <a:gd name="T2" fmla="*/ 5 w 232"/>
                <a:gd name="T3" fmla="*/ 52 h 261"/>
                <a:gd name="T4" fmla="*/ 47 w 232"/>
                <a:gd name="T5" fmla="*/ 43 h 261"/>
                <a:gd name="T6" fmla="*/ 47 w 232"/>
                <a:gd name="T7" fmla="*/ 0 h 261"/>
                <a:gd name="T8" fmla="*/ 0 w 232"/>
                <a:gd name="T9" fmla="*/ 13 h 261"/>
                <a:gd name="T10" fmla="*/ 0 60000 65536"/>
                <a:gd name="T11" fmla="*/ 0 60000 65536"/>
                <a:gd name="T12" fmla="*/ 0 60000 65536"/>
                <a:gd name="T13" fmla="*/ 0 60000 65536"/>
                <a:gd name="T14" fmla="*/ 0 60000 65536"/>
                <a:gd name="T15" fmla="*/ 0 w 232"/>
                <a:gd name="T16" fmla="*/ 0 h 261"/>
                <a:gd name="T17" fmla="*/ 232 w 232"/>
                <a:gd name="T18" fmla="*/ 261 h 261"/>
              </a:gdLst>
              <a:ahLst/>
              <a:cxnLst>
                <a:cxn ang="T10">
                  <a:pos x="T0" y="T1"/>
                </a:cxn>
                <a:cxn ang="T11">
                  <a:pos x="T2" y="T3"/>
                </a:cxn>
                <a:cxn ang="T12">
                  <a:pos x="T4" y="T5"/>
                </a:cxn>
                <a:cxn ang="T13">
                  <a:pos x="T6" y="T7"/>
                </a:cxn>
                <a:cxn ang="T14">
                  <a:pos x="T8" y="T9"/>
                </a:cxn>
              </a:cxnLst>
              <a:rect l="T15" t="T16" r="T17" b="T18"/>
              <a:pathLst>
                <a:path w="232" h="261">
                  <a:moveTo>
                    <a:pt x="0" y="64"/>
                  </a:moveTo>
                  <a:lnTo>
                    <a:pt x="24" y="261"/>
                  </a:lnTo>
                  <a:lnTo>
                    <a:pt x="232" y="217"/>
                  </a:lnTo>
                  <a:lnTo>
                    <a:pt x="230" y="0"/>
                  </a:lnTo>
                  <a:lnTo>
                    <a:pt x="0" y="6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7" name="Freeform 242"/>
            <p:cNvSpPr>
              <a:spLocks noChangeAspect="1"/>
            </p:cNvSpPr>
            <p:nvPr/>
          </p:nvSpPr>
          <p:spPr bwMode="auto">
            <a:xfrm>
              <a:off x="1012" y="2622"/>
              <a:ext cx="47" cy="51"/>
            </a:xfrm>
            <a:custGeom>
              <a:avLst/>
              <a:gdLst>
                <a:gd name="T0" fmla="*/ 0 w 235"/>
                <a:gd name="T1" fmla="*/ 7 h 255"/>
                <a:gd name="T2" fmla="*/ 0 w 235"/>
                <a:gd name="T3" fmla="*/ 51 h 255"/>
                <a:gd name="T4" fmla="*/ 41 w 235"/>
                <a:gd name="T5" fmla="*/ 43 h 255"/>
                <a:gd name="T6" fmla="*/ 47 w 235"/>
                <a:gd name="T7" fmla="*/ 0 h 255"/>
                <a:gd name="T8" fmla="*/ 0 w 235"/>
                <a:gd name="T9" fmla="*/ 7 h 255"/>
                <a:gd name="T10" fmla="*/ 0 60000 65536"/>
                <a:gd name="T11" fmla="*/ 0 60000 65536"/>
                <a:gd name="T12" fmla="*/ 0 60000 65536"/>
                <a:gd name="T13" fmla="*/ 0 60000 65536"/>
                <a:gd name="T14" fmla="*/ 0 60000 65536"/>
                <a:gd name="T15" fmla="*/ 0 w 235"/>
                <a:gd name="T16" fmla="*/ 0 h 255"/>
                <a:gd name="T17" fmla="*/ 235 w 235"/>
                <a:gd name="T18" fmla="*/ 255 h 255"/>
              </a:gdLst>
              <a:ahLst/>
              <a:cxnLst>
                <a:cxn ang="T10">
                  <a:pos x="T0" y="T1"/>
                </a:cxn>
                <a:cxn ang="T11">
                  <a:pos x="T2" y="T3"/>
                </a:cxn>
                <a:cxn ang="T12">
                  <a:pos x="T4" y="T5"/>
                </a:cxn>
                <a:cxn ang="T13">
                  <a:pos x="T6" y="T7"/>
                </a:cxn>
                <a:cxn ang="T14">
                  <a:pos x="T8" y="T9"/>
                </a:cxn>
              </a:cxnLst>
              <a:rect l="T15" t="T16" r="T17" b="T18"/>
              <a:pathLst>
                <a:path w="235" h="255">
                  <a:moveTo>
                    <a:pt x="0" y="36"/>
                  </a:moveTo>
                  <a:lnTo>
                    <a:pt x="0" y="255"/>
                  </a:lnTo>
                  <a:lnTo>
                    <a:pt x="205" y="214"/>
                  </a:lnTo>
                  <a:lnTo>
                    <a:pt x="235" y="0"/>
                  </a:lnTo>
                  <a:lnTo>
                    <a:pt x="0" y="3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8" name="Freeform 243"/>
            <p:cNvSpPr>
              <a:spLocks noChangeAspect="1"/>
            </p:cNvSpPr>
            <p:nvPr/>
          </p:nvSpPr>
          <p:spPr bwMode="auto">
            <a:xfrm>
              <a:off x="956" y="2736"/>
              <a:ext cx="38" cy="39"/>
            </a:xfrm>
            <a:custGeom>
              <a:avLst/>
              <a:gdLst>
                <a:gd name="T0" fmla="*/ 0 w 186"/>
                <a:gd name="T1" fmla="*/ 6 h 195"/>
                <a:gd name="T2" fmla="*/ 5 w 186"/>
                <a:gd name="T3" fmla="*/ 39 h 195"/>
                <a:gd name="T4" fmla="*/ 38 w 186"/>
                <a:gd name="T5" fmla="*/ 37 h 195"/>
                <a:gd name="T6" fmla="*/ 36 w 186"/>
                <a:gd name="T7" fmla="*/ 0 h 195"/>
                <a:gd name="T8" fmla="*/ 0 w 186"/>
                <a:gd name="T9" fmla="*/ 6 h 195"/>
                <a:gd name="T10" fmla="*/ 0 60000 65536"/>
                <a:gd name="T11" fmla="*/ 0 60000 65536"/>
                <a:gd name="T12" fmla="*/ 0 60000 65536"/>
                <a:gd name="T13" fmla="*/ 0 60000 65536"/>
                <a:gd name="T14" fmla="*/ 0 60000 65536"/>
                <a:gd name="T15" fmla="*/ 0 w 186"/>
                <a:gd name="T16" fmla="*/ 0 h 195"/>
                <a:gd name="T17" fmla="*/ 186 w 186"/>
                <a:gd name="T18" fmla="*/ 195 h 195"/>
              </a:gdLst>
              <a:ahLst/>
              <a:cxnLst>
                <a:cxn ang="T10">
                  <a:pos x="T0" y="T1"/>
                </a:cxn>
                <a:cxn ang="T11">
                  <a:pos x="T2" y="T3"/>
                </a:cxn>
                <a:cxn ang="T12">
                  <a:pos x="T4" y="T5"/>
                </a:cxn>
                <a:cxn ang="T13">
                  <a:pos x="T6" y="T7"/>
                </a:cxn>
                <a:cxn ang="T14">
                  <a:pos x="T8" y="T9"/>
                </a:cxn>
              </a:cxnLst>
              <a:rect l="T15" t="T16" r="T17" b="T18"/>
              <a:pathLst>
                <a:path w="186" h="195">
                  <a:moveTo>
                    <a:pt x="0" y="29"/>
                  </a:moveTo>
                  <a:lnTo>
                    <a:pt x="23" y="195"/>
                  </a:lnTo>
                  <a:lnTo>
                    <a:pt x="186" y="184"/>
                  </a:lnTo>
                  <a:lnTo>
                    <a:pt x="175" y="0"/>
                  </a:lnTo>
                  <a:lnTo>
                    <a:pt x="0" y="2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09" name="Freeform 244"/>
            <p:cNvSpPr>
              <a:spLocks noChangeAspect="1"/>
            </p:cNvSpPr>
            <p:nvPr/>
          </p:nvSpPr>
          <p:spPr bwMode="auto">
            <a:xfrm>
              <a:off x="1013" y="2728"/>
              <a:ext cx="35" cy="41"/>
            </a:xfrm>
            <a:custGeom>
              <a:avLst/>
              <a:gdLst>
                <a:gd name="T0" fmla="*/ 0 w 179"/>
                <a:gd name="T1" fmla="*/ 5 h 206"/>
                <a:gd name="T2" fmla="*/ 1 w 179"/>
                <a:gd name="T3" fmla="*/ 41 h 206"/>
                <a:gd name="T4" fmla="*/ 32 w 179"/>
                <a:gd name="T5" fmla="*/ 39 h 206"/>
                <a:gd name="T6" fmla="*/ 35 w 179"/>
                <a:gd name="T7" fmla="*/ 0 h 206"/>
                <a:gd name="T8" fmla="*/ 0 w 179"/>
                <a:gd name="T9" fmla="*/ 5 h 206"/>
                <a:gd name="T10" fmla="*/ 0 60000 65536"/>
                <a:gd name="T11" fmla="*/ 0 60000 65536"/>
                <a:gd name="T12" fmla="*/ 0 60000 65536"/>
                <a:gd name="T13" fmla="*/ 0 60000 65536"/>
                <a:gd name="T14" fmla="*/ 0 60000 65536"/>
                <a:gd name="T15" fmla="*/ 0 w 179"/>
                <a:gd name="T16" fmla="*/ 0 h 206"/>
                <a:gd name="T17" fmla="*/ 179 w 179"/>
                <a:gd name="T18" fmla="*/ 206 h 206"/>
              </a:gdLst>
              <a:ahLst/>
              <a:cxnLst>
                <a:cxn ang="T10">
                  <a:pos x="T0" y="T1"/>
                </a:cxn>
                <a:cxn ang="T11">
                  <a:pos x="T2" y="T3"/>
                </a:cxn>
                <a:cxn ang="T12">
                  <a:pos x="T4" y="T5"/>
                </a:cxn>
                <a:cxn ang="T13">
                  <a:pos x="T6" y="T7"/>
                </a:cxn>
                <a:cxn ang="T14">
                  <a:pos x="T8" y="T9"/>
                </a:cxn>
              </a:cxnLst>
              <a:rect l="T15" t="T16" r="T17" b="T18"/>
              <a:pathLst>
                <a:path w="179" h="206">
                  <a:moveTo>
                    <a:pt x="0" y="26"/>
                  </a:moveTo>
                  <a:lnTo>
                    <a:pt x="3" y="206"/>
                  </a:lnTo>
                  <a:lnTo>
                    <a:pt x="166" y="196"/>
                  </a:lnTo>
                  <a:lnTo>
                    <a:pt x="179" y="0"/>
                  </a:lnTo>
                  <a:lnTo>
                    <a:pt x="0" y="2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0" name="Freeform 245"/>
            <p:cNvSpPr>
              <a:spLocks noChangeAspect="1"/>
            </p:cNvSpPr>
            <p:nvPr/>
          </p:nvSpPr>
          <p:spPr bwMode="auto">
            <a:xfrm>
              <a:off x="1074" y="2829"/>
              <a:ext cx="22" cy="42"/>
            </a:xfrm>
            <a:custGeom>
              <a:avLst/>
              <a:gdLst>
                <a:gd name="T0" fmla="*/ 22 w 111"/>
                <a:gd name="T1" fmla="*/ 0 h 209"/>
                <a:gd name="T2" fmla="*/ 20 w 111"/>
                <a:gd name="T3" fmla="*/ 32 h 209"/>
                <a:gd name="T4" fmla="*/ 0 w 111"/>
                <a:gd name="T5" fmla="*/ 42 h 209"/>
                <a:gd name="T6" fmla="*/ 3 w 111"/>
                <a:gd name="T7" fmla="*/ 5 h 209"/>
                <a:gd name="T8" fmla="*/ 22 w 111"/>
                <a:gd name="T9" fmla="*/ 0 h 209"/>
                <a:gd name="T10" fmla="*/ 0 60000 65536"/>
                <a:gd name="T11" fmla="*/ 0 60000 65536"/>
                <a:gd name="T12" fmla="*/ 0 60000 65536"/>
                <a:gd name="T13" fmla="*/ 0 60000 65536"/>
                <a:gd name="T14" fmla="*/ 0 60000 65536"/>
                <a:gd name="T15" fmla="*/ 0 w 111"/>
                <a:gd name="T16" fmla="*/ 0 h 209"/>
                <a:gd name="T17" fmla="*/ 111 w 111"/>
                <a:gd name="T18" fmla="*/ 209 h 209"/>
              </a:gdLst>
              <a:ahLst/>
              <a:cxnLst>
                <a:cxn ang="T10">
                  <a:pos x="T0" y="T1"/>
                </a:cxn>
                <a:cxn ang="T11">
                  <a:pos x="T2" y="T3"/>
                </a:cxn>
                <a:cxn ang="T12">
                  <a:pos x="T4" y="T5"/>
                </a:cxn>
                <a:cxn ang="T13">
                  <a:pos x="T6" y="T7"/>
                </a:cxn>
                <a:cxn ang="T14">
                  <a:pos x="T8" y="T9"/>
                </a:cxn>
              </a:cxnLst>
              <a:rect l="T15" t="T16" r="T17" b="T18"/>
              <a:pathLst>
                <a:path w="111" h="209">
                  <a:moveTo>
                    <a:pt x="111" y="0"/>
                  </a:moveTo>
                  <a:lnTo>
                    <a:pt x="100" y="161"/>
                  </a:lnTo>
                  <a:lnTo>
                    <a:pt x="0" y="209"/>
                  </a:lnTo>
                  <a:lnTo>
                    <a:pt x="14" y="24"/>
                  </a:lnTo>
                  <a:lnTo>
                    <a:pt x="111"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1" name="Freeform 246"/>
            <p:cNvSpPr>
              <a:spLocks noChangeAspect="1"/>
            </p:cNvSpPr>
            <p:nvPr/>
          </p:nvSpPr>
          <p:spPr bwMode="auto">
            <a:xfrm>
              <a:off x="1107" y="2824"/>
              <a:ext cx="18" cy="29"/>
            </a:xfrm>
            <a:custGeom>
              <a:avLst/>
              <a:gdLst>
                <a:gd name="T0" fmla="*/ 1 w 91"/>
                <a:gd name="T1" fmla="*/ 3 h 148"/>
                <a:gd name="T2" fmla="*/ 0 w 91"/>
                <a:gd name="T3" fmla="*/ 29 h 148"/>
                <a:gd name="T4" fmla="*/ 16 w 91"/>
                <a:gd name="T5" fmla="*/ 22 h 148"/>
                <a:gd name="T6" fmla="*/ 18 w 91"/>
                <a:gd name="T7" fmla="*/ 0 h 148"/>
                <a:gd name="T8" fmla="*/ 1 w 91"/>
                <a:gd name="T9" fmla="*/ 3 h 148"/>
                <a:gd name="T10" fmla="*/ 0 60000 65536"/>
                <a:gd name="T11" fmla="*/ 0 60000 65536"/>
                <a:gd name="T12" fmla="*/ 0 60000 65536"/>
                <a:gd name="T13" fmla="*/ 0 60000 65536"/>
                <a:gd name="T14" fmla="*/ 0 60000 65536"/>
                <a:gd name="T15" fmla="*/ 0 w 91"/>
                <a:gd name="T16" fmla="*/ 0 h 148"/>
                <a:gd name="T17" fmla="*/ 91 w 91"/>
                <a:gd name="T18" fmla="*/ 148 h 148"/>
              </a:gdLst>
              <a:ahLst/>
              <a:cxnLst>
                <a:cxn ang="T10">
                  <a:pos x="T0" y="T1"/>
                </a:cxn>
                <a:cxn ang="T11">
                  <a:pos x="T2" y="T3"/>
                </a:cxn>
                <a:cxn ang="T12">
                  <a:pos x="T4" y="T5"/>
                </a:cxn>
                <a:cxn ang="T13">
                  <a:pos x="T6" y="T7"/>
                </a:cxn>
                <a:cxn ang="T14">
                  <a:pos x="T8" y="T9"/>
                </a:cxn>
              </a:cxnLst>
              <a:rect l="T15" t="T16" r="T17" b="T18"/>
              <a:pathLst>
                <a:path w="91" h="148">
                  <a:moveTo>
                    <a:pt x="7" y="13"/>
                  </a:moveTo>
                  <a:lnTo>
                    <a:pt x="0" y="148"/>
                  </a:lnTo>
                  <a:lnTo>
                    <a:pt x="82" y="110"/>
                  </a:lnTo>
                  <a:lnTo>
                    <a:pt x="91" y="0"/>
                  </a:lnTo>
                  <a:lnTo>
                    <a:pt x="7" y="13"/>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2" name="Freeform 247"/>
            <p:cNvSpPr>
              <a:spLocks noChangeAspect="1"/>
            </p:cNvSpPr>
            <p:nvPr/>
          </p:nvSpPr>
          <p:spPr bwMode="auto">
            <a:xfrm>
              <a:off x="1084" y="2735"/>
              <a:ext cx="22" cy="40"/>
            </a:xfrm>
            <a:custGeom>
              <a:avLst/>
              <a:gdLst>
                <a:gd name="T0" fmla="*/ 4 w 109"/>
                <a:gd name="T1" fmla="*/ 0 h 203"/>
                <a:gd name="T2" fmla="*/ 0 w 109"/>
                <a:gd name="T3" fmla="*/ 36 h 203"/>
                <a:gd name="T4" fmla="*/ 18 w 109"/>
                <a:gd name="T5" fmla="*/ 40 h 203"/>
                <a:gd name="T6" fmla="*/ 22 w 109"/>
                <a:gd name="T7" fmla="*/ 6 h 203"/>
                <a:gd name="T8" fmla="*/ 4 w 109"/>
                <a:gd name="T9" fmla="*/ 0 h 203"/>
                <a:gd name="T10" fmla="*/ 0 60000 65536"/>
                <a:gd name="T11" fmla="*/ 0 60000 65536"/>
                <a:gd name="T12" fmla="*/ 0 60000 65536"/>
                <a:gd name="T13" fmla="*/ 0 60000 65536"/>
                <a:gd name="T14" fmla="*/ 0 60000 65536"/>
                <a:gd name="T15" fmla="*/ 0 w 109"/>
                <a:gd name="T16" fmla="*/ 0 h 203"/>
                <a:gd name="T17" fmla="*/ 109 w 109"/>
                <a:gd name="T18" fmla="*/ 203 h 203"/>
              </a:gdLst>
              <a:ahLst/>
              <a:cxnLst>
                <a:cxn ang="T10">
                  <a:pos x="T0" y="T1"/>
                </a:cxn>
                <a:cxn ang="T11">
                  <a:pos x="T2" y="T3"/>
                </a:cxn>
                <a:cxn ang="T12">
                  <a:pos x="T4" y="T5"/>
                </a:cxn>
                <a:cxn ang="T13">
                  <a:pos x="T6" y="T7"/>
                </a:cxn>
                <a:cxn ang="T14">
                  <a:pos x="T8" y="T9"/>
                </a:cxn>
              </a:cxnLst>
              <a:rect l="T15" t="T16" r="T17" b="T18"/>
              <a:pathLst>
                <a:path w="109" h="203">
                  <a:moveTo>
                    <a:pt x="19" y="0"/>
                  </a:moveTo>
                  <a:lnTo>
                    <a:pt x="0" y="184"/>
                  </a:lnTo>
                  <a:lnTo>
                    <a:pt x="87" y="203"/>
                  </a:lnTo>
                  <a:lnTo>
                    <a:pt x="109" y="30"/>
                  </a:lnTo>
                  <a:lnTo>
                    <a:pt x="19"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3" name="Freeform 248"/>
            <p:cNvSpPr>
              <a:spLocks noChangeAspect="1"/>
            </p:cNvSpPr>
            <p:nvPr/>
          </p:nvSpPr>
          <p:spPr bwMode="auto">
            <a:xfrm>
              <a:off x="1115" y="2746"/>
              <a:ext cx="21" cy="36"/>
            </a:xfrm>
            <a:custGeom>
              <a:avLst/>
              <a:gdLst>
                <a:gd name="T0" fmla="*/ 4 w 106"/>
                <a:gd name="T1" fmla="*/ 0 h 179"/>
                <a:gd name="T2" fmla="*/ 0 w 106"/>
                <a:gd name="T3" fmla="*/ 32 h 179"/>
                <a:gd name="T4" fmla="*/ 16 w 106"/>
                <a:gd name="T5" fmla="*/ 36 h 179"/>
                <a:gd name="T6" fmla="*/ 21 w 106"/>
                <a:gd name="T7" fmla="*/ 6 h 179"/>
                <a:gd name="T8" fmla="*/ 4 w 106"/>
                <a:gd name="T9" fmla="*/ 0 h 179"/>
                <a:gd name="T10" fmla="*/ 0 60000 65536"/>
                <a:gd name="T11" fmla="*/ 0 60000 65536"/>
                <a:gd name="T12" fmla="*/ 0 60000 65536"/>
                <a:gd name="T13" fmla="*/ 0 60000 65536"/>
                <a:gd name="T14" fmla="*/ 0 60000 65536"/>
                <a:gd name="T15" fmla="*/ 0 w 106"/>
                <a:gd name="T16" fmla="*/ 0 h 179"/>
                <a:gd name="T17" fmla="*/ 106 w 106"/>
                <a:gd name="T18" fmla="*/ 179 h 179"/>
              </a:gdLst>
              <a:ahLst/>
              <a:cxnLst>
                <a:cxn ang="T10">
                  <a:pos x="T0" y="T1"/>
                </a:cxn>
                <a:cxn ang="T11">
                  <a:pos x="T2" y="T3"/>
                </a:cxn>
                <a:cxn ang="T12">
                  <a:pos x="T4" y="T5"/>
                </a:cxn>
                <a:cxn ang="T13">
                  <a:pos x="T6" y="T7"/>
                </a:cxn>
                <a:cxn ang="T14">
                  <a:pos x="T8" y="T9"/>
                </a:cxn>
              </a:cxnLst>
              <a:rect l="T15" t="T16" r="T17" b="T18"/>
              <a:pathLst>
                <a:path w="106" h="179">
                  <a:moveTo>
                    <a:pt x="20" y="0"/>
                  </a:moveTo>
                  <a:lnTo>
                    <a:pt x="0" y="159"/>
                  </a:lnTo>
                  <a:lnTo>
                    <a:pt x="82" y="179"/>
                  </a:lnTo>
                  <a:lnTo>
                    <a:pt x="106" y="29"/>
                  </a:lnTo>
                  <a:lnTo>
                    <a:pt x="2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4" name="Freeform 249"/>
            <p:cNvSpPr>
              <a:spLocks noChangeAspect="1"/>
            </p:cNvSpPr>
            <p:nvPr/>
          </p:nvSpPr>
          <p:spPr bwMode="auto">
            <a:xfrm>
              <a:off x="1094" y="2627"/>
              <a:ext cx="29" cy="60"/>
            </a:xfrm>
            <a:custGeom>
              <a:avLst/>
              <a:gdLst>
                <a:gd name="T0" fmla="*/ 10 w 147"/>
                <a:gd name="T1" fmla="*/ 0 h 296"/>
                <a:gd name="T2" fmla="*/ 0 w 147"/>
                <a:gd name="T3" fmla="*/ 46 h 296"/>
                <a:gd name="T4" fmla="*/ 19 w 147"/>
                <a:gd name="T5" fmla="*/ 60 h 296"/>
                <a:gd name="T6" fmla="*/ 29 w 147"/>
                <a:gd name="T7" fmla="*/ 14 h 296"/>
                <a:gd name="T8" fmla="*/ 10 w 147"/>
                <a:gd name="T9" fmla="*/ 0 h 296"/>
                <a:gd name="T10" fmla="*/ 0 60000 65536"/>
                <a:gd name="T11" fmla="*/ 0 60000 65536"/>
                <a:gd name="T12" fmla="*/ 0 60000 65536"/>
                <a:gd name="T13" fmla="*/ 0 60000 65536"/>
                <a:gd name="T14" fmla="*/ 0 60000 65536"/>
                <a:gd name="T15" fmla="*/ 0 w 147"/>
                <a:gd name="T16" fmla="*/ 0 h 296"/>
                <a:gd name="T17" fmla="*/ 147 w 147"/>
                <a:gd name="T18" fmla="*/ 296 h 296"/>
              </a:gdLst>
              <a:ahLst/>
              <a:cxnLst>
                <a:cxn ang="T10">
                  <a:pos x="T0" y="T1"/>
                </a:cxn>
                <a:cxn ang="T11">
                  <a:pos x="T2" y="T3"/>
                </a:cxn>
                <a:cxn ang="T12">
                  <a:pos x="T4" y="T5"/>
                </a:cxn>
                <a:cxn ang="T13">
                  <a:pos x="T6" y="T7"/>
                </a:cxn>
                <a:cxn ang="T14">
                  <a:pos x="T8" y="T9"/>
                </a:cxn>
              </a:cxnLst>
              <a:rect l="T15" t="T16" r="T17" b="T18"/>
              <a:pathLst>
                <a:path w="147" h="296">
                  <a:moveTo>
                    <a:pt x="50" y="0"/>
                  </a:moveTo>
                  <a:lnTo>
                    <a:pt x="0" y="225"/>
                  </a:lnTo>
                  <a:lnTo>
                    <a:pt x="94" y="296"/>
                  </a:lnTo>
                  <a:lnTo>
                    <a:pt x="147" y="71"/>
                  </a:lnTo>
                  <a:lnTo>
                    <a:pt x="5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5" name="Freeform 250"/>
            <p:cNvSpPr>
              <a:spLocks noChangeAspect="1"/>
            </p:cNvSpPr>
            <p:nvPr/>
          </p:nvSpPr>
          <p:spPr bwMode="auto">
            <a:xfrm>
              <a:off x="1126" y="2651"/>
              <a:ext cx="28" cy="55"/>
            </a:xfrm>
            <a:custGeom>
              <a:avLst/>
              <a:gdLst>
                <a:gd name="T0" fmla="*/ 12 w 141"/>
                <a:gd name="T1" fmla="*/ 0 h 276"/>
                <a:gd name="T2" fmla="*/ 0 w 141"/>
                <a:gd name="T3" fmla="*/ 44 h 276"/>
                <a:gd name="T4" fmla="*/ 15 w 141"/>
                <a:gd name="T5" fmla="*/ 55 h 276"/>
                <a:gd name="T6" fmla="*/ 28 w 141"/>
                <a:gd name="T7" fmla="*/ 11 h 276"/>
                <a:gd name="T8" fmla="*/ 12 w 141"/>
                <a:gd name="T9" fmla="*/ 0 h 276"/>
                <a:gd name="T10" fmla="*/ 0 60000 65536"/>
                <a:gd name="T11" fmla="*/ 0 60000 65536"/>
                <a:gd name="T12" fmla="*/ 0 60000 65536"/>
                <a:gd name="T13" fmla="*/ 0 60000 65536"/>
                <a:gd name="T14" fmla="*/ 0 60000 65536"/>
                <a:gd name="T15" fmla="*/ 0 w 141"/>
                <a:gd name="T16" fmla="*/ 0 h 276"/>
                <a:gd name="T17" fmla="*/ 141 w 141"/>
                <a:gd name="T18" fmla="*/ 276 h 276"/>
              </a:gdLst>
              <a:ahLst/>
              <a:cxnLst>
                <a:cxn ang="T10">
                  <a:pos x="T0" y="T1"/>
                </a:cxn>
                <a:cxn ang="T11">
                  <a:pos x="T2" y="T3"/>
                </a:cxn>
                <a:cxn ang="T12">
                  <a:pos x="T4" y="T5"/>
                </a:cxn>
                <a:cxn ang="T13">
                  <a:pos x="T6" y="T7"/>
                </a:cxn>
                <a:cxn ang="T14">
                  <a:pos x="T8" y="T9"/>
                </a:cxn>
              </a:cxnLst>
              <a:rect l="T15" t="T16" r="T17" b="T18"/>
              <a:pathLst>
                <a:path w="141" h="276">
                  <a:moveTo>
                    <a:pt x="58" y="0"/>
                  </a:moveTo>
                  <a:lnTo>
                    <a:pt x="0" y="221"/>
                  </a:lnTo>
                  <a:lnTo>
                    <a:pt x="78" y="276"/>
                  </a:lnTo>
                  <a:lnTo>
                    <a:pt x="141" y="53"/>
                  </a:lnTo>
                  <a:lnTo>
                    <a:pt x="58"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6" name="Freeform 251"/>
            <p:cNvSpPr>
              <a:spLocks noChangeAspect="1"/>
            </p:cNvSpPr>
            <p:nvPr/>
          </p:nvSpPr>
          <p:spPr bwMode="auto">
            <a:xfrm>
              <a:off x="977" y="2824"/>
              <a:ext cx="22" cy="78"/>
            </a:xfrm>
            <a:custGeom>
              <a:avLst/>
              <a:gdLst>
                <a:gd name="T0" fmla="*/ 0 w 113"/>
                <a:gd name="T1" fmla="*/ 0 h 393"/>
                <a:gd name="T2" fmla="*/ 10 w 113"/>
                <a:gd name="T3" fmla="*/ 74 h 393"/>
                <a:gd name="T4" fmla="*/ 22 w 113"/>
                <a:gd name="T5" fmla="*/ 78 h 393"/>
                <a:gd name="T6" fmla="*/ 22 w 113"/>
                <a:gd name="T7" fmla="*/ 1 h 393"/>
                <a:gd name="T8" fmla="*/ 0 w 113"/>
                <a:gd name="T9" fmla="*/ 0 h 393"/>
                <a:gd name="T10" fmla="*/ 0 60000 65536"/>
                <a:gd name="T11" fmla="*/ 0 60000 65536"/>
                <a:gd name="T12" fmla="*/ 0 60000 65536"/>
                <a:gd name="T13" fmla="*/ 0 60000 65536"/>
                <a:gd name="T14" fmla="*/ 0 60000 65536"/>
                <a:gd name="T15" fmla="*/ 0 w 113"/>
                <a:gd name="T16" fmla="*/ 0 h 393"/>
                <a:gd name="T17" fmla="*/ 113 w 113"/>
                <a:gd name="T18" fmla="*/ 393 h 393"/>
              </a:gdLst>
              <a:ahLst/>
              <a:cxnLst>
                <a:cxn ang="T10">
                  <a:pos x="T0" y="T1"/>
                </a:cxn>
                <a:cxn ang="T11">
                  <a:pos x="T2" y="T3"/>
                </a:cxn>
                <a:cxn ang="T12">
                  <a:pos x="T4" y="T5"/>
                </a:cxn>
                <a:cxn ang="T13">
                  <a:pos x="T6" y="T7"/>
                </a:cxn>
                <a:cxn ang="T14">
                  <a:pos x="T8" y="T9"/>
                </a:cxn>
              </a:cxnLst>
              <a:rect l="T15" t="T16" r="T17" b="T18"/>
              <a:pathLst>
                <a:path w="113" h="393">
                  <a:moveTo>
                    <a:pt x="0" y="0"/>
                  </a:moveTo>
                  <a:lnTo>
                    <a:pt x="50" y="373"/>
                  </a:lnTo>
                  <a:lnTo>
                    <a:pt x="111" y="393"/>
                  </a:lnTo>
                  <a:lnTo>
                    <a:pt x="113" y="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7" name="Freeform 252"/>
            <p:cNvSpPr>
              <a:spLocks noChangeAspect="1"/>
            </p:cNvSpPr>
            <p:nvPr/>
          </p:nvSpPr>
          <p:spPr bwMode="auto">
            <a:xfrm>
              <a:off x="1003" y="2825"/>
              <a:ext cx="30" cy="85"/>
            </a:xfrm>
            <a:custGeom>
              <a:avLst/>
              <a:gdLst>
                <a:gd name="T0" fmla="*/ 30 w 151"/>
                <a:gd name="T1" fmla="*/ 3 h 426"/>
                <a:gd name="T2" fmla="*/ 1 w 151"/>
                <a:gd name="T3" fmla="*/ 0 h 426"/>
                <a:gd name="T4" fmla="*/ 0 w 151"/>
                <a:gd name="T5" fmla="*/ 79 h 426"/>
                <a:gd name="T6" fmla="*/ 19 w 151"/>
                <a:gd name="T7" fmla="*/ 85 h 426"/>
                <a:gd name="T8" fmla="*/ 20 w 151"/>
                <a:gd name="T9" fmla="*/ 76 h 426"/>
                <a:gd name="T10" fmla="*/ 21 w 151"/>
                <a:gd name="T11" fmla="*/ 62 h 426"/>
                <a:gd name="T12" fmla="*/ 22 w 151"/>
                <a:gd name="T13" fmla="*/ 48 h 426"/>
                <a:gd name="T14" fmla="*/ 23 w 151"/>
                <a:gd name="T15" fmla="*/ 39 h 426"/>
                <a:gd name="T16" fmla="*/ 24 w 151"/>
                <a:gd name="T17" fmla="*/ 35 h 426"/>
                <a:gd name="T18" fmla="*/ 25 w 151"/>
                <a:gd name="T19" fmla="*/ 31 h 426"/>
                <a:gd name="T20" fmla="*/ 25 w 151"/>
                <a:gd name="T21" fmla="*/ 26 h 426"/>
                <a:gd name="T22" fmla="*/ 26 w 151"/>
                <a:gd name="T23" fmla="*/ 22 h 426"/>
                <a:gd name="T24" fmla="*/ 27 w 151"/>
                <a:gd name="T25" fmla="*/ 17 h 426"/>
                <a:gd name="T26" fmla="*/ 28 w 151"/>
                <a:gd name="T27" fmla="*/ 12 h 426"/>
                <a:gd name="T28" fmla="*/ 29 w 151"/>
                <a:gd name="T29" fmla="*/ 7 h 426"/>
                <a:gd name="T30" fmla="*/ 30 w 151"/>
                <a:gd name="T31" fmla="*/ 3 h 4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426"/>
                <a:gd name="T50" fmla="*/ 151 w 151"/>
                <a:gd name="T51" fmla="*/ 426 h 4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426">
                  <a:moveTo>
                    <a:pt x="151" y="13"/>
                  </a:moveTo>
                  <a:lnTo>
                    <a:pt x="5" y="0"/>
                  </a:lnTo>
                  <a:lnTo>
                    <a:pt x="0" y="396"/>
                  </a:lnTo>
                  <a:lnTo>
                    <a:pt x="94" y="426"/>
                  </a:lnTo>
                  <a:lnTo>
                    <a:pt x="99" y="380"/>
                  </a:lnTo>
                  <a:lnTo>
                    <a:pt x="105" y="311"/>
                  </a:lnTo>
                  <a:lnTo>
                    <a:pt x="112" y="242"/>
                  </a:lnTo>
                  <a:lnTo>
                    <a:pt x="117" y="194"/>
                  </a:lnTo>
                  <a:lnTo>
                    <a:pt x="120" y="175"/>
                  </a:lnTo>
                  <a:lnTo>
                    <a:pt x="124" y="155"/>
                  </a:lnTo>
                  <a:lnTo>
                    <a:pt x="128" y="132"/>
                  </a:lnTo>
                  <a:lnTo>
                    <a:pt x="132" y="109"/>
                  </a:lnTo>
                  <a:lnTo>
                    <a:pt x="137" y="84"/>
                  </a:lnTo>
                  <a:lnTo>
                    <a:pt x="141" y="60"/>
                  </a:lnTo>
                  <a:lnTo>
                    <a:pt x="146" y="36"/>
                  </a:lnTo>
                  <a:lnTo>
                    <a:pt x="151" y="1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8" name="Freeform 253"/>
            <p:cNvSpPr>
              <a:spLocks noChangeAspect="1"/>
            </p:cNvSpPr>
            <p:nvPr/>
          </p:nvSpPr>
          <p:spPr bwMode="auto">
            <a:xfrm>
              <a:off x="966" y="2809"/>
              <a:ext cx="82" cy="103"/>
            </a:xfrm>
            <a:custGeom>
              <a:avLst/>
              <a:gdLst>
                <a:gd name="T0" fmla="*/ 71 w 409"/>
                <a:gd name="T1" fmla="*/ 40 h 517"/>
                <a:gd name="T2" fmla="*/ 75 w 409"/>
                <a:gd name="T3" fmla="*/ 27 h 517"/>
                <a:gd name="T4" fmla="*/ 79 w 409"/>
                <a:gd name="T5" fmla="*/ 15 h 517"/>
                <a:gd name="T6" fmla="*/ 82 w 409"/>
                <a:gd name="T7" fmla="*/ 7 h 517"/>
                <a:gd name="T8" fmla="*/ 81 w 409"/>
                <a:gd name="T9" fmla="*/ 5 h 517"/>
                <a:gd name="T10" fmla="*/ 79 w 409"/>
                <a:gd name="T11" fmla="*/ 4 h 517"/>
                <a:gd name="T12" fmla="*/ 74 w 409"/>
                <a:gd name="T13" fmla="*/ 4 h 517"/>
                <a:gd name="T14" fmla="*/ 69 w 409"/>
                <a:gd name="T15" fmla="*/ 3 h 517"/>
                <a:gd name="T16" fmla="*/ 63 w 409"/>
                <a:gd name="T17" fmla="*/ 2 h 517"/>
                <a:gd name="T18" fmla="*/ 56 w 409"/>
                <a:gd name="T19" fmla="*/ 1 h 517"/>
                <a:gd name="T20" fmla="*/ 49 w 409"/>
                <a:gd name="T21" fmla="*/ 0 h 517"/>
                <a:gd name="T22" fmla="*/ 41 w 409"/>
                <a:gd name="T23" fmla="*/ 0 h 517"/>
                <a:gd name="T24" fmla="*/ 33 w 409"/>
                <a:gd name="T25" fmla="*/ 0 h 517"/>
                <a:gd name="T26" fmla="*/ 26 w 409"/>
                <a:gd name="T27" fmla="*/ 1 h 517"/>
                <a:gd name="T28" fmla="*/ 20 w 409"/>
                <a:gd name="T29" fmla="*/ 1 h 517"/>
                <a:gd name="T30" fmla="*/ 13 w 409"/>
                <a:gd name="T31" fmla="*/ 2 h 517"/>
                <a:gd name="T32" fmla="*/ 8 w 409"/>
                <a:gd name="T33" fmla="*/ 3 h 517"/>
                <a:gd name="T34" fmla="*/ 4 w 409"/>
                <a:gd name="T35" fmla="*/ 3 h 517"/>
                <a:gd name="T36" fmla="*/ 2 w 409"/>
                <a:gd name="T37" fmla="*/ 4 h 517"/>
                <a:gd name="T38" fmla="*/ 0 w 409"/>
                <a:gd name="T39" fmla="*/ 4 h 517"/>
                <a:gd name="T40" fmla="*/ 15 w 409"/>
                <a:gd name="T41" fmla="*/ 87 h 517"/>
                <a:gd name="T42" fmla="*/ 11 w 409"/>
                <a:gd name="T43" fmla="*/ 15 h 517"/>
                <a:gd name="T44" fmla="*/ 33 w 409"/>
                <a:gd name="T45" fmla="*/ 93 h 517"/>
                <a:gd name="T46" fmla="*/ 38 w 409"/>
                <a:gd name="T47" fmla="*/ 16 h 517"/>
                <a:gd name="T48" fmla="*/ 66 w 409"/>
                <a:gd name="T49" fmla="*/ 23 h 517"/>
                <a:gd name="T50" fmla="*/ 64 w 409"/>
                <a:gd name="T51" fmla="*/ 33 h 517"/>
                <a:gd name="T52" fmla="*/ 62 w 409"/>
                <a:gd name="T53" fmla="*/ 42 h 517"/>
                <a:gd name="T54" fmla="*/ 61 w 409"/>
                <a:gd name="T55" fmla="*/ 51 h 517"/>
                <a:gd name="T56" fmla="*/ 59 w 409"/>
                <a:gd name="T57" fmla="*/ 64 h 517"/>
                <a:gd name="T58" fmla="*/ 57 w 409"/>
                <a:gd name="T59" fmla="*/ 92 h 517"/>
                <a:gd name="T60" fmla="*/ 62 w 409"/>
                <a:gd name="T61" fmla="*/ 103 h 517"/>
                <a:gd name="T62" fmla="*/ 63 w 409"/>
                <a:gd name="T63" fmla="*/ 94 h 517"/>
                <a:gd name="T64" fmla="*/ 63 w 409"/>
                <a:gd name="T65" fmla="*/ 86 h 517"/>
                <a:gd name="T66" fmla="*/ 64 w 409"/>
                <a:gd name="T67" fmla="*/ 80 h 517"/>
                <a:gd name="T68" fmla="*/ 66 w 409"/>
                <a:gd name="T69" fmla="*/ 70 h 517"/>
                <a:gd name="T70" fmla="*/ 68 w 409"/>
                <a:gd name="T71" fmla="*/ 57 h 517"/>
                <a:gd name="T72" fmla="*/ 70 w 409"/>
                <a:gd name="T73" fmla="*/ 45 h 5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17"/>
                <a:gd name="T113" fmla="*/ 409 w 409"/>
                <a:gd name="T114" fmla="*/ 517 h 5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17">
                  <a:moveTo>
                    <a:pt x="350" y="228"/>
                  </a:moveTo>
                  <a:lnTo>
                    <a:pt x="356" y="199"/>
                  </a:lnTo>
                  <a:lnTo>
                    <a:pt x="365" y="167"/>
                  </a:lnTo>
                  <a:lnTo>
                    <a:pt x="374" y="134"/>
                  </a:lnTo>
                  <a:lnTo>
                    <a:pt x="384" y="102"/>
                  </a:lnTo>
                  <a:lnTo>
                    <a:pt x="394" y="73"/>
                  </a:lnTo>
                  <a:lnTo>
                    <a:pt x="402" y="49"/>
                  </a:lnTo>
                  <a:lnTo>
                    <a:pt x="407" y="34"/>
                  </a:lnTo>
                  <a:lnTo>
                    <a:pt x="409" y="28"/>
                  </a:lnTo>
                  <a:lnTo>
                    <a:pt x="405" y="26"/>
                  </a:lnTo>
                  <a:lnTo>
                    <a:pt x="399" y="24"/>
                  </a:lnTo>
                  <a:lnTo>
                    <a:pt x="392" y="22"/>
                  </a:lnTo>
                  <a:lnTo>
                    <a:pt x="382" y="20"/>
                  </a:lnTo>
                  <a:lnTo>
                    <a:pt x="371" y="18"/>
                  </a:lnTo>
                  <a:lnTo>
                    <a:pt x="359" y="15"/>
                  </a:lnTo>
                  <a:lnTo>
                    <a:pt x="345" y="13"/>
                  </a:lnTo>
                  <a:lnTo>
                    <a:pt x="329" y="10"/>
                  </a:lnTo>
                  <a:lnTo>
                    <a:pt x="313" y="8"/>
                  </a:lnTo>
                  <a:lnTo>
                    <a:pt x="297" y="6"/>
                  </a:lnTo>
                  <a:lnTo>
                    <a:pt x="279" y="4"/>
                  </a:lnTo>
                  <a:lnTo>
                    <a:pt x="261" y="2"/>
                  </a:lnTo>
                  <a:lnTo>
                    <a:pt x="243" y="1"/>
                  </a:lnTo>
                  <a:lnTo>
                    <a:pt x="224" y="0"/>
                  </a:lnTo>
                  <a:lnTo>
                    <a:pt x="204" y="0"/>
                  </a:lnTo>
                  <a:lnTo>
                    <a:pt x="185" y="0"/>
                  </a:lnTo>
                  <a:lnTo>
                    <a:pt x="166" y="1"/>
                  </a:lnTo>
                  <a:lnTo>
                    <a:pt x="148" y="1"/>
                  </a:lnTo>
                  <a:lnTo>
                    <a:pt x="131" y="3"/>
                  </a:lnTo>
                  <a:lnTo>
                    <a:pt x="114" y="4"/>
                  </a:lnTo>
                  <a:lnTo>
                    <a:pt x="98" y="6"/>
                  </a:lnTo>
                  <a:lnTo>
                    <a:pt x="81" y="7"/>
                  </a:lnTo>
                  <a:lnTo>
                    <a:pt x="67" y="9"/>
                  </a:lnTo>
                  <a:lnTo>
                    <a:pt x="54" y="11"/>
                  </a:lnTo>
                  <a:lnTo>
                    <a:pt x="42" y="13"/>
                  </a:lnTo>
                  <a:lnTo>
                    <a:pt x="32" y="14"/>
                  </a:lnTo>
                  <a:lnTo>
                    <a:pt x="22" y="16"/>
                  </a:lnTo>
                  <a:lnTo>
                    <a:pt x="15" y="17"/>
                  </a:lnTo>
                  <a:lnTo>
                    <a:pt x="8" y="18"/>
                  </a:lnTo>
                  <a:lnTo>
                    <a:pt x="4" y="19"/>
                  </a:lnTo>
                  <a:lnTo>
                    <a:pt x="1" y="20"/>
                  </a:lnTo>
                  <a:lnTo>
                    <a:pt x="0" y="20"/>
                  </a:lnTo>
                  <a:lnTo>
                    <a:pt x="73" y="439"/>
                  </a:lnTo>
                  <a:lnTo>
                    <a:pt x="103" y="449"/>
                  </a:lnTo>
                  <a:lnTo>
                    <a:pt x="53" y="76"/>
                  </a:lnTo>
                  <a:lnTo>
                    <a:pt x="166" y="82"/>
                  </a:lnTo>
                  <a:lnTo>
                    <a:pt x="164" y="469"/>
                  </a:lnTo>
                  <a:lnTo>
                    <a:pt x="183" y="476"/>
                  </a:lnTo>
                  <a:lnTo>
                    <a:pt x="188" y="80"/>
                  </a:lnTo>
                  <a:lnTo>
                    <a:pt x="334" y="93"/>
                  </a:lnTo>
                  <a:lnTo>
                    <a:pt x="329" y="116"/>
                  </a:lnTo>
                  <a:lnTo>
                    <a:pt x="324" y="140"/>
                  </a:lnTo>
                  <a:lnTo>
                    <a:pt x="320" y="164"/>
                  </a:lnTo>
                  <a:lnTo>
                    <a:pt x="315" y="189"/>
                  </a:lnTo>
                  <a:lnTo>
                    <a:pt x="311" y="212"/>
                  </a:lnTo>
                  <a:lnTo>
                    <a:pt x="307" y="235"/>
                  </a:lnTo>
                  <a:lnTo>
                    <a:pt x="303" y="255"/>
                  </a:lnTo>
                  <a:lnTo>
                    <a:pt x="300" y="274"/>
                  </a:lnTo>
                  <a:lnTo>
                    <a:pt x="295" y="322"/>
                  </a:lnTo>
                  <a:lnTo>
                    <a:pt x="288" y="391"/>
                  </a:lnTo>
                  <a:lnTo>
                    <a:pt x="282" y="460"/>
                  </a:lnTo>
                  <a:lnTo>
                    <a:pt x="277" y="506"/>
                  </a:lnTo>
                  <a:lnTo>
                    <a:pt x="310" y="517"/>
                  </a:lnTo>
                  <a:lnTo>
                    <a:pt x="311" y="497"/>
                  </a:lnTo>
                  <a:lnTo>
                    <a:pt x="312" y="473"/>
                  </a:lnTo>
                  <a:lnTo>
                    <a:pt x="314" y="449"/>
                  </a:lnTo>
                  <a:lnTo>
                    <a:pt x="314" y="431"/>
                  </a:lnTo>
                  <a:lnTo>
                    <a:pt x="315" y="419"/>
                  </a:lnTo>
                  <a:lnTo>
                    <a:pt x="318" y="401"/>
                  </a:lnTo>
                  <a:lnTo>
                    <a:pt x="322" y="377"/>
                  </a:lnTo>
                  <a:lnTo>
                    <a:pt x="327" y="349"/>
                  </a:lnTo>
                  <a:lnTo>
                    <a:pt x="332" y="318"/>
                  </a:lnTo>
                  <a:lnTo>
                    <a:pt x="339" y="286"/>
                  </a:lnTo>
                  <a:lnTo>
                    <a:pt x="345" y="256"/>
                  </a:lnTo>
                  <a:lnTo>
                    <a:pt x="350"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19" name="Freeform 254"/>
            <p:cNvSpPr>
              <a:spLocks noChangeAspect="1"/>
            </p:cNvSpPr>
            <p:nvPr/>
          </p:nvSpPr>
          <p:spPr bwMode="auto">
            <a:xfrm>
              <a:off x="980" y="2828"/>
              <a:ext cx="13" cy="69"/>
            </a:xfrm>
            <a:custGeom>
              <a:avLst/>
              <a:gdLst>
                <a:gd name="T0" fmla="*/ 0 w 63"/>
                <a:gd name="T1" fmla="*/ 0 h 348"/>
                <a:gd name="T2" fmla="*/ 11 w 63"/>
                <a:gd name="T3" fmla="*/ 68 h 348"/>
                <a:gd name="T4" fmla="*/ 13 w 63"/>
                <a:gd name="T5" fmla="*/ 69 h 348"/>
                <a:gd name="T6" fmla="*/ 7 w 63"/>
                <a:gd name="T7" fmla="*/ 0 h 348"/>
                <a:gd name="T8" fmla="*/ 0 w 63"/>
                <a:gd name="T9" fmla="*/ 0 h 348"/>
                <a:gd name="T10" fmla="*/ 0 60000 65536"/>
                <a:gd name="T11" fmla="*/ 0 60000 65536"/>
                <a:gd name="T12" fmla="*/ 0 60000 65536"/>
                <a:gd name="T13" fmla="*/ 0 60000 65536"/>
                <a:gd name="T14" fmla="*/ 0 60000 65536"/>
                <a:gd name="T15" fmla="*/ 0 w 63"/>
                <a:gd name="T16" fmla="*/ 0 h 348"/>
                <a:gd name="T17" fmla="*/ 63 w 63"/>
                <a:gd name="T18" fmla="*/ 348 h 348"/>
              </a:gdLst>
              <a:ahLst/>
              <a:cxnLst>
                <a:cxn ang="T10">
                  <a:pos x="T0" y="T1"/>
                </a:cxn>
                <a:cxn ang="T11">
                  <a:pos x="T2" y="T3"/>
                </a:cxn>
                <a:cxn ang="T12">
                  <a:pos x="T4" y="T5"/>
                </a:cxn>
                <a:cxn ang="T13">
                  <a:pos x="T6" y="T7"/>
                </a:cxn>
                <a:cxn ang="T14">
                  <a:pos x="T8" y="T9"/>
                </a:cxn>
              </a:cxnLst>
              <a:rect l="T15" t="T16" r="T17" b="T18"/>
              <a:pathLst>
                <a:path w="63" h="348">
                  <a:moveTo>
                    <a:pt x="0" y="2"/>
                  </a:moveTo>
                  <a:lnTo>
                    <a:pt x="52" y="342"/>
                  </a:lnTo>
                  <a:lnTo>
                    <a:pt x="63" y="348"/>
                  </a:lnTo>
                  <a:lnTo>
                    <a:pt x="32" y="0"/>
                  </a:lnTo>
                  <a:lnTo>
                    <a:pt x="0" y="2"/>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0" name="Freeform 255"/>
            <p:cNvSpPr>
              <a:spLocks noChangeAspect="1"/>
            </p:cNvSpPr>
            <p:nvPr/>
          </p:nvSpPr>
          <p:spPr bwMode="auto">
            <a:xfrm>
              <a:off x="1011" y="2829"/>
              <a:ext cx="17" cy="76"/>
            </a:xfrm>
            <a:custGeom>
              <a:avLst/>
              <a:gdLst>
                <a:gd name="T0" fmla="*/ 5 w 85"/>
                <a:gd name="T1" fmla="*/ 0 h 380"/>
                <a:gd name="T2" fmla="*/ 0 w 85"/>
                <a:gd name="T3" fmla="*/ 73 h 380"/>
                <a:gd name="T4" fmla="*/ 7 w 85"/>
                <a:gd name="T5" fmla="*/ 76 h 380"/>
                <a:gd name="T6" fmla="*/ 7 w 85"/>
                <a:gd name="T7" fmla="*/ 71 h 380"/>
                <a:gd name="T8" fmla="*/ 8 w 85"/>
                <a:gd name="T9" fmla="*/ 58 h 380"/>
                <a:gd name="T10" fmla="*/ 10 w 85"/>
                <a:gd name="T11" fmla="*/ 43 h 380"/>
                <a:gd name="T12" fmla="*/ 11 w 85"/>
                <a:gd name="T13" fmla="*/ 32 h 380"/>
                <a:gd name="T14" fmla="*/ 13 w 85"/>
                <a:gd name="T15" fmla="*/ 23 h 380"/>
                <a:gd name="T16" fmla="*/ 15 w 85"/>
                <a:gd name="T17" fmla="*/ 12 h 380"/>
                <a:gd name="T18" fmla="*/ 16 w 85"/>
                <a:gd name="T19" fmla="*/ 4 h 380"/>
                <a:gd name="T20" fmla="*/ 17 w 85"/>
                <a:gd name="T21" fmla="*/ 0 h 380"/>
                <a:gd name="T22" fmla="*/ 5 w 85"/>
                <a:gd name="T23" fmla="*/ 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380"/>
                <a:gd name="T38" fmla="*/ 85 w 85"/>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380">
                  <a:moveTo>
                    <a:pt x="24" y="0"/>
                  </a:moveTo>
                  <a:lnTo>
                    <a:pt x="0" y="367"/>
                  </a:lnTo>
                  <a:lnTo>
                    <a:pt x="33" y="380"/>
                  </a:lnTo>
                  <a:lnTo>
                    <a:pt x="36" y="353"/>
                  </a:lnTo>
                  <a:lnTo>
                    <a:pt x="42" y="289"/>
                  </a:lnTo>
                  <a:lnTo>
                    <a:pt x="50" y="217"/>
                  </a:lnTo>
                  <a:lnTo>
                    <a:pt x="57" y="161"/>
                  </a:lnTo>
                  <a:lnTo>
                    <a:pt x="64" y="115"/>
                  </a:lnTo>
                  <a:lnTo>
                    <a:pt x="73" y="62"/>
                  </a:lnTo>
                  <a:lnTo>
                    <a:pt x="81" y="20"/>
                  </a:lnTo>
                  <a:lnTo>
                    <a:pt x="85" y="2"/>
                  </a:lnTo>
                  <a:lnTo>
                    <a:pt x="24" y="0"/>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1" name="Freeform 256"/>
            <p:cNvSpPr>
              <a:spLocks noChangeAspect="1"/>
            </p:cNvSpPr>
            <p:nvPr/>
          </p:nvSpPr>
          <p:spPr bwMode="auto">
            <a:xfrm>
              <a:off x="1005" y="2863"/>
              <a:ext cx="5" cy="21"/>
            </a:xfrm>
            <a:custGeom>
              <a:avLst/>
              <a:gdLst>
                <a:gd name="T0" fmla="*/ 0 w 23"/>
                <a:gd name="T1" fmla="*/ 0 h 104"/>
                <a:gd name="T2" fmla="*/ 0 w 23"/>
                <a:gd name="T3" fmla="*/ 20 h 104"/>
                <a:gd name="T4" fmla="*/ 4 w 23"/>
                <a:gd name="T5" fmla="*/ 21 h 104"/>
                <a:gd name="T6" fmla="*/ 5 w 23"/>
                <a:gd name="T7" fmla="*/ 0 h 104"/>
                <a:gd name="T8" fmla="*/ 0 w 23"/>
                <a:gd name="T9" fmla="*/ 0 h 104"/>
                <a:gd name="T10" fmla="*/ 0 60000 65536"/>
                <a:gd name="T11" fmla="*/ 0 60000 65536"/>
                <a:gd name="T12" fmla="*/ 0 60000 65536"/>
                <a:gd name="T13" fmla="*/ 0 60000 65536"/>
                <a:gd name="T14" fmla="*/ 0 60000 65536"/>
                <a:gd name="T15" fmla="*/ 0 w 23"/>
                <a:gd name="T16" fmla="*/ 0 h 104"/>
                <a:gd name="T17" fmla="*/ 23 w 23"/>
                <a:gd name="T18" fmla="*/ 104 h 104"/>
              </a:gdLst>
              <a:ahLst/>
              <a:cxnLst>
                <a:cxn ang="T10">
                  <a:pos x="T0" y="T1"/>
                </a:cxn>
                <a:cxn ang="T11">
                  <a:pos x="T2" y="T3"/>
                </a:cxn>
                <a:cxn ang="T12">
                  <a:pos x="T4" y="T5"/>
                </a:cxn>
                <a:cxn ang="T13">
                  <a:pos x="T6" y="T7"/>
                </a:cxn>
                <a:cxn ang="T14">
                  <a:pos x="T8" y="T9"/>
                </a:cxn>
              </a:cxnLst>
              <a:rect l="T15" t="T16" r="T17" b="T18"/>
              <a:pathLst>
                <a:path w="23" h="104">
                  <a:moveTo>
                    <a:pt x="0" y="0"/>
                  </a:moveTo>
                  <a:lnTo>
                    <a:pt x="0" y="99"/>
                  </a:lnTo>
                  <a:lnTo>
                    <a:pt x="19" y="104"/>
                  </a:lnTo>
                  <a:lnTo>
                    <a:pt x="2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2" name="Freeform 257"/>
            <p:cNvSpPr>
              <a:spLocks noChangeAspect="1"/>
            </p:cNvSpPr>
            <p:nvPr/>
          </p:nvSpPr>
          <p:spPr bwMode="auto">
            <a:xfrm>
              <a:off x="992" y="2861"/>
              <a:ext cx="4" cy="20"/>
            </a:xfrm>
            <a:custGeom>
              <a:avLst/>
              <a:gdLst>
                <a:gd name="T0" fmla="*/ 4 w 19"/>
                <a:gd name="T1" fmla="*/ 0 h 98"/>
                <a:gd name="T2" fmla="*/ 4 w 19"/>
                <a:gd name="T3" fmla="*/ 20 h 98"/>
                <a:gd name="T4" fmla="*/ 1 w 19"/>
                <a:gd name="T5" fmla="*/ 19 h 98"/>
                <a:gd name="T6" fmla="*/ 0 w 19"/>
                <a:gd name="T7" fmla="*/ 0 h 98"/>
                <a:gd name="T8" fmla="*/ 4 w 19"/>
                <a:gd name="T9" fmla="*/ 0 h 98"/>
                <a:gd name="T10" fmla="*/ 0 60000 65536"/>
                <a:gd name="T11" fmla="*/ 0 60000 65536"/>
                <a:gd name="T12" fmla="*/ 0 60000 65536"/>
                <a:gd name="T13" fmla="*/ 0 60000 65536"/>
                <a:gd name="T14" fmla="*/ 0 60000 65536"/>
                <a:gd name="T15" fmla="*/ 0 w 19"/>
                <a:gd name="T16" fmla="*/ 0 h 98"/>
                <a:gd name="T17" fmla="*/ 19 w 19"/>
                <a:gd name="T18" fmla="*/ 98 h 98"/>
              </a:gdLst>
              <a:ahLst/>
              <a:cxnLst>
                <a:cxn ang="T10">
                  <a:pos x="T0" y="T1"/>
                </a:cxn>
                <a:cxn ang="T11">
                  <a:pos x="T2" y="T3"/>
                </a:cxn>
                <a:cxn ang="T12">
                  <a:pos x="T4" y="T5"/>
                </a:cxn>
                <a:cxn ang="T13">
                  <a:pos x="T6" y="T7"/>
                </a:cxn>
                <a:cxn ang="T14">
                  <a:pos x="T8" y="T9"/>
                </a:cxn>
              </a:cxnLst>
              <a:rect l="T15" t="T16" r="T17" b="T18"/>
              <a:pathLst>
                <a:path w="19" h="98">
                  <a:moveTo>
                    <a:pt x="19" y="2"/>
                  </a:moveTo>
                  <a:lnTo>
                    <a:pt x="19" y="98"/>
                  </a:lnTo>
                  <a:lnTo>
                    <a:pt x="4" y="93"/>
                  </a:lnTo>
                  <a:lnTo>
                    <a:pt x="0" y="0"/>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3" name="Freeform 258"/>
            <p:cNvSpPr>
              <a:spLocks noChangeAspect="1"/>
            </p:cNvSpPr>
            <p:nvPr/>
          </p:nvSpPr>
          <p:spPr bwMode="auto">
            <a:xfrm>
              <a:off x="948" y="2648"/>
              <a:ext cx="17" cy="29"/>
            </a:xfrm>
            <a:custGeom>
              <a:avLst/>
              <a:gdLst>
                <a:gd name="T0" fmla="*/ 0 w 83"/>
                <a:gd name="T1" fmla="*/ 4 h 149"/>
                <a:gd name="T2" fmla="*/ 3 w 83"/>
                <a:gd name="T3" fmla="*/ 29 h 149"/>
                <a:gd name="T4" fmla="*/ 17 w 83"/>
                <a:gd name="T5" fmla="*/ 26 h 149"/>
                <a:gd name="T6" fmla="*/ 15 w 83"/>
                <a:gd name="T7" fmla="*/ 0 h 149"/>
                <a:gd name="T8" fmla="*/ 0 w 83"/>
                <a:gd name="T9" fmla="*/ 4 h 149"/>
                <a:gd name="T10" fmla="*/ 0 60000 65536"/>
                <a:gd name="T11" fmla="*/ 0 60000 65536"/>
                <a:gd name="T12" fmla="*/ 0 60000 65536"/>
                <a:gd name="T13" fmla="*/ 0 60000 65536"/>
                <a:gd name="T14" fmla="*/ 0 60000 65536"/>
                <a:gd name="T15" fmla="*/ 0 w 83"/>
                <a:gd name="T16" fmla="*/ 0 h 149"/>
                <a:gd name="T17" fmla="*/ 83 w 83"/>
                <a:gd name="T18" fmla="*/ 149 h 149"/>
              </a:gdLst>
              <a:ahLst/>
              <a:cxnLst>
                <a:cxn ang="T10">
                  <a:pos x="T0" y="T1"/>
                </a:cxn>
                <a:cxn ang="T11">
                  <a:pos x="T2" y="T3"/>
                </a:cxn>
                <a:cxn ang="T12">
                  <a:pos x="T4" y="T5"/>
                </a:cxn>
                <a:cxn ang="T13">
                  <a:pos x="T6" y="T7"/>
                </a:cxn>
                <a:cxn ang="T14">
                  <a:pos x="T8" y="T9"/>
                </a:cxn>
              </a:cxnLst>
              <a:rect l="T15" t="T16" r="T17" b="T18"/>
              <a:pathLst>
                <a:path w="83" h="149">
                  <a:moveTo>
                    <a:pt x="0" y="22"/>
                  </a:moveTo>
                  <a:lnTo>
                    <a:pt x="15" y="149"/>
                  </a:lnTo>
                  <a:lnTo>
                    <a:pt x="83" y="132"/>
                  </a:lnTo>
                  <a:lnTo>
                    <a:pt x="72"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4" name="Freeform 259"/>
            <p:cNvSpPr>
              <a:spLocks noChangeAspect="1"/>
            </p:cNvSpPr>
            <p:nvPr/>
          </p:nvSpPr>
          <p:spPr bwMode="auto">
            <a:xfrm>
              <a:off x="968" y="2640"/>
              <a:ext cx="18" cy="32"/>
            </a:xfrm>
            <a:custGeom>
              <a:avLst/>
              <a:gdLst>
                <a:gd name="T0" fmla="*/ 18 w 87"/>
                <a:gd name="T1" fmla="*/ 0 h 160"/>
                <a:gd name="T2" fmla="*/ 0 w 87"/>
                <a:gd name="T3" fmla="*/ 6 h 160"/>
                <a:gd name="T4" fmla="*/ 2 w 87"/>
                <a:gd name="T5" fmla="*/ 32 h 160"/>
                <a:gd name="T6" fmla="*/ 18 w 87"/>
                <a:gd name="T7" fmla="*/ 28 h 160"/>
                <a:gd name="T8" fmla="*/ 18 w 87"/>
                <a:gd name="T9" fmla="*/ 0 h 160"/>
                <a:gd name="T10" fmla="*/ 0 60000 65536"/>
                <a:gd name="T11" fmla="*/ 0 60000 65536"/>
                <a:gd name="T12" fmla="*/ 0 60000 65536"/>
                <a:gd name="T13" fmla="*/ 0 60000 65536"/>
                <a:gd name="T14" fmla="*/ 0 60000 65536"/>
                <a:gd name="T15" fmla="*/ 0 w 87"/>
                <a:gd name="T16" fmla="*/ 0 h 160"/>
                <a:gd name="T17" fmla="*/ 87 w 87"/>
                <a:gd name="T18" fmla="*/ 160 h 160"/>
              </a:gdLst>
              <a:ahLst/>
              <a:cxnLst>
                <a:cxn ang="T10">
                  <a:pos x="T0" y="T1"/>
                </a:cxn>
                <a:cxn ang="T11">
                  <a:pos x="T2" y="T3"/>
                </a:cxn>
                <a:cxn ang="T12">
                  <a:pos x="T4" y="T5"/>
                </a:cxn>
                <a:cxn ang="T13">
                  <a:pos x="T6" y="T7"/>
                </a:cxn>
                <a:cxn ang="T14">
                  <a:pos x="T8" y="T9"/>
                </a:cxn>
              </a:cxnLst>
              <a:rect l="T15" t="T16" r="T17" b="T18"/>
              <a:pathLst>
                <a:path w="87" h="160">
                  <a:moveTo>
                    <a:pt x="87" y="0"/>
                  </a:moveTo>
                  <a:lnTo>
                    <a:pt x="0" y="28"/>
                  </a:lnTo>
                  <a:lnTo>
                    <a:pt x="12" y="160"/>
                  </a:lnTo>
                  <a:lnTo>
                    <a:pt x="87" y="141"/>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5" name="Freeform 260"/>
            <p:cNvSpPr>
              <a:spLocks noChangeAspect="1"/>
            </p:cNvSpPr>
            <p:nvPr/>
          </p:nvSpPr>
          <p:spPr bwMode="auto">
            <a:xfrm>
              <a:off x="1016" y="2631"/>
              <a:ext cx="17" cy="34"/>
            </a:xfrm>
            <a:custGeom>
              <a:avLst/>
              <a:gdLst>
                <a:gd name="T0" fmla="*/ 1 w 83"/>
                <a:gd name="T1" fmla="*/ 2 h 168"/>
                <a:gd name="T2" fmla="*/ 0 w 83"/>
                <a:gd name="T3" fmla="*/ 34 h 168"/>
                <a:gd name="T4" fmla="*/ 15 w 83"/>
                <a:gd name="T5" fmla="*/ 30 h 168"/>
                <a:gd name="T6" fmla="*/ 17 w 83"/>
                <a:gd name="T7" fmla="*/ 0 h 168"/>
                <a:gd name="T8" fmla="*/ 1 w 83"/>
                <a:gd name="T9" fmla="*/ 2 h 168"/>
                <a:gd name="T10" fmla="*/ 0 60000 65536"/>
                <a:gd name="T11" fmla="*/ 0 60000 65536"/>
                <a:gd name="T12" fmla="*/ 0 60000 65536"/>
                <a:gd name="T13" fmla="*/ 0 60000 65536"/>
                <a:gd name="T14" fmla="*/ 0 60000 65536"/>
                <a:gd name="T15" fmla="*/ 0 w 83"/>
                <a:gd name="T16" fmla="*/ 0 h 168"/>
                <a:gd name="T17" fmla="*/ 83 w 83"/>
                <a:gd name="T18" fmla="*/ 168 h 168"/>
              </a:gdLst>
              <a:ahLst/>
              <a:cxnLst>
                <a:cxn ang="T10">
                  <a:pos x="T0" y="T1"/>
                </a:cxn>
                <a:cxn ang="T11">
                  <a:pos x="T2" y="T3"/>
                </a:cxn>
                <a:cxn ang="T12">
                  <a:pos x="T4" y="T5"/>
                </a:cxn>
                <a:cxn ang="T13">
                  <a:pos x="T6" y="T7"/>
                </a:cxn>
                <a:cxn ang="T14">
                  <a:pos x="T8" y="T9"/>
                </a:cxn>
              </a:cxnLst>
              <a:rect l="T15" t="T16" r="T17" b="T18"/>
              <a:pathLst>
                <a:path w="83" h="168">
                  <a:moveTo>
                    <a:pt x="3" y="9"/>
                  </a:moveTo>
                  <a:lnTo>
                    <a:pt x="0" y="168"/>
                  </a:lnTo>
                  <a:lnTo>
                    <a:pt x="75" y="150"/>
                  </a:lnTo>
                  <a:lnTo>
                    <a:pt x="83" y="0"/>
                  </a:ln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6" name="Freeform 261"/>
            <p:cNvSpPr>
              <a:spLocks noChangeAspect="1"/>
            </p:cNvSpPr>
            <p:nvPr/>
          </p:nvSpPr>
          <p:spPr bwMode="auto">
            <a:xfrm>
              <a:off x="1036" y="2628"/>
              <a:ext cx="19" cy="32"/>
            </a:xfrm>
            <a:custGeom>
              <a:avLst/>
              <a:gdLst>
                <a:gd name="T0" fmla="*/ 2 w 91"/>
                <a:gd name="T1" fmla="*/ 2 h 159"/>
                <a:gd name="T2" fmla="*/ 0 w 91"/>
                <a:gd name="T3" fmla="*/ 32 h 159"/>
                <a:gd name="T4" fmla="*/ 15 w 91"/>
                <a:gd name="T5" fmla="*/ 29 h 159"/>
                <a:gd name="T6" fmla="*/ 19 w 91"/>
                <a:gd name="T7" fmla="*/ 0 h 159"/>
                <a:gd name="T8" fmla="*/ 2 w 91"/>
                <a:gd name="T9" fmla="*/ 2 h 159"/>
                <a:gd name="T10" fmla="*/ 0 60000 65536"/>
                <a:gd name="T11" fmla="*/ 0 60000 65536"/>
                <a:gd name="T12" fmla="*/ 0 60000 65536"/>
                <a:gd name="T13" fmla="*/ 0 60000 65536"/>
                <a:gd name="T14" fmla="*/ 0 60000 65536"/>
                <a:gd name="T15" fmla="*/ 0 w 91"/>
                <a:gd name="T16" fmla="*/ 0 h 159"/>
                <a:gd name="T17" fmla="*/ 91 w 91"/>
                <a:gd name="T18" fmla="*/ 159 h 159"/>
              </a:gdLst>
              <a:ahLst/>
              <a:cxnLst>
                <a:cxn ang="T10">
                  <a:pos x="T0" y="T1"/>
                </a:cxn>
                <a:cxn ang="T11">
                  <a:pos x="T2" y="T3"/>
                </a:cxn>
                <a:cxn ang="T12">
                  <a:pos x="T4" y="T5"/>
                </a:cxn>
                <a:cxn ang="T13">
                  <a:pos x="T6" y="T7"/>
                </a:cxn>
                <a:cxn ang="T14">
                  <a:pos x="T8" y="T9"/>
                </a:cxn>
              </a:cxnLst>
              <a:rect l="T15" t="T16" r="T17" b="T18"/>
              <a:pathLst>
                <a:path w="91" h="159">
                  <a:moveTo>
                    <a:pt x="10" y="11"/>
                  </a:moveTo>
                  <a:lnTo>
                    <a:pt x="0" y="159"/>
                  </a:lnTo>
                  <a:lnTo>
                    <a:pt x="74" y="142"/>
                  </a:lnTo>
                  <a:lnTo>
                    <a:pt x="91" y="0"/>
                  </a:lnTo>
                  <a:lnTo>
                    <a:pt x="1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7" name="Freeform 262"/>
            <p:cNvSpPr>
              <a:spLocks noChangeAspect="1"/>
            </p:cNvSpPr>
            <p:nvPr/>
          </p:nvSpPr>
          <p:spPr bwMode="auto">
            <a:xfrm>
              <a:off x="961" y="2743"/>
              <a:ext cx="14" cy="24"/>
            </a:xfrm>
            <a:custGeom>
              <a:avLst/>
              <a:gdLst>
                <a:gd name="T0" fmla="*/ 0 w 66"/>
                <a:gd name="T1" fmla="*/ 1 h 119"/>
                <a:gd name="T2" fmla="*/ 2 w 66"/>
                <a:gd name="T3" fmla="*/ 24 h 119"/>
                <a:gd name="T4" fmla="*/ 14 w 66"/>
                <a:gd name="T5" fmla="*/ 22 h 119"/>
                <a:gd name="T6" fmla="*/ 12 w 66"/>
                <a:gd name="T7" fmla="*/ 0 h 119"/>
                <a:gd name="T8" fmla="*/ 0 w 66"/>
                <a:gd name="T9" fmla="*/ 1 h 119"/>
                <a:gd name="T10" fmla="*/ 0 60000 65536"/>
                <a:gd name="T11" fmla="*/ 0 60000 65536"/>
                <a:gd name="T12" fmla="*/ 0 60000 65536"/>
                <a:gd name="T13" fmla="*/ 0 60000 65536"/>
                <a:gd name="T14" fmla="*/ 0 60000 65536"/>
                <a:gd name="T15" fmla="*/ 0 w 66"/>
                <a:gd name="T16" fmla="*/ 0 h 119"/>
                <a:gd name="T17" fmla="*/ 66 w 66"/>
                <a:gd name="T18" fmla="*/ 119 h 119"/>
              </a:gdLst>
              <a:ahLst/>
              <a:cxnLst>
                <a:cxn ang="T10">
                  <a:pos x="T0" y="T1"/>
                </a:cxn>
                <a:cxn ang="T11">
                  <a:pos x="T2" y="T3"/>
                </a:cxn>
                <a:cxn ang="T12">
                  <a:pos x="T4" y="T5"/>
                </a:cxn>
                <a:cxn ang="T13">
                  <a:pos x="T6" y="T7"/>
                </a:cxn>
                <a:cxn ang="T14">
                  <a:pos x="T8" y="T9"/>
                </a:cxn>
              </a:cxnLst>
              <a:rect l="T15" t="T16" r="T17" b="T18"/>
              <a:pathLst>
                <a:path w="66" h="119">
                  <a:moveTo>
                    <a:pt x="0" y="7"/>
                  </a:moveTo>
                  <a:lnTo>
                    <a:pt x="11" y="119"/>
                  </a:lnTo>
                  <a:lnTo>
                    <a:pt x="66" y="110"/>
                  </a:lnTo>
                  <a:lnTo>
                    <a:pt x="57"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8" name="Freeform 263"/>
            <p:cNvSpPr>
              <a:spLocks noChangeAspect="1"/>
            </p:cNvSpPr>
            <p:nvPr/>
          </p:nvSpPr>
          <p:spPr bwMode="auto">
            <a:xfrm>
              <a:off x="977" y="2740"/>
              <a:ext cx="12" cy="25"/>
            </a:xfrm>
            <a:custGeom>
              <a:avLst/>
              <a:gdLst>
                <a:gd name="T0" fmla="*/ 0 w 61"/>
                <a:gd name="T1" fmla="*/ 2 h 123"/>
                <a:gd name="T2" fmla="*/ 2 w 61"/>
                <a:gd name="T3" fmla="*/ 25 h 123"/>
                <a:gd name="T4" fmla="*/ 12 w 61"/>
                <a:gd name="T5" fmla="*/ 23 h 123"/>
                <a:gd name="T6" fmla="*/ 11 w 61"/>
                <a:gd name="T7" fmla="*/ 0 h 123"/>
                <a:gd name="T8" fmla="*/ 0 w 61"/>
                <a:gd name="T9" fmla="*/ 2 h 123"/>
                <a:gd name="T10" fmla="*/ 0 60000 65536"/>
                <a:gd name="T11" fmla="*/ 0 60000 65536"/>
                <a:gd name="T12" fmla="*/ 0 60000 65536"/>
                <a:gd name="T13" fmla="*/ 0 60000 65536"/>
                <a:gd name="T14" fmla="*/ 0 60000 65536"/>
                <a:gd name="T15" fmla="*/ 0 w 61"/>
                <a:gd name="T16" fmla="*/ 0 h 123"/>
                <a:gd name="T17" fmla="*/ 61 w 61"/>
                <a:gd name="T18" fmla="*/ 123 h 123"/>
              </a:gdLst>
              <a:ahLst/>
              <a:cxnLst>
                <a:cxn ang="T10">
                  <a:pos x="T0" y="T1"/>
                </a:cxn>
                <a:cxn ang="T11">
                  <a:pos x="T2" y="T3"/>
                </a:cxn>
                <a:cxn ang="T12">
                  <a:pos x="T4" y="T5"/>
                </a:cxn>
                <a:cxn ang="T13">
                  <a:pos x="T6" y="T7"/>
                </a:cxn>
                <a:cxn ang="T14">
                  <a:pos x="T8" y="T9"/>
                </a:cxn>
              </a:cxnLst>
              <a:rect l="T15" t="T16" r="T17" b="T18"/>
              <a:pathLst>
                <a:path w="61" h="123">
                  <a:moveTo>
                    <a:pt x="0" y="11"/>
                  </a:moveTo>
                  <a:lnTo>
                    <a:pt x="10" y="123"/>
                  </a:lnTo>
                  <a:lnTo>
                    <a:pt x="61" y="114"/>
                  </a:lnTo>
                  <a:lnTo>
                    <a:pt x="56"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29" name="Freeform 264"/>
            <p:cNvSpPr>
              <a:spLocks noChangeAspect="1"/>
            </p:cNvSpPr>
            <p:nvPr/>
          </p:nvSpPr>
          <p:spPr bwMode="auto">
            <a:xfrm>
              <a:off x="1017" y="2735"/>
              <a:ext cx="11" cy="26"/>
            </a:xfrm>
            <a:custGeom>
              <a:avLst/>
              <a:gdLst>
                <a:gd name="T0" fmla="*/ 0 w 53"/>
                <a:gd name="T1" fmla="*/ 2 h 131"/>
                <a:gd name="T2" fmla="*/ 0 w 53"/>
                <a:gd name="T3" fmla="*/ 26 h 131"/>
                <a:gd name="T4" fmla="*/ 11 w 53"/>
                <a:gd name="T5" fmla="*/ 25 h 131"/>
                <a:gd name="T6" fmla="*/ 11 w 53"/>
                <a:gd name="T7" fmla="*/ 0 h 131"/>
                <a:gd name="T8" fmla="*/ 0 w 53"/>
                <a:gd name="T9" fmla="*/ 2 h 131"/>
                <a:gd name="T10" fmla="*/ 0 60000 65536"/>
                <a:gd name="T11" fmla="*/ 0 60000 65536"/>
                <a:gd name="T12" fmla="*/ 0 60000 65536"/>
                <a:gd name="T13" fmla="*/ 0 60000 65536"/>
                <a:gd name="T14" fmla="*/ 0 60000 65536"/>
                <a:gd name="T15" fmla="*/ 0 w 53"/>
                <a:gd name="T16" fmla="*/ 0 h 131"/>
                <a:gd name="T17" fmla="*/ 53 w 53"/>
                <a:gd name="T18" fmla="*/ 131 h 131"/>
              </a:gdLst>
              <a:ahLst/>
              <a:cxnLst>
                <a:cxn ang="T10">
                  <a:pos x="T0" y="T1"/>
                </a:cxn>
                <a:cxn ang="T11">
                  <a:pos x="T2" y="T3"/>
                </a:cxn>
                <a:cxn ang="T12">
                  <a:pos x="T4" y="T5"/>
                </a:cxn>
                <a:cxn ang="T13">
                  <a:pos x="T6" y="T7"/>
                </a:cxn>
                <a:cxn ang="T14">
                  <a:pos x="T8" y="T9"/>
                </a:cxn>
              </a:cxnLst>
              <a:rect l="T15" t="T16" r="T17" b="T18"/>
              <a:pathLst>
                <a:path w="53" h="131">
                  <a:moveTo>
                    <a:pt x="0" y="11"/>
                  </a:moveTo>
                  <a:lnTo>
                    <a:pt x="0" y="131"/>
                  </a:lnTo>
                  <a:lnTo>
                    <a:pt x="51" y="126"/>
                  </a:lnTo>
                  <a:lnTo>
                    <a:pt x="53"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0" name="Freeform 265"/>
            <p:cNvSpPr>
              <a:spLocks noChangeAspect="1"/>
            </p:cNvSpPr>
            <p:nvPr/>
          </p:nvSpPr>
          <p:spPr bwMode="auto">
            <a:xfrm>
              <a:off x="1031" y="2733"/>
              <a:ext cx="14" cy="27"/>
            </a:xfrm>
            <a:custGeom>
              <a:avLst/>
              <a:gdLst>
                <a:gd name="T0" fmla="*/ 2 w 68"/>
                <a:gd name="T1" fmla="*/ 2 h 135"/>
                <a:gd name="T2" fmla="*/ 0 w 68"/>
                <a:gd name="T3" fmla="*/ 27 h 135"/>
                <a:gd name="T4" fmla="*/ 12 w 68"/>
                <a:gd name="T5" fmla="*/ 26 h 135"/>
                <a:gd name="T6" fmla="*/ 14 w 68"/>
                <a:gd name="T7" fmla="*/ 0 h 135"/>
                <a:gd name="T8" fmla="*/ 2 w 68"/>
                <a:gd name="T9" fmla="*/ 2 h 135"/>
                <a:gd name="T10" fmla="*/ 0 60000 65536"/>
                <a:gd name="T11" fmla="*/ 0 60000 65536"/>
                <a:gd name="T12" fmla="*/ 0 60000 65536"/>
                <a:gd name="T13" fmla="*/ 0 60000 65536"/>
                <a:gd name="T14" fmla="*/ 0 60000 65536"/>
                <a:gd name="T15" fmla="*/ 0 w 68"/>
                <a:gd name="T16" fmla="*/ 0 h 135"/>
                <a:gd name="T17" fmla="*/ 68 w 68"/>
                <a:gd name="T18" fmla="*/ 135 h 135"/>
              </a:gdLst>
              <a:ahLst/>
              <a:cxnLst>
                <a:cxn ang="T10">
                  <a:pos x="T0" y="T1"/>
                </a:cxn>
                <a:cxn ang="T11">
                  <a:pos x="T2" y="T3"/>
                </a:cxn>
                <a:cxn ang="T12">
                  <a:pos x="T4" y="T5"/>
                </a:cxn>
                <a:cxn ang="T13">
                  <a:pos x="T6" y="T7"/>
                </a:cxn>
                <a:cxn ang="T14">
                  <a:pos x="T8" y="T9"/>
                </a:cxn>
              </a:cxnLst>
              <a:rect l="T15" t="T16" r="T17" b="T18"/>
              <a:pathLst>
                <a:path w="68" h="135">
                  <a:moveTo>
                    <a:pt x="11" y="11"/>
                  </a:moveTo>
                  <a:lnTo>
                    <a:pt x="0" y="135"/>
                  </a:lnTo>
                  <a:lnTo>
                    <a:pt x="56" y="129"/>
                  </a:lnTo>
                  <a:lnTo>
                    <a:pt x="68" y="0"/>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1" name="Freeform 266"/>
            <p:cNvSpPr>
              <a:spLocks noChangeAspect="1"/>
            </p:cNvSpPr>
            <p:nvPr/>
          </p:nvSpPr>
          <p:spPr bwMode="auto">
            <a:xfrm>
              <a:off x="1078" y="2835"/>
              <a:ext cx="7" cy="22"/>
            </a:xfrm>
            <a:custGeom>
              <a:avLst/>
              <a:gdLst>
                <a:gd name="T0" fmla="*/ 2 w 35"/>
                <a:gd name="T1" fmla="*/ 1 h 113"/>
                <a:gd name="T2" fmla="*/ 0 w 35"/>
                <a:gd name="T3" fmla="*/ 22 h 113"/>
                <a:gd name="T4" fmla="*/ 6 w 35"/>
                <a:gd name="T5" fmla="*/ 19 h 113"/>
                <a:gd name="T6" fmla="*/ 7 w 35"/>
                <a:gd name="T7" fmla="*/ 0 h 113"/>
                <a:gd name="T8" fmla="*/ 2 w 35"/>
                <a:gd name="T9" fmla="*/ 1 h 113"/>
                <a:gd name="T10" fmla="*/ 0 60000 65536"/>
                <a:gd name="T11" fmla="*/ 0 60000 65536"/>
                <a:gd name="T12" fmla="*/ 0 60000 65536"/>
                <a:gd name="T13" fmla="*/ 0 60000 65536"/>
                <a:gd name="T14" fmla="*/ 0 60000 65536"/>
                <a:gd name="T15" fmla="*/ 0 w 35"/>
                <a:gd name="T16" fmla="*/ 0 h 113"/>
                <a:gd name="T17" fmla="*/ 35 w 35"/>
                <a:gd name="T18" fmla="*/ 113 h 113"/>
              </a:gdLst>
              <a:ahLst/>
              <a:cxnLst>
                <a:cxn ang="T10">
                  <a:pos x="T0" y="T1"/>
                </a:cxn>
                <a:cxn ang="T11">
                  <a:pos x="T2" y="T3"/>
                </a:cxn>
                <a:cxn ang="T12">
                  <a:pos x="T4" y="T5"/>
                </a:cxn>
                <a:cxn ang="T13">
                  <a:pos x="T6" y="T7"/>
                </a:cxn>
                <a:cxn ang="T14">
                  <a:pos x="T8" y="T9"/>
                </a:cxn>
              </a:cxnLst>
              <a:rect l="T15" t="T16" r="T17" b="T18"/>
              <a:pathLst>
                <a:path w="35" h="113">
                  <a:moveTo>
                    <a:pt x="8" y="7"/>
                  </a:moveTo>
                  <a:lnTo>
                    <a:pt x="0" y="113"/>
                  </a:lnTo>
                  <a:lnTo>
                    <a:pt x="32" y="100"/>
                  </a:lnTo>
                  <a:lnTo>
                    <a:pt x="35" y="0"/>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2" name="Freeform 267"/>
            <p:cNvSpPr>
              <a:spLocks noChangeAspect="1"/>
            </p:cNvSpPr>
            <p:nvPr/>
          </p:nvSpPr>
          <p:spPr bwMode="auto">
            <a:xfrm>
              <a:off x="1087" y="2832"/>
              <a:ext cx="6" cy="21"/>
            </a:xfrm>
            <a:custGeom>
              <a:avLst/>
              <a:gdLst>
                <a:gd name="T0" fmla="*/ 1 w 32"/>
                <a:gd name="T1" fmla="*/ 1 h 105"/>
                <a:gd name="T2" fmla="*/ 0 w 32"/>
                <a:gd name="T3" fmla="*/ 21 h 105"/>
                <a:gd name="T4" fmla="*/ 5 w 32"/>
                <a:gd name="T5" fmla="*/ 19 h 105"/>
                <a:gd name="T6" fmla="*/ 6 w 32"/>
                <a:gd name="T7" fmla="*/ 0 h 105"/>
                <a:gd name="T8" fmla="*/ 1 w 32"/>
                <a:gd name="T9" fmla="*/ 1 h 105"/>
                <a:gd name="T10" fmla="*/ 0 60000 65536"/>
                <a:gd name="T11" fmla="*/ 0 60000 65536"/>
                <a:gd name="T12" fmla="*/ 0 60000 65536"/>
                <a:gd name="T13" fmla="*/ 0 60000 65536"/>
                <a:gd name="T14" fmla="*/ 0 60000 65536"/>
                <a:gd name="T15" fmla="*/ 0 w 32"/>
                <a:gd name="T16" fmla="*/ 0 h 105"/>
                <a:gd name="T17" fmla="*/ 32 w 32"/>
                <a:gd name="T18" fmla="*/ 105 h 105"/>
              </a:gdLst>
              <a:ahLst/>
              <a:cxnLst>
                <a:cxn ang="T10">
                  <a:pos x="T0" y="T1"/>
                </a:cxn>
                <a:cxn ang="T11">
                  <a:pos x="T2" y="T3"/>
                </a:cxn>
                <a:cxn ang="T12">
                  <a:pos x="T4" y="T5"/>
                </a:cxn>
                <a:cxn ang="T13">
                  <a:pos x="T6" y="T7"/>
                </a:cxn>
                <a:cxn ang="T14">
                  <a:pos x="T8" y="T9"/>
                </a:cxn>
              </a:cxnLst>
              <a:rect l="T15" t="T16" r="T17" b="T18"/>
              <a:pathLst>
                <a:path w="32" h="105">
                  <a:moveTo>
                    <a:pt x="5" y="7"/>
                  </a:moveTo>
                  <a:lnTo>
                    <a:pt x="0" y="105"/>
                  </a:lnTo>
                  <a:lnTo>
                    <a:pt x="27" y="94"/>
                  </a:lnTo>
                  <a:lnTo>
                    <a:pt x="32" y="0"/>
                  </a:lnTo>
                  <a:lnTo>
                    <a:pt x="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3" name="Freeform 268"/>
            <p:cNvSpPr>
              <a:spLocks noChangeAspect="1"/>
            </p:cNvSpPr>
            <p:nvPr/>
          </p:nvSpPr>
          <p:spPr bwMode="auto">
            <a:xfrm>
              <a:off x="1110" y="2828"/>
              <a:ext cx="6" cy="17"/>
            </a:xfrm>
            <a:custGeom>
              <a:avLst/>
              <a:gdLst>
                <a:gd name="T0" fmla="*/ 1 w 29"/>
                <a:gd name="T1" fmla="*/ 1 h 85"/>
                <a:gd name="T2" fmla="*/ 0 w 29"/>
                <a:gd name="T3" fmla="*/ 17 h 85"/>
                <a:gd name="T4" fmla="*/ 5 w 29"/>
                <a:gd name="T5" fmla="*/ 15 h 85"/>
                <a:gd name="T6" fmla="*/ 6 w 29"/>
                <a:gd name="T7" fmla="*/ 0 h 85"/>
                <a:gd name="T8" fmla="*/ 1 w 29"/>
                <a:gd name="T9" fmla="*/ 1 h 85"/>
                <a:gd name="T10" fmla="*/ 0 60000 65536"/>
                <a:gd name="T11" fmla="*/ 0 60000 65536"/>
                <a:gd name="T12" fmla="*/ 0 60000 65536"/>
                <a:gd name="T13" fmla="*/ 0 60000 65536"/>
                <a:gd name="T14" fmla="*/ 0 60000 65536"/>
                <a:gd name="T15" fmla="*/ 0 w 29"/>
                <a:gd name="T16" fmla="*/ 0 h 85"/>
                <a:gd name="T17" fmla="*/ 29 w 29"/>
                <a:gd name="T18" fmla="*/ 85 h 85"/>
              </a:gdLst>
              <a:ahLst/>
              <a:cxnLst>
                <a:cxn ang="T10">
                  <a:pos x="T0" y="T1"/>
                </a:cxn>
                <a:cxn ang="T11">
                  <a:pos x="T2" y="T3"/>
                </a:cxn>
                <a:cxn ang="T12">
                  <a:pos x="T4" y="T5"/>
                </a:cxn>
                <a:cxn ang="T13">
                  <a:pos x="T6" y="T7"/>
                </a:cxn>
                <a:cxn ang="T14">
                  <a:pos x="T8" y="T9"/>
                </a:cxn>
              </a:cxnLst>
              <a:rect l="T15" t="T16" r="T17" b="T18"/>
              <a:pathLst>
                <a:path w="29" h="85">
                  <a:moveTo>
                    <a:pt x="7" y="7"/>
                  </a:moveTo>
                  <a:lnTo>
                    <a:pt x="0" y="85"/>
                  </a:lnTo>
                  <a:lnTo>
                    <a:pt x="25" y="75"/>
                  </a:lnTo>
                  <a:lnTo>
                    <a:pt x="29" y="0"/>
                  </a:lnTo>
                  <a:lnTo>
                    <a:pt x="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4" name="Freeform 269"/>
            <p:cNvSpPr>
              <a:spLocks noChangeAspect="1"/>
            </p:cNvSpPr>
            <p:nvPr/>
          </p:nvSpPr>
          <p:spPr bwMode="auto">
            <a:xfrm>
              <a:off x="1117" y="2826"/>
              <a:ext cx="6" cy="15"/>
            </a:xfrm>
            <a:custGeom>
              <a:avLst/>
              <a:gdLst>
                <a:gd name="T0" fmla="*/ 1 w 26"/>
                <a:gd name="T1" fmla="*/ 2 h 78"/>
                <a:gd name="T2" fmla="*/ 0 w 26"/>
                <a:gd name="T3" fmla="*/ 15 h 78"/>
                <a:gd name="T4" fmla="*/ 5 w 26"/>
                <a:gd name="T5" fmla="*/ 13 h 78"/>
                <a:gd name="T6" fmla="*/ 6 w 26"/>
                <a:gd name="T7" fmla="*/ 0 h 78"/>
                <a:gd name="T8" fmla="*/ 1 w 26"/>
                <a:gd name="T9" fmla="*/ 2 h 78"/>
                <a:gd name="T10" fmla="*/ 0 60000 65536"/>
                <a:gd name="T11" fmla="*/ 0 60000 65536"/>
                <a:gd name="T12" fmla="*/ 0 60000 65536"/>
                <a:gd name="T13" fmla="*/ 0 60000 65536"/>
                <a:gd name="T14" fmla="*/ 0 60000 65536"/>
                <a:gd name="T15" fmla="*/ 0 w 26"/>
                <a:gd name="T16" fmla="*/ 0 h 78"/>
                <a:gd name="T17" fmla="*/ 26 w 26"/>
                <a:gd name="T18" fmla="*/ 78 h 78"/>
              </a:gdLst>
              <a:ahLst/>
              <a:cxnLst>
                <a:cxn ang="T10">
                  <a:pos x="T0" y="T1"/>
                </a:cxn>
                <a:cxn ang="T11">
                  <a:pos x="T2" y="T3"/>
                </a:cxn>
                <a:cxn ang="T12">
                  <a:pos x="T4" y="T5"/>
                </a:cxn>
                <a:cxn ang="T13">
                  <a:pos x="T6" y="T7"/>
                </a:cxn>
                <a:cxn ang="T14">
                  <a:pos x="T8" y="T9"/>
                </a:cxn>
              </a:cxnLst>
              <a:rect l="T15" t="T16" r="T17" b="T18"/>
              <a:pathLst>
                <a:path w="26" h="78">
                  <a:moveTo>
                    <a:pt x="4" y="11"/>
                  </a:moveTo>
                  <a:lnTo>
                    <a:pt x="0" y="78"/>
                  </a:lnTo>
                  <a:lnTo>
                    <a:pt x="21" y="69"/>
                  </a:lnTo>
                  <a:lnTo>
                    <a:pt x="26" y="0"/>
                  </a:lnTo>
                  <a:lnTo>
                    <a:pt x="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5" name="Freeform 270"/>
            <p:cNvSpPr>
              <a:spLocks noChangeAspect="1"/>
            </p:cNvSpPr>
            <p:nvPr/>
          </p:nvSpPr>
          <p:spPr bwMode="auto">
            <a:xfrm>
              <a:off x="1087" y="2739"/>
              <a:ext cx="9" cy="25"/>
            </a:xfrm>
            <a:custGeom>
              <a:avLst/>
              <a:gdLst>
                <a:gd name="T0" fmla="*/ 3 w 44"/>
                <a:gd name="T1" fmla="*/ 0 h 128"/>
                <a:gd name="T2" fmla="*/ 0 w 44"/>
                <a:gd name="T3" fmla="*/ 23 h 128"/>
                <a:gd name="T4" fmla="*/ 6 w 44"/>
                <a:gd name="T5" fmla="*/ 25 h 128"/>
                <a:gd name="T6" fmla="*/ 9 w 44"/>
                <a:gd name="T7" fmla="*/ 3 h 128"/>
                <a:gd name="T8" fmla="*/ 3 w 44"/>
                <a:gd name="T9" fmla="*/ 0 h 128"/>
                <a:gd name="T10" fmla="*/ 0 60000 65536"/>
                <a:gd name="T11" fmla="*/ 0 60000 65536"/>
                <a:gd name="T12" fmla="*/ 0 60000 65536"/>
                <a:gd name="T13" fmla="*/ 0 60000 65536"/>
                <a:gd name="T14" fmla="*/ 0 60000 65536"/>
                <a:gd name="T15" fmla="*/ 0 w 44"/>
                <a:gd name="T16" fmla="*/ 0 h 128"/>
                <a:gd name="T17" fmla="*/ 44 w 44"/>
                <a:gd name="T18" fmla="*/ 128 h 128"/>
              </a:gdLst>
              <a:ahLst/>
              <a:cxnLst>
                <a:cxn ang="T10">
                  <a:pos x="T0" y="T1"/>
                </a:cxn>
                <a:cxn ang="T11">
                  <a:pos x="T2" y="T3"/>
                </a:cxn>
                <a:cxn ang="T12">
                  <a:pos x="T4" y="T5"/>
                </a:cxn>
                <a:cxn ang="T13">
                  <a:pos x="T6" y="T7"/>
                </a:cxn>
                <a:cxn ang="T14">
                  <a:pos x="T8" y="T9"/>
                </a:cxn>
              </a:cxnLst>
              <a:rect l="T15" t="T16" r="T17" b="T18"/>
              <a:pathLst>
                <a:path w="44" h="128">
                  <a:moveTo>
                    <a:pt x="13" y="0"/>
                  </a:moveTo>
                  <a:lnTo>
                    <a:pt x="0" y="120"/>
                  </a:lnTo>
                  <a:lnTo>
                    <a:pt x="29" y="128"/>
                  </a:lnTo>
                  <a:lnTo>
                    <a:pt x="44" y="1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6" name="Freeform 271"/>
            <p:cNvSpPr>
              <a:spLocks noChangeAspect="1"/>
            </p:cNvSpPr>
            <p:nvPr/>
          </p:nvSpPr>
          <p:spPr bwMode="auto">
            <a:xfrm>
              <a:off x="1096" y="2743"/>
              <a:ext cx="7" cy="23"/>
            </a:xfrm>
            <a:custGeom>
              <a:avLst/>
              <a:gdLst>
                <a:gd name="T0" fmla="*/ 3 w 38"/>
                <a:gd name="T1" fmla="*/ 0 h 115"/>
                <a:gd name="T2" fmla="*/ 0 w 38"/>
                <a:gd name="T3" fmla="*/ 22 h 115"/>
                <a:gd name="T4" fmla="*/ 4 w 38"/>
                <a:gd name="T5" fmla="*/ 23 h 115"/>
                <a:gd name="T6" fmla="*/ 7 w 38"/>
                <a:gd name="T7" fmla="*/ 1 h 115"/>
                <a:gd name="T8" fmla="*/ 3 w 38"/>
                <a:gd name="T9" fmla="*/ 0 h 115"/>
                <a:gd name="T10" fmla="*/ 0 60000 65536"/>
                <a:gd name="T11" fmla="*/ 0 60000 65536"/>
                <a:gd name="T12" fmla="*/ 0 60000 65536"/>
                <a:gd name="T13" fmla="*/ 0 60000 65536"/>
                <a:gd name="T14" fmla="*/ 0 60000 65536"/>
                <a:gd name="T15" fmla="*/ 0 w 38"/>
                <a:gd name="T16" fmla="*/ 0 h 115"/>
                <a:gd name="T17" fmla="*/ 38 w 38"/>
                <a:gd name="T18" fmla="*/ 115 h 115"/>
              </a:gdLst>
              <a:ahLst/>
              <a:cxnLst>
                <a:cxn ang="T10">
                  <a:pos x="T0" y="T1"/>
                </a:cxn>
                <a:cxn ang="T11">
                  <a:pos x="T2" y="T3"/>
                </a:cxn>
                <a:cxn ang="T12">
                  <a:pos x="T4" y="T5"/>
                </a:cxn>
                <a:cxn ang="T13">
                  <a:pos x="T6" y="T7"/>
                </a:cxn>
                <a:cxn ang="T14">
                  <a:pos x="T8" y="T9"/>
                </a:cxn>
              </a:cxnLst>
              <a:rect l="T15" t="T16" r="T17" b="T18"/>
              <a:pathLst>
                <a:path w="38" h="115">
                  <a:moveTo>
                    <a:pt x="14" y="0"/>
                  </a:moveTo>
                  <a:lnTo>
                    <a:pt x="0" y="109"/>
                  </a:lnTo>
                  <a:lnTo>
                    <a:pt x="21" y="115"/>
                  </a:lnTo>
                  <a:lnTo>
                    <a:pt x="38"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7" name="Freeform 272"/>
            <p:cNvSpPr>
              <a:spLocks noChangeAspect="1"/>
            </p:cNvSpPr>
            <p:nvPr/>
          </p:nvSpPr>
          <p:spPr bwMode="auto">
            <a:xfrm>
              <a:off x="1118" y="2750"/>
              <a:ext cx="8" cy="21"/>
            </a:xfrm>
            <a:custGeom>
              <a:avLst/>
              <a:gdLst>
                <a:gd name="T0" fmla="*/ 3 w 40"/>
                <a:gd name="T1" fmla="*/ 0 h 105"/>
                <a:gd name="T2" fmla="*/ 0 w 40"/>
                <a:gd name="T3" fmla="*/ 20 h 105"/>
                <a:gd name="T4" fmla="*/ 5 w 40"/>
                <a:gd name="T5" fmla="*/ 21 h 105"/>
                <a:gd name="T6" fmla="*/ 8 w 40"/>
                <a:gd name="T7" fmla="*/ 1 h 105"/>
                <a:gd name="T8" fmla="*/ 3 w 40"/>
                <a:gd name="T9" fmla="*/ 0 h 105"/>
                <a:gd name="T10" fmla="*/ 0 60000 65536"/>
                <a:gd name="T11" fmla="*/ 0 60000 65536"/>
                <a:gd name="T12" fmla="*/ 0 60000 65536"/>
                <a:gd name="T13" fmla="*/ 0 60000 65536"/>
                <a:gd name="T14" fmla="*/ 0 60000 65536"/>
                <a:gd name="T15" fmla="*/ 0 w 40"/>
                <a:gd name="T16" fmla="*/ 0 h 105"/>
                <a:gd name="T17" fmla="*/ 40 w 40"/>
                <a:gd name="T18" fmla="*/ 105 h 105"/>
              </a:gdLst>
              <a:ahLst/>
              <a:cxnLst>
                <a:cxn ang="T10">
                  <a:pos x="T0" y="T1"/>
                </a:cxn>
                <a:cxn ang="T11">
                  <a:pos x="T2" y="T3"/>
                </a:cxn>
                <a:cxn ang="T12">
                  <a:pos x="T4" y="T5"/>
                </a:cxn>
                <a:cxn ang="T13">
                  <a:pos x="T6" y="T7"/>
                </a:cxn>
                <a:cxn ang="T14">
                  <a:pos x="T8" y="T9"/>
                </a:cxn>
              </a:cxnLst>
              <a:rect l="T15" t="T16" r="T17" b="T18"/>
              <a:pathLst>
                <a:path w="40" h="105">
                  <a:moveTo>
                    <a:pt x="14" y="0"/>
                  </a:moveTo>
                  <a:lnTo>
                    <a:pt x="0" y="100"/>
                  </a:lnTo>
                  <a:lnTo>
                    <a:pt x="24" y="105"/>
                  </a:lnTo>
                  <a:lnTo>
                    <a:pt x="4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8" name="Freeform 273"/>
            <p:cNvSpPr>
              <a:spLocks noChangeAspect="1"/>
            </p:cNvSpPr>
            <p:nvPr/>
          </p:nvSpPr>
          <p:spPr bwMode="auto">
            <a:xfrm>
              <a:off x="1126" y="2753"/>
              <a:ext cx="7" cy="20"/>
            </a:xfrm>
            <a:custGeom>
              <a:avLst/>
              <a:gdLst>
                <a:gd name="T0" fmla="*/ 3 w 38"/>
                <a:gd name="T1" fmla="*/ 0 h 99"/>
                <a:gd name="T2" fmla="*/ 0 w 38"/>
                <a:gd name="T3" fmla="*/ 19 h 99"/>
                <a:gd name="T4" fmla="*/ 4 w 38"/>
                <a:gd name="T5" fmla="*/ 20 h 99"/>
                <a:gd name="T6" fmla="*/ 7 w 38"/>
                <a:gd name="T7" fmla="*/ 1 h 99"/>
                <a:gd name="T8" fmla="*/ 3 w 38"/>
                <a:gd name="T9" fmla="*/ 0 h 99"/>
                <a:gd name="T10" fmla="*/ 0 60000 65536"/>
                <a:gd name="T11" fmla="*/ 0 60000 65536"/>
                <a:gd name="T12" fmla="*/ 0 60000 65536"/>
                <a:gd name="T13" fmla="*/ 0 60000 65536"/>
                <a:gd name="T14" fmla="*/ 0 60000 65536"/>
                <a:gd name="T15" fmla="*/ 0 w 38"/>
                <a:gd name="T16" fmla="*/ 0 h 99"/>
                <a:gd name="T17" fmla="*/ 38 w 38"/>
                <a:gd name="T18" fmla="*/ 99 h 99"/>
              </a:gdLst>
              <a:ahLst/>
              <a:cxnLst>
                <a:cxn ang="T10">
                  <a:pos x="T0" y="T1"/>
                </a:cxn>
                <a:cxn ang="T11">
                  <a:pos x="T2" y="T3"/>
                </a:cxn>
                <a:cxn ang="T12">
                  <a:pos x="T4" y="T5"/>
                </a:cxn>
                <a:cxn ang="T13">
                  <a:pos x="T6" y="T7"/>
                </a:cxn>
                <a:cxn ang="T14">
                  <a:pos x="T8" y="T9"/>
                </a:cxn>
              </a:cxnLst>
              <a:rect l="T15" t="T16" r="T17" b="T18"/>
              <a:pathLst>
                <a:path w="38" h="99">
                  <a:moveTo>
                    <a:pt x="18" y="0"/>
                  </a:moveTo>
                  <a:lnTo>
                    <a:pt x="0" y="94"/>
                  </a:lnTo>
                  <a:lnTo>
                    <a:pt x="22" y="99"/>
                  </a:lnTo>
                  <a:lnTo>
                    <a:pt x="38" y="4"/>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39" name="Freeform 274"/>
            <p:cNvSpPr>
              <a:spLocks noChangeAspect="1"/>
            </p:cNvSpPr>
            <p:nvPr/>
          </p:nvSpPr>
          <p:spPr bwMode="auto">
            <a:xfrm>
              <a:off x="1099" y="2634"/>
              <a:ext cx="13" cy="34"/>
            </a:xfrm>
            <a:custGeom>
              <a:avLst/>
              <a:gdLst>
                <a:gd name="T0" fmla="*/ 7 w 67"/>
                <a:gd name="T1" fmla="*/ 0 h 167"/>
                <a:gd name="T2" fmla="*/ 0 w 67"/>
                <a:gd name="T3" fmla="*/ 30 h 167"/>
                <a:gd name="T4" fmla="*/ 5 w 67"/>
                <a:gd name="T5" fmla="*/ 34 h 167"/>
                <a:gd name="T6" fmla="*/ 13 w 67"/>
                <a:gd name="T7" fmla="*/ 4 h 167"/>
                <a:gd name="T8" fmla="*/ 7 w 67"/>
                <a:gd name="T9" fmla="*/ 0 h 167"/>
                <a:gd name="T10" fmla="*/ 0 60000 65536"/>
                <a:gd name="T11" fmla="*/ 0 60000 65536"/>
                <a:gd name="T12" fmla="*/ 0 60000 65536"/>
                <a:gd name="T13" fmla="*/ 0 60000 65536"/>
                <a:gd name="T14" fmla="*/ 0 60000 65536"/>
                <a:gd name="T15" fmla="*/ 0 w 67"/>
                <a:gd name="T16" fmla="*/ 0 h 167"/>
                <a:gd name="T17" fmla="*/ 67 w 67"/>
                <a:gd name="T18" fmla="*/ 167 h 167"/>
              </a:gdLst>
              <a:ahLst/>
              <a:cxnLst>
                <a:cxn ang="T10">
                  <a:pos x="T0" y="T1"/>
                </a:cxn>
                <a:cxn ang="T11">
                  <a:pos x="T2" y="T3"/>
                </a:cxn>
                <a:cxn ang="T12">
                  <a:pos x="T4" y="T5"/>
                </a:cxn>
                <a:cxn ang="T13">
                  <a:pos x="T6" y="T7"/>
                </a:cxn>
                <a:cxn ang="T14">
                  <a:pos x="T8" y="T9"/>
                </a:cxn>
              </a:cxnLst>
              <a:rect l="T15" t="T16" r="T17" b="T18"/>
              <a:pathLst>
                <a:path w="67" h="167">
                  <a:moveTo>
                    <a:pt x="34" y="0"/>
                  </a:moveTo>
                  <a:lnTo>
                    <a:pt x="0" y="145"/>
                  </a:lnTo>
                  <a:lnTo>
                    <a:pt x="27" y="167"/>
                  </a:lnTo>
                  <a:lnTo>
                    <a:pt x="67" y="2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0" name="Freeform 275"/>
            <p:cNvSpPr>
              <a:spLocks noChangeAspect="1"/>
            </p:cNvSpPr>
            <p:nvPr/>
          </p:nvSpPr>
          <p:spPr bwMode="auto">
            <a:xfrm>
              <a:off x="1106" y="2641"/>
              <a:ext cx="13" cy="33"/>
            </a:xfrm>
            <a:custGeom>
              <a:avLst/>
              <a:gdLst>
                <a:gd name="T0" fmla="*/ 13 w 65"/>
                <a:gd name="T1" fmla="*/ 3 h 164"/>
                <a:gd name="T2" fmla="*/ 8 w 65"/>
                <a:gd name="T3" fmla="*/ 0 h 164"/>
                <a:gd name="T4" fmla="*/ 0 w 65"/>
                <a:gd name="T5" fmla="*/ 28 h 164"/>
                <a:gd name="T6" fmla="*/ 5 w 65"/>
                <a:gd name="T7" fmla="*/ 33 h 164"/>
                <a:gd name="T8" fmla="*/ 13 w 65"/>
                <a:gd name="T9" fmla="*/ 3 h 164"/>
                <a:gd name="T10" fmla="*/ 0 60000 65536"/>
                <a:gd name="T11" fmla="*/ 0 60000 65536"/>
                <a:gd name="T12" fmla="*/ 0 60000 65536"/>
                <a:gd name="T13" fmla="*/ 0 60000 65536"/>
                <a:gd name="T14" fmla="*/ 0 60000 65536"/>
                <a:gd name="T15" fmla="*/ 0 w 65"/>
                <a:gd name="T16" fmla="*/ 0 h 164"/>
                <a:gd name="T17" fmla="*/ 65 w 65"/>
                <a:gd name="T18" fmla="*/ 164 h 164"/>
              </a:gdLst>
              <a:ahLst/>
              <a:cxnLst>
                <a:cxn ang="T10">
                  <a:pos x="T0" y="T1"/>
                </a:cxn>
                <a:cxn ang="T11">
                  <a:pos x="T2" y="T3"/>
                </a:cxn>
                <a:cxn ang="T12">
                  <a:pos x="T4" y="T5"/>
                </a:cxn>
                <a:cxn ang="T13">
                  <a:pos x="T6" y="T7"/>
                </a:cxn>
                <a:cxn ang="T14">
                  <a:pos x="T8" y="T9"/>
                </a:cxn>
              </a:cxnLst>
              <a:rect l="T15" t="T16" r="T17" b="T18"/>
              <a:pathLst>
                <a:path w="65" h="164">
                  <a:moveTo>
                    <a:pt x="65" y="13"/>
                  </a:moveTo>
                  <a:lnTo>
                    <a:pt x="39" y="0"/>
                  </a:lnTo>
                  <a:lnTo>
                    <a:pt x="0" y="141"/>
                  </a:lnTo>
                  <a:lnTo>
                    <a:pt x="27" y="164"/>
                  </a:lnTo>
                  <a:lnTo>
                    <a:pt x="6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1" name="Freeform 276"/>
            <p:cNvSpPr>
              <a:spLocks noChangeAspect="1"/>
            </p:cNvSpPr>
            <p:nvPr/>
          </p:nvSpPr>
          <p:spPr bwMode="auto">
            <a:xfrm>
              <a:off x="1131" y="2657"/>
              <a:ext cx="11" cy="34"/>
            </a:xfrm>
            <a:custGeom>
              <a:avLst/>
              <a:gdLst>
                <a:gd name="T0" fmla="*/ 7 w 59"/>
                <a:gd name="T1" fmla="*/ 0 h 167"/>
                <a:gd name="T2" fmla="*/ 0 w 59"/>
                <a:gd name="T3" fmla="*/ 31 h 167"/>
                <a:gd name="T4" fmla="*/ 4 w 59"/>
                <a:gd name="T5" fmla="*/ 34 h 167"/>
                <a:gd name="T6" fmla="*/ 11 w 59"/>
                <a:gd name="T7" fmla="*/ 3 h 167"/>
                <a:gd name="T8" fmla="*/ 7 w 59"/>
                <a:gd name="T9" fmla="*/ 0 h 167"/>
                <a:gd name="T10" fmla="*/ 0 60000 65536"/>
                <a:gd name="T11" fmla="*/ 0 60000 65536"/>
                <a:gd name="T12" fmla="*/ 0 60000 65536"/>
                <a:gd name="T13" fmla="*/ 0 60000 65536"/>
                <a:gd name="T14" fmla="*/ 0 60000 65536"/>
                <a:gd name="T15" fmla="*/ 0 w 59"/>
                <a:gd name="T16" fmla="*/ 0 h 167"/>
                <a:gd name="T17" fmla="*/ 59 w 59"/>
                <a:gd name="T18" fmla="*/ 167 h 167"/>
              </a:gdLst>
              <a:ahLst/>
              <a:cxnLst>
                <a:cxn ang="T10">
                  <a:pos x="T0" y="T1"/>
                </a:cxn>
                <a:cxn ang="T11">
                  <a:pos x="T2" y="T3"/>
                </a:cxn>
                <a:cxn ang="T12">
                  <a:pos x="T4" y="T5"/>
                </a:cxn>
                <a:cxn ang="T13">
                  <a:pos x="T6" y="T7"/>
                </a:cxn>
                <a:cxn ang="T14">
                  <a:pos x="T8" y="T9"/>
                </a:cxn>
              </a:cxnLst>
              <a:rect l="T15" t="T16" r="T17" b="T18"/>
              <a:pathLst>
                <a:path w="59" h="167">
                  <a:moveTo>
                    <a:pt x="37" y="0"/>
                  </a:moveTo>
                  <a:lnTo>
                    <a:pt x="0" y="153"/>
                  </a:lnTo>
                  <a:lnTo>
                    <a:pt x="21" y="167"/>
                  </a:lnTo>
                  <a:lnTo>
                    <a:pt x="59" y="1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2" name="Freeform 277"/>
            <p:cNvSpPr>
              <a:spLocks noChangeAspect="1"/>
            </p:cNvSpPr>
            <p:nvPr/>
          </p:nvSpPr>
          <p:spPr bwMode="auto">
            <a:xfrm>
              <a:off x="1137" y="2663"/>
              <a:ext cx="13" cy="33"/>
            </a:xfrm>
            <a:custGeom>
              <a:avLst/>
              <a:gdLst>
                <a:gd name="T0" fmla="*/ 9 w 65"/>
                <a:gd name="T1" fmla="*/ 0 h 167"/>
                <a:gd name="T2" fmla="*/ 0 w 65"/>
                <a:gd name="T3" fmla="*/ 30 h 167"/>
                <a:gd name="T4" fmla="*/ 4 w 65"/>
                <a:gd name="T5" fmla="*/ 33 h 167"/>
                <a:gd name="T6" fmla="*/ 13 w 65"/>
                <a:gd name="T7" fmla="*/ 2 h 167"/>
                <a:gd name="T8" fmla="*/ 9 w 65"/>
                <a:gd name="T9" fmla="*/ 0 h 167"/>
                <a:gd name="T10" fmla="*/ 0 60000 65536"/>
                <a:gd name="T11" fmla="*/ 0 60000 65536"/>
                <a:gd name="T12" fmla="*/ 0 60000 65536"/>
                <a:gd name="T13" fmla="*/ 0 60000 65536"/>
                <a:gd name="T14" fmla="*/ 0 60000 65536"/>
                <a:gd name="T15" fmla="*/ 0 w 65"/>
                <a:gd name="T16" fmla="*/ 0 h 167"/>
                <a:gd name="T17" fmla="*/ 65 w 65"/>
                <a:gd name="T18" fmla="*/ 167 h 167"/>
              </a:gdLst>
              <a:ahLst/>
              <a:cxnLst>
                <a:cxn ang="T10">
                  <a:pos x="T0" y="T1"/>
                </a:cxn>
                <a:cxn ang="T11">
                  <a:pos x="T2" y="T3"/>
                </a:cxn>
                <a:cxn ang="T12">
                  <a:pos x="T4" y="T5"/>
                </a:cxn>
                <a:cxn ang="T13">
                  <a:pos x="T6" y="T7"/>
                </a:cxn>
                <a:cxn ang="T14">
                  <a:pos x="T8" y="T9"/>
                </a:cxn>
              </a:cxnLst>
              <a:rect l="T15" t="T16" r="T17" b="T18"/>
              <a:pathLst>
                <a:path w="65" h="167">
                  <a:moveTo>
                    <a:pt x="43" y="0"/>
                  </a:moveTo>
                  <a:lnTo>
                    <a:pt x="0" y="151"/>
                  </a:lnTo>
                  <a:lnTo>
                    <a:pt x="22" y="167"/>
                  </a:lnTo>
                  <a:lnTo>
                    <a:pt x="65" y="9"/>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3" name="Freeform 278"/>
            <p:cNvSpPr>
              <a:spLocks noChangeAspect="1"/>
            </p:cNvSpPr>
            <p:nvPr/>
          </p:nvSpPr>
          <p:spPr bwMode="auto">
            <a:xfrm>
              <a:off x="951" y="2674"/>
              <a:ext cx="14" cy="8"/>
            </a:xfrm>
            <a:custGeom>
              <a:avLst/>
              <a:gdLst>
                <a:gd name="T0" fmla="*/ 1 w 70"/>
                <a:gd name="T1" fmla="*/ 8 h 38"/>
                <a:gd name="T2" fmla="*/ 14 w 70"/>
                <a:gd name="T3" fmla="*/ 5 h 38"/>
                <a:gd name="T4" fmla="*/ 14 w 70"/>
                <a:gd name="T5" fmla="*/ 0 h 38"/>
                <a:gd name="T6" fmla="*/ 0 w 70"/>
                <a:gd name="T7" fmla="*/ 4 h 38"/>
                <a:gd name="T8" fmla="*/ 1 w 70"/>
                <a:gd name="T9" fmla="*/ 8 h 38"/>
                <a:gd name="T10" fmla="*/ 0 60000 65536"/>
                <a:gd name="T11" fmla="*/ 0 60000 65536"/>
                <a:gd name="T12" fmla="*/ 0 60000 65536"/>
                <a:gd name="T13" fmla="*/ 0 60000 65536"/>
                <a:gd name="T14" fmla="*/ 0 60000 65536"/>
                <a:gd name="T15" fmla="*/ 0 w 70"/>
                <a:gd name="T16" fmla="*/ 0 h 38"/>
                <a:gd name="T17" fmla="*/ 70 w 70"/>
                <a:gd name="T18" fmla="*/ 38 h 38"/>
              </a:gdLst>
              <a:ahLst/>
              <a:cxnLst>
                <a:cxn ang="T10">
                  <a:pos x="T0" y="T1"/>
                </a:cxn>
                <a:cxn ang="T11">
                  <a:pos x="T2" y="T3"/>
                </a:cxn>
                <a:cxn ang="T12">
                  <a:pos x="T4" y="T5"/>
                </a:cxn>
                <a:cxn ang="T13">
                  <a:pos x="T6" y="T7"/>
                </a:cxn>
                <a:cxn ang="T14">
                  <a:pos x="T8" y="T9"/>
                </a:cxn>
              </a:cxnLst>
              <a:rect l="T15" t="T16" r="T17" b="T18"/>
              <a:pathLst>
                <a:path w="70" h="38">
                  <a:moveTo>
                    <a:pt x="3" y="38"/>
                  </a:moveTo>
                  <a:lnTo>
                    <a:pt x="70" y="25"/>
                  </a:lnTo>
                  <a:lnTo>
                    <a:pt x="68" y="0"/>
                  </a:lnTo>
                  <a:lnTo>
                    <a:pt x="0" y="17"/>
                  </a:lnTo>
                  <a:lnTo>
                    <a:pt x="3" y="3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4" name="Freeform 279"/>
            <p:cNvSpPr>
              <a:spLocks noChangeAspect="1"/>
            </p:cNvSpPr>
            <p:nvPr/>
          </p:nvSpPr>
          <p:spPr bwMode="auto">
            <a:xfrm>
              <a:off x="971" y="2669"/>
              <a:ext cx="15" cy="7"/>
            </a:xfrm>
            <a:custGeom>
              <a:avLst/>
              <a:gdLst>
                <a:gd name="T0" fmla="*/ 0 w 75"/>
                <a:gd name="T1" fmla="*/ 3 h 39"/>
                <a:gd name="T2" fmla="*/ 0 w 75"/>
                <a:gd name="T3" fmla="*/ 7 h 39"/>
                <a:gd name="T4" fmla="*/ 15 w 75"/>
                <a:gd name="T5" fmla="*/ 4 h 39"/>
                <a:gd name="T6" fmla="*/ 15 w 75"/>
                <a:gd name="T7" fmla="*/ 0 h 39"/>
                <a:gd name="T8" fmla="*/ 0 w 75"/>
                <a:gd name="T9" fmla="*/ 3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19"/>
                  </a:moveTo>
                  <a:lnTo>
                    <a:pt x="1" y="39"/>
                  </a:lnTo>
                  <a:lnTo>
                    <a:pt x="75" y="24"/>
                  </a:lnTo>
                  <a:lnTo>
                    <a:pt x="75" y="0"/>
                  </a:lnTo>
                  <a:lnTo>
                    <a:pt x="0" y="1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5" name="Freeform 280"/>
            <p:cNvSpPr>
              <a:spLocks noChangeAspect="1"/>
            </p:cNvSpPr>
            <p:nvPr/>
          </p:nvSpPr>
          <p:spPr bwMode="auto">
            <a:xfrm>
              <a:off x="1016" y="2661"/>
              <a:ext cx="15" cy="8"/>
            </a:xfrm>
            <a:custGeom>
              <a:avLst/>
              <a:gdLst>
                <a:gd name="T0" fmla="*/ 0 w 76"/>
                <a:gd name="T1" fmla="*/ 8 h 39"/>
                <a:gd name="T2" fmla="*/ 15 w 76"/>
                <a:gd name="T3" fmla="*/ 5 h 39"/>
                <a:gd name="T4" fmla="*/ 15 w 76"/>
                <a:gd name="T5" fmla="*/ 0 h 39"/>
                <a:gd name="T6" fmla="*/ 0 w 76"/>
                <a:gd name="T7" fmla="*/ 4 h 39"/>
                <a:gd name="T8" fmla="*/ 0 w 76"/>
                <a:gd name="T9" fmla="*/ 8 h 39"/>
                <a:gd name="T10" fmla="*/ 0 60000 65536"/>
                <a:gd name="T11" fmla="*/ 0 60000 65536"/>
                <a:gd name="T12" fmla="*/ 0 60000 65536"/>
                <a:gd name="T13" fmla="*/ 0 60000 65536"/>
                <a:gd name="T14" fmla="*/ 0 60000 65536"/>
                <a:gd name="T15" fmla="*/ 0 w 76"/>
                <a:gd name="T16" fmla="*/ 0 h 39"/>
                <a:gd name="T17" fmla="*/ 76 w 76"/>
                <a:gd name="T18" fmla="*/ 39 h 39"/>
              </a:gdLst>
              <a:ahLst/>
              <a:cxnLst>
                <a:cxn ang="T10">
                  <a:pos x="T0" y="T1"/>
                </a:cxn>
                <a:cxn ang="T11">
                  <a:pos x="T2" y="T3"/>
                </a:cxn>
                <a:cxn ang="T12">
                  <a:pos x="T4" y="T5"/>
                </a:cxn>
                <a:cxn ang="T13">
                  <a:pos x="T6" y="T7"/>
                </a:cxn>
                <a:cxn ang="T14">
                  <a:pos x="T8" y="T9"/>
                </a:cxn>
              </a:cxnLst>
              <a:rect l="T15" t="T16" r="T17" b="T18"/>
              <a:pathLst>
                <a:path w="76" h="39">
                  <a:moveTo>
                    <a:pt x="0" y="39"/>
                  </a:moveTo>
                  <a:lnTo>
                    <a:pt x="75" y="22"/>
                  </a:lnTo>
                  <a:lnTo>
                    <a:pt x="76" y="0"/>
                  </a:lnTo>
                  <a:lnTo>
                    <a:pt x="1" y="18"/>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6" name="Freeform 281"/>
            <p:cNvSpPr>
              <a:spLocks noChangeAspect="1"/>
            </p:cNvSpPr>
            <p:nvPr/>
          </p:nvSpPr>
          <p:spPr bwMode="auto">
            <a:xfrm>
              <a:off x="1036" y="2657"/>
              <a:ext cx="15" cy="7"/>
            </a:xfrm>
            <a:custGeom>
              <a:avLst/>
              <a:gdLst>
                <a:gd name="T0" fmla="*/ 0 w 75"/>
                <a:gd name="T1" fmla="*/ 7 h 39"/>
                <a:gd name="T2" fmla="*/ 14 w 75"/>
                <a:gd name="T3" fmla="*/ 4 h 39"/>
                <a:gd name="T4" fmla="*/ 15 w 75"/>
                <a:gd name="T5" fmla="*/ 0 h 39"/>
                <a:gd name="T6" fmla="*/ 0 w 75"/>
                <a:gd name="T7" fmla="*/ 3 h 39"/>
                <a:gd name="T8" fmla="*/ 0 w 75"/>
                <a:gd name="T9" fmla="*/ 7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39"/>
                  </a:moveTo>
                  <a:lnTo>
                    <a:pt x="72" y="23"/>
                  </a:lnTo>
                  <a:lnTo>
                    <a:pt x="75" y="0"/>
                  </a:lnTo>
                  <a:lnTo>
                    <a:pt x="1" y="17"/>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7" name="Freeform 282"/>
            <p:cNvSpPr>
              <a:spLocks noChangeAspect="1"/>
            </p:cNvSpPr>
            <p:nvPr/>
          </p:nvSpPr>
          <p:spPr bwMode="auto">
            <a:xfrm>
              <a:off x="964" y="2765"/>
              <a:ext cx="11" cy="6"/>
            </a:xfrm>
            <a:custGeom>
              <a:avLst/>
              <a:gdLst>
                <a:gd name="T0" fmla="*/ 0 w 57"/>
                <a:gd name="T1" fmla="*/ 6 h 27"/>
                <a:gd name="T2" fmla="*/ 11 w 57"/>
                <a:gd name="T3" fmla="*/ 6 h 27"/>
                <a:gd name="T4" fmla="*/ 11 w 57"/>
                <a:gd name="T5" fmla="*/ 0 h 27"/>
                <a:gd name="T6" fmla="*/ 0 w 57"/>
                <a:gd name="T7" fmla="*/ 2 h 27"/>
                <a:gd name="T8" fmla="*/ 0 w 57"/>
                <a:gd name="T9" fmla="*/ 6 h 27"/>
                <a:gd name="T10" fmla="*/ 0 60000 65536"/>
                <a:gd name="T11" fmla="*/ 0 60000 65536"/>
                <a:gd name="T12" fmla="*/ 0 60000 65536"/>
                <a:gd name="T13" fmla="*/ 0 60000 65536"/>
                <a:gd name="T14" fmla="*/ 0 60000 65536"/>
                <a:gd name="T15" fmla="*/ 0 w 57"/>
                <a:gd name="T16" fmla="*/ 0 h 27"/>
                <a:gd name="T17" fmla="*/ 57 w 57"/>
                <a:gd name="T18" fmla="*/ 27 h 27"/>
              </a:gdLst>
              <a:ahLst/>
              <a:cxnLst>
                <a:cxn ang="T10">
                  <a:pos x="T0" y="T1"/>
                </a:cxn>
                <a:cxn ang="T11">
                  <a:pos x="T2" y="T3"/>
                </a:cxn>
                <a:cxn ang="T12">
                  <a:pos x="T4" y="T5"/>
                </a:cxn>
                <a:cxn ang="T13">
                  <a:pos x="T6" y="T7"/>
                </a:cxn>
                <a:cxn ang="T14">
                  <a:pos x="T8" y="T9"/>
                </a:cxn>
              </a:cxnLst>
              <a:rect l="T15" t="T16" r="T17" b="T18"/>
              <a:pathLst>
                <a:path w="57" h="27">
                  <a:moveTo>
                    <a:pt x="2" y="27"/>
                  </a:moveTo>
                  <a:lnTo>
                    <a:pt x="57" y="25"/>
                  </a:lnTo>
                  <a:lnTo>
                    <a:pt x="55" y="0"/>
                  </a:lnTo>
                  <a:lnTo>
                    <a:pt x="0" y="9"/>
                  </a:lnTo>
                  <a:lnTo>
                    <a:pt x="2"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8" name="Freeform 283"/>
            <p:cNvSpPr>
              <a:spLocks noChangeAspect="1"/>
            </p:cNvSpPr>
            <p:nvPr/>
          </p:nvSpPr>
          <p:spPr bwMode="auto">
            <a:xfrm>
              <a:off x="979" y="2763"/>
              <a:ext cx="10" cy="7"/>
            </a:xfrm>
            <a:custGeom>
              <a:avLst/>
              <a:gdLst>
                <a:gd name="T0" fmla="*/ 1 w 52"/>
                <a:gd name="T1" fmla="*/ 7 h 35"/>
                <a:gd name="T2" fmla="*/ 10 w 52"/>
                <a:gd name="T3" fmla="*/ 5 h 35"/>
                <a:gd name="T4" fmla="*/ 10 w 52"/>
                <a:gd name="T5" fmla="*/ 0 h 35"/>
                <a:gd name="T6" fmla="*/ 0 w 52"/>
                <a:gd name="T7" fmla="*/ 2 h 35"/>
                <a:gd name="T8" fmla="*/ 1 w 52"/>
                <a:gd name="T9" fmla="*/ 7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3" y="35"/>
                  </a:moveTo>
                  <a:lnTo>
                    <a:pt x="52" y="27"/>
                  </a:lnTo>
                  <a:lnTo>
                    <a:pt x="51" y="0"/>
                  </a:lnTo>
                  <a:lnTo>
                    <a:pt x="0" y="9"/>
                  </a:lnTo>
                  <a:lnTo>
                    <a:pt x="3" y="3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49" name="Freeform 284"/>
            <p:cNvSpPr>
              <a:spLocks noChangeAspect="1"/>
            </p:cNvSpPr>
            <p:nvPr/>
          </p:nvSpPr>
          <p:spPr bwMode="auto">
            <a:xfrm>
              <a:off x="1017" y="2760"/>
              <a:ext cx="10" cy="5"/>
            </a:xfrm>
            <a:custGeom>
              <a:avLst/>
              <a:gdLst>
                <a:gd name="T0" fmla="*/ 0 w 51"/>
                <a:gd name="T1" fmla="*/ 5 h 24"/>
                <a:gd name="T2" fmla="*/ 10 w 51"/>
                <a:gd name="T3" fmla="*/ 4 h 24"/>
                <a:gd name="T4" fmla="*/ 10 w 51"/>
                <a:gd name="T5" fmla="*/ 0 h 24"/>
                <a:gd name="T6" fmla="*/ 0 w 51"/>
                <a:gd name="T7" fmla="*/ 1 h 24"/>
                <a:gd name="T8" fmla="*/ 0 w 51"/>
                <a:gd name="T9" fmla="*/ 5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0" y="24"/>
                  </a:moveTo>
                  <a:lnTo>
                    <a:pt x="51" y="19"/>
                  </a:lnTo>
                  <a:lnTo>
                    <a:pt x="51" y="0"/>
                  </a:lnTo>
                  <a:lnTo>
                    <a:pt x="0" y="5"/>
                  </a:lnTo>
                  <a:lnTo>
                    <a:pt x="0" y="2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0" name="Freeform 285"/>
            <p:cNvSpPr>
              <a:spLocks noChangeAspect="1"/>
            </p:cNvSpPr>
            <p:nvPr/>
          </p:nvSpPr>
          <p:spPr bwMode="auto">
            <a:xfrm>
              <a:off x="1031" y="2758"/>
              <a:ext cx="12" cy="5"/>
            </a:xfrm>
            <a:custGeom>
              <a:avLst/>
              <a:gdLst>
                <a:gd name="T0" fmla="*/ 0 w 57"/>
                <a:gd name="T1" fmla="*/ 5 h 25"/>
                <a:gd name="T2" fmla="*/ 12 w 57"/>
                <a:gd name="T3" fmla="*/ 5 h 25"/>
                <a:gd name="T4" fmla="*/ 12 w 57"/>
                <a:gd name="T5" fmla="*/ 0 h 25"/>
                <a:gd name="T6" fmla="*/ 0 w 57"/>
                <a:gd name="T7" fmla="*/ 1 h 25"/>
                <a:gd name="T8" fmla="*/ 0 w 57"/>
                <a:gd name="T9" fmla="*/ 5 h 25"/>
                <a:gd name="T10" fmla="*/ 0 60000 65536"/>
                <a:gd name="T11" fmla="*/ 0 60000 65536"/>
                <a:gd name="T12" fmla="*/ 0 60000 65536"/>
                <a:gd name="T13" fmla="*/ 0 60000 65536"/>
                <a:gd name="T14" fmla="*/ 0 60000 65536"/>
                <a:gd name="T15" fmla="*/ 0 w 57"/>
                <a:gd name="T16" fmla="*/ 0 h 25"/>
                <a:gd name="T17" fmla="*/ 57 w 57"/>
                <a:gd name="T18" fmla="*/ 25 h 25"/>
              </a:gdLst>
              <a:ahLst/>
              <a:cxnLst>
                <a:cxn ang="T10">
                  <a:pos x="T0" y="T1"/>
                </a:cxn>
                <a:cxn ang="T11">
                  <a:pos x="T2" y="T3"/>
                </a:cxn>
                <a:cxn ang="T12">
                  <a:pos x="T4" y="T5"/>
                </a:cxn>
                <a:cxn ang="T13">
                  <a:pos x="T6" y="T7"/>
                </a:cxn>
                <a:cxn ang="T14">
                  <a:pos x="T8" y="T9"/>
                </a:cxn>
              </a:cxnLst>
              <a:rect l="T15" t="T16" r="T17" b="T18"/>
              <a:pathLst>
                <a:path w="57" h="25">
                  <a:moveTo>
                    <a:pt x="0" y="25"/>
                  </a:moveTo>
                  <a:lnTo>
                    <a:pt x="55" y="23"/>
                  </a:lnTo>
                  <a:lnTo>
                    <a:pt x="57" y="0"/>
                  </a:lnTo>
                  <a:lnTo>
                    <a:pt x="1" y="6"/>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1" name="Freeform 286"/>
            <p:cNvSpPr>
              <a:spLocks noChangeAspect="1"/>
            </p:cNvSpPr>
            <p:nvPr/>
          </p:nvSpPr>
          <p:spPr bwMode="auto">
            <a:xfrm>
              <a:off x="1077" y="2855"/>
              <a:ext cx="7" cy="10"/>
            </a:xfrm>
            <a:custGeom>
              <a:avLst/>
              <a:gdLst>
                <a:gd name="T0" fmla="*/ 0 w 35"/>
                <a:gd name="T1" fmla="*/ 10 h 53"/>
                <a:gd name="T2" fmla="*/ 7 w 35"/>
                <a:gd name="T3" fmla="*/ 6 h 53"/>
                <a:gd name="T4" fmla="*/ 7 w 35"/>
                <a:gd name="T5" fmla="*/ 0 h 53"/>
                <a:gd name="T6" fmla="*/ 1 w 35"/>
                <a:gd name="T7" fmla="*/ 2 h 53"/>
                <a:gd name="T8" fmla="*/ 0 w 35"/>
                <a:gd name="T9" fmla="*/ 10 h 53"/>
                <a:gd name="T10" fmla="*/ 0 60000 65536"/>
                <a:gd name="T11" fmla="*/ 0 60000 65536"/>
                <a:gd name="T12" fmla="*/ 0 60000 65536"/>
                <a:gd name="T13" fmla="*/ 0 60000 65536"/>
                <a:gd name="T14" fmla="*/ 0 60000 65536"/>
                <a:gd name="T15" fmla="*/ 0 w 35"/>
                <a:gd name="T16" fmla="*/ 0 h 53"/>
                <a:gd name="T17" fmla="*/ 35 w 35"/>
                <a:gd name="T18" fmla="*/ 53 h 53"/>
              </a:gdLst>
              <a:ahLst/>
              <a:cxnLst>
                <a:cxn ang="T10">
                  <a:pos x="T0" y="T1"/>
                </a:cxn>
                <a:cxn ang="T11">
                  <a:pos x="T2" y="T3"/>
                </a:cxn>
                <a:cxn ang="T12">
                  <a:pos x="T4" y="T5"/>
                </a:cxn>
                <a:cxn ang="T13">
                  <a:pos x="T6" y="T7"/>
                </a:cxn>
                <a:cxn ang="T14">
                  <a:pos x="T8" y="T9"/>
                </a:cxn>
              </a:cxnLst>
              <a:rect l="T15" t="T16" r="T17" b="T18"/>
              <a:pathLst>
                <a:path w="35" h="53">
                  <a:moveTo>
                    <a:pt x="0" y="53"/>
                  </a:moveTo>
                  <a:lnTo>
                    <a:pt x="34" y="33"/>
                  </a:lnTo>
                  <a:lnTo>
                    <a:pt x="35" y="0"/>
                  </a:lnTo>
                  <a:lnTo>
                    <a:pt x="3" y="13"/>
                  </a:lnTo>
                  <a:lnTo>
                    <a:pt x="0" y="5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2" name="Freeform 287"/>
            <p:cNvSpPr>
              <a:spLocks noChangeAspect="1"/>
            </p:cNvSpPr>
            <p:nvPr/>
          </p:nvSpPr>
          <p:spPr bwMode="auto">
            <a:xfrm>
              <a:off x="1087" y="2851"/>
              <a:ext cx="5" cy="9"/>
            </a:xfrm>
            <a:custGeom>
              <a:avLst/>
              <a:gdLst>
                <a:gd name="T0" fmla="*/ 0 w 28"/>
                <a:gd name="T1" fmla="*/ 9 h 43"/>
                <a:gd name="T2" fmla="*/ 5 w 28"/>
                <a:gd name="T3" fmla="*/ 7 h 43"/>
                <a:gd name="T4" fmla="*/ 5 w 28"/>
                <a:gd name="T5" fmla="*/ 0 h 43"/>
                <a:gd name="T6" fmla="*/ 0 w 28"/>
                <a:gd name="T7" fmla="*/ 2 h 43"/>
                <a:gd name="T8" fmla="*/ 0 w 28"/>
                <a:gd name="T9" fmla="*/ 9 h 43"/>
                <a:gd name="T10" fmla="*/ 0 60000 65536"/>
                <a:gd name="T11" fmla="*/ 0 60000 65536"/>
                <a:gd name="T12" fmla="*/ 0 60000 65536"/>
                <a:gd name="T13" fmla="*/ 0 60000 65536"/>
                <a:gd name="T14" fmla="*/ 0 60000 65536"/>
                <a:gd name="T15" fmla="*/ 0 w 28"/>
                <a:gd name="T16" fmla="*/ 0 h 43"/>
                <a:gd name="T17" fmla="*/ 28 w 28"/>
                <a:gd name="T18" fmla="*/ 43 h 43"/>
              </a:gdLst>
              <a:ahLst/>
              <a:cxnLst>
                <a:cxn ang="T10">
                  <a:pos x="T0" y="T1"/>
                </a:cxn>
                <a:cxn ang="T11">
                  <a:pos x="T2" y="T3"/>
                </a:cxn>
                <a:cxn ang="T12">
                  <a:pos x="T4" y="T5"/>
                </a:cxn>
                <a:cxn ang="T13">
                  <a:pos x="T6" y="T7"/>
                </a:cxn>
                <a:cxn ang="T14">
                  <a:pos x="T8" y="T9"/>
                </a:cxn>
              </a:cxnLst>
              <a:rect l="T15" t="T16" r="T17" b="T18"/>
              <a:pathLst>
                <a:path w="28" h="43">
                  <a:moveTo>
                    <a:pt x="0" y="43"/>
                  </a:moveTo>
                  <a:lnTo>
                    <a:pt x="26" y="35"/>
                  </a:lnTo>
                  <a:lnTo>
                    <a:pt x="28" y="0"/>
                  </a:lnTo>
                  <a:lnTo>
                    <a:pt x="1" y="11"/>
                  </a:lnTo>
                  <a:lnTo>
                    <a:pt x="0" y="4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3" name="Freeform 288"/>
            <p:cNvSpPr>
              <a:spLocks noChangeAspect="1"/>
            </p:cNvSpPr>
            <p:nvPr/>
          </p:nvSpPr>
          <p:spPr bwMode="auto">
            <a:xfrm>
              <a:off x="1109" y="2843"/>
              <a:ext cx="6" cy="6"/>
            </a:xfrm>
            <a:custGeom>
              <a:avLst/>
              <a:gdLst>
                <a:gd name="T0" fmla="*/ 0 w 27"/>
                <a:gd name="T1" fmla="*/ 6 h 34"/>
                <a:gd name="T2" fmla="*/ 6 w 27"/>
                <a:gd name="T3" fmla="*/ 3 h 34"/>
                <a:gd name="T4" fmla="*/ 6 w 27"/>
                <a:gd name="T5" fmla="*/ 0 h 34"/>
                <a:gd name="T6" fmla="*/ 0 w 27"/>
                <a:gd name="T7" fmla="*/ 2 h 34"/>
                <a:gd name="T8" fmla="*/ 0 w 27"/>
                <a:gd name="T9" fmla="*/ 6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0" y="34"/>
                  </a:moveTo>
                  <a:lnTo>
                    <a:pt x="26" y="18"/>
                  </a:lnTo>
                  <a:lnTo>
                    <a:pt x="27" y="0"/>
                  </a:lnTo>
                  <a:lnTo>
                    <a:pt x="2" y="1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4" name="Freeform 289"/>
            <p:cNvSpPr>
              <a:spLocks noChangeAspect="1"/>
            </p:cNvSpPr>
            <p:nvPr/>
          </p:nvSpPr>
          <p:spPr bwMode="auto">
            <a:xfrm>
              <a:off x="1117" y="2840"/>
              <a:ext cx="5" cy="5"/>
            </a:xfrm>
            <a:custGeom>
              <a:avLst/>
              <a:gdLst>
                <a:gd name="T0" fmla="*/ 0 w 22"/>
                <a:gd name="T1" fmla="*/ 5 h 26"/>
                <a:gd name="T2" fmla="*/ 5 w 22"/>
                <a:gd name="T3" fmla="*/ 4 h 26"/>
                <a:gd name="T4" fmla="*/ 5 w 22"/>
                <a:gd name="T5" fmla="*/ 0 h 26"/>
                <a:gd name="T6" fmla="*/ 0 w 22"/>
                <a:gd name="T7" fmla="*/ 2 h 26"/>
                <a:gd name="T8" fmla="*/ 0 w 22"/>
                <a:gd name="T9" fmla="*/ 5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0" y="26"/>
                  </a:moveTo>
                  <a:lnTo>
                    <a:pt x="20" y="21"/>
                  </a:lnTo>
                  <a:lnTo>
                    <a:pt x="22" y="0"/>
                  </a:lnTo>
                  <a:lnTo>
                    <a:pt x="1" y="9"/>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5" name="Freeform 290"/>
            <p:cNvSpPr>
              <a:spLocks noChangeAspect="1"/>
            </p:cNvSpPr>
            <p:nvPr/>
          </p:nvSpPr>
          <p:spPr bwMode="auto">
            <a:xfrm>
              <a:off x="1087" y="2763"/>
              <a:ext cx="6" cy="8"/>
            </a:xfrm>
            <a:custGeom>
              <a:avLst/>
              <a:gdLst>
                <a:gd name="T0" fmla="*/ 0 w 33"/>
                <a:gd name="T1" fmla="*/ 7 h 42"/>
                <a:gd name="T2" fmla="*/ 5 w 33"/>
                <a:gd name="T3" fmla="*/ 8 h 42"/>
                <a:gd name="T4" fmla="*/ 6 w 33"/>
                <a:gd name="T5" fmla="*/ 2 h 42"/>
                <a:gd name="T6" fmla="*/ 1 w 33"/>
                <a:gd name="T7" fmla="*/ 0 h 42"/>
                <a:gd name="T8" fmla="*/ 0 w 33"/>
                <a:gd name="T9" fmla="*/ 7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0" y="36"/>
                  </a:moveTo>
                  <a:lnTo>
                    <a:pt x="28" y="42"/>
                  </a:lnTo>
                  <a:lnTo>
                    <a:pt x="33" y="8"/>
                  </a:lnTo>
                  <a:lnTo>
                    <a:pt x="4" y="0"/>
                  </a:lnTo>
                  <a:lnTo>
                    <a:pt x="0" y="3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6" name="Freeform 291"/>
            <p:cNvSpPr>
              <a:spLocks noChangeAspect="1"/>
            </p:cNvSpPr>
            <p:nvPr/>
          </p:nvSpPr>
          <p:spPr bwMode="auto">
            <a:xfrm>
              <a:off x="1095" y="2765"/>
              <a:ext cx="5" cy="7"/>
            </a:xfrm>
            <a:custGeom>
              <a:avLst/>
              <a:gdLst>
                <a:gd name="T0" fmla="*/ 0 w 25"/>
                <a:gd name="T1" fmla="*/ 5 h 37"/>
                <a:gd name="T2" fmla="*/ 4 w 25"/>
                <a:gd name="T3" fmla="*/ 7 h 37"/>
                <a:gd name="T4" fmla="*/ 5 w 25"/>
                <a:gd name="T5" fmla="*/ 1 h 37"/>
                <a:gd name="T6" fmla="*/ 1 w 25"/>
                <a:gd name="T7" fmla="*/ 0 h 37"/>
                <a:gd name="T8" fmla="*/ 0 w 25"/>
                <a:gd name="T9" fmla="*/ 5 h 37"/>
                <a:gd name="T10" fmla="*/ 0 60000 65536"/>
                <a:gd name="T11" fmla="*/ 0 60000 65536"/>
                <a:gd name="T12" fmla="*/ 0 60000 65536"/>
                <a:gd name="T13" fmla="*/ 0 60000 65536"/>
                <a:gd name="T14" fmla="*/ 0 60000 65536"/>
                <a:gd name="T15" fmla="*/ 0 w 25"/>
                <a:gd name="T16" fmla="*/ 0 h 37"/>
                <a:gd name="T17" fmla="*/ 25 w 25"/>
                <a:gd name="T18" fmla="*/ 37 h 37"/>
              </a:gdLst>
              <a:ahLst/>
              <a:cxnLst>
                <a:cxn ang="T10">
                  <a:pos x="T0" y="T1"/>
                </a:cxn>
                <a:cxn ang="T11">
                  <a:pos x="T2" y="T3"/>
                </a:cxn>
                <a:cxn ang="T12">
                  <a:pos x="T4" y="T5"/>
                </a:cxn>
                <a:cxn ang="T13">
                  <a:pos x="T6" y="T7"/>
                </a:cxn>
                <a:cxn ang="T14">
                  <a:pos x="T8" y="T9"/>
                </a:cxn>
              </a:cxnLst>
              <a:rect l="T15" t="T16" r="T17" b="T18"/>
              <a:pathLst>
                <a:path w="25" h="37">
                  <a:moveTo>
                    <a:pt x="0" y="28"/>
                  </a:moveTo>
                  <a:lnTo>
                    <a:pt x="20" y="37"/>
                  </a:lnTo>
                  <a:lnTo>
                    <a:pt x="25" y="6"/>
                  </a:lnTo>
                  <a:lnTo>
                    <a:pt x="4" y="0"/>
                  </a:lnTo>
                  <a:lnTo>
                    <a:pt x="0" y="2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7" name="Freeform 292"/>
            <p:cNvSpPr>
              <a:spLocks noChangeAspect="1"/>
            </p:cNvSpPr>
            <p:nvPr/>
          </p:nvSpPr>
          <p:spPr bwMode="auto">
            <a:xfrm>
              <a:off x="1117" y="2770"/>
              <a:ext cx="6" cy="6"/>
            </a:xfrm>
            <a:custGeom>
              <a:avLst/>
              <a:gdLst>
                <a:gd name="T0" fmla="*/ 0 w 28"/>
                <a:gd name="T1" fmla="*/ 5 h 29"/>
                <a:gd name="T2" fmla="*/ 5 w 28"/>
                <a:gd name="T3" fmla="*/ 6 h 29"/>
                <a:gd name="T4" fmla="*/ 6 w 28"/>
                <a:gd name="T5" fmla="*/ 1 h 29"/>
                <a:gd name="T6" fmla="*/ 1 w 28"/>
                <a:gd name="T7" fmla="*/ 0 h 29"/>
                <a:gd name="T8" fmla="*/ 0 w 28"/>
                <a:gd name="T9" fmla="*/ 5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26"/>
                  </a:moveTo>
                  <a:lnTo>
                    <a:pt x="24" y="29"/>
                  </a:lnTo>
                  <a:lnTo>
                    <a:pt x="28" y="5"/>
                  </a:lnTo>
                  <a:lnTo>
                    <a:pt x="4" y="0"/>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8" name="Freeform 293"/>
            <p:cNvSpPr>
              <a:spLocks noChangeAspect="1"/>
            </p:cNvSpPr>
            <p:nvPr/>
          </p:nvSpPr>
          <p:spPr bwMode="auto">
            <a:xfrm>
              <a:off x="1125" y="2772"/>
              <a:ext cx="5" cy="6"/>
            </a:xfrm>
            <a:custGeom>
              <a:avLst/>
              <a:gdLst>
                <a:gd name="T0" fmla="*/ 0 w 26"/>
                <a:gd name="T1" fmla="*/ 5 h 32"/>
                <a:gd name="T2" fmla="*/ 4 w 26"/>
                <a:gd name="T3" fmla="*/ 6 h 32"/>
                <a:gd name="T4" fmla="*/ 5 w 26"/>
                <a:gd name="T5" fmla="*/ 1 h 32"/>
                <a:gd name="T6" fmla="*/ 1 w 26"/>
                <a:gd name="T7" fmla="*/ 0 h 32"/>
                <a:gd name="T8" fmla="*/ 0 w 26"/>
                <a:gd name="T9" fmla="*/ 5 h 32"/>
                <a:gd name="T10" fmla="*/ 0 60000 65536"/>
                <a:gd name="T11" fmla="*/ 0 60000 65536"/>
                <a:gd name="T12" fmla="*/ 0 60000 65536"/>
                <a:gd name="T13" fmla="*/ 0 60000 65536"/>
                <a:gd name="T14" fmla="*/ 0 60000 65536"/>
                <a:gd name="T15" fmla="*/ 0 w 26"/>
                <a:gd name="T16" fmla="*/ 0 h 32"/>
                <a:gd name="T17" fmla="*/ 26 w 26"/>
                <a:gd name="T18" fmla="*/ 32 h 32"/>
              </a:gdLst>
              <a:ahLst/>
              <a:cxnLst>
                <a:cxn ang="T10">
                  <a:pos x="T0" y="T1"/>
                </a:cxn>
                <a:cxn ang="T11">
                  <a:pos x="T2" y="T3"/>
                </a:cxn>
                <a:cxn ang="T12">
                  <a:pos x="T4" y="T5"/>
                </a:cxn>
                <a:cxn ang="T13">
                  <a:pos x="T6" y="T7"/>
                </a:cxn>
                <a:cxn ang="T14">
                  <a:pos x="T8" y="T9"/>
                </a:cxn>
              </a:cxnLst>
              <a:rect l="T15" t="T16" r="T17" b="T18"/>
              <a:pathLst>
                <a:path w="26" h="32">
                  <a:moveTo>
                    <a:pt x="0" y="25"/>
                  </a:moveTo>
                  <a:lnTo>
                    <a:pt x="22" y="32"/>
                  </a:lnTo>
                  <a:lnTo>
                    <a:pt x="26" y="5"/>
                  </a:lnTo>
                  <a:lnTo>
                    <a:pt x="4" y="0"/>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59" name="Freeform 294"/>
            <p:cNvSpPr>
              <a:spLocks noChangeAspect="1"/>
            </p:cNvSpPr>
            <p:nvPr/>
          </p:nvSpPr>
          <p:spPr bwMode="auto">
            <a:xfrm>
              <a:off x="1097" y="2663"/>
              <a:ext cx="7" cy="11"/>
            </a:xfrm>
            <a:custGeom>
              <a:avLst/>
              <a:gdLst>
                <a:gd name="T0" fmla="*/ 0 w 35"/>
                <a:gd name="T1" fmla="*/ 7 h 52"/>
                <a:gd name="T2" fmla="*/ 5 w 35"/>
                <a:gd name="T3" fmla="*/ 11 h 52"/>
                <a:gd name="T4" fmla="*/ 7 w 35"/>
                <a:gd name="T5" fmla="*/ 5 h 52"/>
                <a:gd name="T6" fmla="*/ 2 w 35"/>
                <a:gd name="T7" fmla="*/ 0 h 52"/>
                <a:gd name="T8" fmla="*/ 0 w 35"/>
                <a:gd name="T9" fmla="*/ 7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0" y="34"/>
                  </a:moveTo>
                  <a:lnTo>
                    <a:pt x="27" y="52"/>
                  </a:lnTo>
                  <a:lnTo>
                    <a:pt x="35" y="22"/>
                  </a:lnTo>
                  <a:lnTo>
                    <a:pt x="8" y="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60" name="Freeform 295"/>
            <p:cNvSpPr>
              <a:spLocks noChangeAspect="1"/>
            </p:cNvSpPr>
            <p:nvPr/>
          </p:nvSpPr>
          <p:spPr bwMode="auto">
            <a:xfrm>
              <a:off x="1105" y="2669"/>
              <a:ext cx="7" cy="11"/>
            </a:xfrm>
            <a:custGeom>
              <a:avLst/>
              <a:gdLst>
                <a:gd name="T0" fmla="*/ 5 w 36"/>
                <a:gd name="T1" fmla="*/ 11 h 55"/>
                <a:gd name="T2" fmla="*/ 7 w 36"/>
                <a:gd name="T3" fmla="*/ 5 h 55"/>
                <a:gd name="T4" fmla="*/ 2 w 36"/>
                <a:gd name="T5" fmla="*/ 0 h 55"/>
                <a:gd name="T6" fmla="*/ 0 w 36"/>
                <a:gd name="T7" fmla="*/ 6 h 55"/>
                <a:gd name="T8" fmla="*/ 5 w 36"/>
                <a:gd name="T9" fmla="*/ 11 h 55"/>
                <a:gd name="T10" fmla="*/ 0 60000 65536"/>
                <a:gd name="T11" fmla="*/ 0 60000 65536"/>
                <a:gd name="T12" fmla="*/ 0 60000 65536"/>
                <a:gd name="T13" fmla="*/ 0 60000 65536"/>
                <a:gd name="T14" fmla="*/ 0 60000 65536"/>
                <a:gd name="T15" fmla="*/ 0 w 36"/>
                <a:gd name="T16" fmla="*/ 0 h 55"/>
                <a:gd name="T17" fmla="*/ 36 w 36"/>
                <a:gd name="T18" fmla="*/ 55 h 55"/>
              </a:gdLst>
              <a:ahLst/>
              <a:cxnLst>
                <a:cxn ang="T10">
                  <a:pos x="T0" y="T1"/>
                </a:cxn>
                <a:cxn ang="T11">
                  <a:pos x="T2" y="T3"/>
                </a:cxn>
                <a:cxn ang="T12">
                  <a:pos x="T4" y="T5"/>
                </a:cxn>
                <a:cxn ang="T13">
                  <a:pos x="T6" y="T7"/>
                </a:cxn>
                <a:cxn ang="T14">
                  <a:pos x="T8" y="T9"/>
                </a:cxn>
              </a:cxnLst>
              <a:rect l="T15" t="T16" r="T17" b="T18"/>
              <a:pathLst>
                <a:path w="36" h="55">
                  <a:moveTo>
                    <a:pt x="28" y="55"/>
                  </a:moveTo>
                  <a:lnTo>
                    <a:pt x="36" y="23"/>
                  </a:lnTo>
                  <a:lnTo>
                    <a:pt x="9" y="0"/>
                  </a:lnTo>
                  <a:lnTo>
                    <a:pt x="0" y="28"/>
                  </a:lnTo>
                  <a:lnTo>
                    <a:pt x="28" y="5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61" name="Freeform 296"/>
            <p:cNvSpPr>
              <a:spLocks noChangeAspect="1"/>
            </p:cNvSpPr>
            <p:nvPr/>
          </p:nvSpPr>
          <p:spPr bwMode="auto">
            <a:xfrm>
              <a:off x="1129" y="2688"/>
              <a:ext cx="6" cy="9"/>
            </a:xfrm>
            <a:custGeom>
              <a:avLst/>
              <a:gdLst>
                <a:gd name="T0" fmla="*/ 0 w 28"/>
                <a:gd name="T1" fmla="*/ 6 h 44"/>
                <a:gd name="T2" fmla="*/ 4 w 28"/>
                <a:gd name="T3" fmla="*/ 9 h 44"/>
                <a:gd name="T4" fmla="*/ 6 w 28"/>
                <a:gd name="T5" fmla="*/ 3 h 44"/>
                <a:gd name="T6" fmla="*/ 2 w 28"/>
                <a:gd name="T7" fmla="*/ 0 h 44"/>
                <a:gd name="T8" fmla="*/ 0 w 28"/>
                <a:gd name="T9" fmla="*/ 6 h 44"/>
                <a:gd name="T10" fmla="*/ 0 60000 65536"/>
                <a:gd name="T11" fmla="*/ 0 60000 65536"/>
                <a:gd name="T12" fmla="*/ 0 60000 65536"/>
                <a:gd name="T13" fmla="*/ 0 60000 65536"/>
                <a:gd name="T14" fmla="*/ 0 60000 65536"/>
                <a:gd name="T15" fmla="*/ 0 w 28"/>
                <a:gd name="T16" fmla="*/ 0 h 44"/>
                <a:gd name="T17" fmla="*/ 28 w 28"/>
                <a:gd name="T18" fmla="*/ 44 h 44"/>
              </a:gdLst>
              <a:ahLst/>
              <a:cxnLst>
                <a:cxn ang="T10">
                  <a:pos x="T0" y="T1"/>
                </a:cxn>
                <a:cxn ang="T11">
                  <a:pos x="T2" y="T3"/>
                </a:cxn>
                <a:cxn ang="T12">
                  <a:pos x="T4" y="T5"/>
                </a:cxn>
                <a:cxn ang="T13">
                  <a:pos x="T6" y="T7"/>
                </a:cxn>
                <a:cxn ang="T14">
                  <a:pos x="T8" y="T9"/>
                </a:cxn>
              </a:cxnLst>
              <a:rect l="T15" t="T16" r="T17" b="T18"/>
              <a:pathLst>
                <a:path w="28" h="44">
                  <a:moveTo>
                    <a:pt x="0" y="31"/>
                  </a:moveTo>
                  <a:lnTo>
                    <a:pt x="20" y="44"/>
                  </a:lnTo>
                  <a:lnTo>
                    <a:pt x="28" y="14"/>
                  </a:lnTo>
                  <a:lnTo>
                    <a:pt x="7" y="0"/>
                  </a:lnTo>
                  <a:lnTo>
                    <a:pt x="0" y="31"/>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62" name="Freeform 297"/>
            <p:cNvSpPr>
              <a:spLocks noChangeAspect="1"/>
            </p:cNvSpPr>
            <p:nvPr/>
          </p:nvSpPr>
          <p:spPr bwMode="auto">
            <a:xfrm>
              <a:off x="1135" y="2693"/>
              <a:ext cx="6" cy="9"/>
            </a:xfrm>
            <a:custGeom>
              <a:avLst/>
              <a:gdLst>
                <a:gd name="T0" fmla="*/ 0 w 30"/>
                <a:gd name="T1" fmla="*/ 5 h 46"/>
                <a:gd name="T2" fmla="*/ 4 w 30"/>
                <a:gd name="T3" fmla="*/ 9 h 46"/>
                <a:gd name="T4" fmla="*/ 6 w 30"/>
                <a:gd name="T5" fmla="*/ 3 h 46"/>
                <a:gd name="T6" fmla="*/ 2 w 30"/>
                <a:gd name="T7" fmla="*/ 0 h 46"/>
                <a:gd name="T8" fmla="*/ 0 w 30"/>
                <a:gd name="T9" fmla="*/ 5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27"/>
                  </a:moveTo>
                  <a:lnTo>
                    <a:pt x="22" y="46"/>
                  </a:lnTo>
                  <a:lnTo>
                    <a:pt x="30" y="16"/>
                  </a:lnTo>
                  <a:lnTo>
                    <a:pt x="8" y="0"/>
                  </a:lnTo>
                  <a:lnTo>
                    <a:pt x="0"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2095" name="Group 298"/>
          <p:cNvGrpSpPr>
            <a:grpSpLocks noChangeAspect="1"/>
          </p:cNvGrpSpPr>
          <p:nvPr/>
        </p:nvGrpSpPr>
        <p:grpSpPr bwMode="auto">
          <a:xfrm>
            <a:off x="7573994" y="1417098"/>
            <a:ext cx="549519" cy="287337"/>
            <a:chOff x="793" y="2523"/>
            <a:chExt cx="529" cy="447"/>
          </a:xfrm>
        </p:grpSpPr>
        <p:sp>
          <p:nvSpPr>
            <p:cNvPr id="2191" name="Oval 299"/>
            <p:cNvSpPr>
              <a:spLocks noChangeAspect="1" noChangeArrowheads="1"/>
            </p:cNvSpPr>
            <p:nvPr/>
          </p:nvSpPr>
          <p:spPr bwMode="auto">
            <a:xfrm>
              <a:off x="843" y="2873"/>
              <a:ext cx="383" cy="97"/>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grpSp>
          <p:nvGrpSpPr>
            <p:cNvPr id="2192" name="Group 300"/>
            <p:cNvGrpSpPr>
              <a:grpSpLocks noChangeAspect="1"/>
            </p:cNvGrpSpPr>
            <p:nvPr/>
          </p:nvGrpSpPr>
          <p:grpSpPr bwMode="auto">
            <a:xfrm>
              <a:off x="1174" y="2523"/>
              <a:ext cx="96" cy="216"/>
              <a:chOff x="2457" y="993"/>
              <a:chExt cx="98" cy="220"/>
            </a:xfrm>
          </p:grpSpPr>
          <p:sp>
            <p:nvSpPr>
              <p:cNvPr id="2281" name="Line 301"/>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82" name="Line 302"/>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93" name="Group 303"/>
            <p:cNvGrpSpPr>
              <a:grpSpLocks noChangeAspect="1"/>
            </p:cNvGrpSpPr>
            <p:nvPr/>
          </p:nvGrpSpPr>
          <p:grpSpPr bwMode="auto">
            <a:xfrm>
              <a:off x="1224" y="2537"/>
              <a:ext cx="73" cy="168"/>
              <a:chOff x="2457" y="993"/>
              <a:chExt cx="98" cy="220"/>
            </a:xfrm>
          </p:grpSpPr>
          <p:sp>
            <p:nvSpPr>
              <p:cNvPr id="2279" name="Line 304"/>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80" name="Line 305"/>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94" name="Group 306"/>
            <p:cNvGrpSpPr>
              <a:grpSpLocks noChangeAspect="1"/>
            </p:cNvGrpSpPr>
            <p:nvPr/>
          </p:nvGrpSpPr>
          <p:grpSpPr bwMode="auto">
            <a:xfrm>
              <a:off x="1267" y="2538"/>
              <a:ext cx="55" cy="143"/>
              <a:chOff x="2457" y="993"/>
              <a:chExt cx="98" cy="220"/>
            </a:xfrm>
          </p:grpSpPr>
          <p:sp>
            <p:nvSpPr>
              <p:cNvPr id="2277" name="Line 307"/>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78" name="Line 308"/>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95" name="Group 309"/>
            <p:cNvGrpSpPr>
              <a:grpSpLocks noChangeAspect="1"/>
            </p:cNvGrpSpPr>
            <p:nvPr/>
          </p:nvGrpSpPr>
          <p:grpSpPr bwMode="auto">
            <a:xfrm>
              <a:off x="843" y="2525"/>
              <a:ext cx="126" cy="216"/>
              <a:chOff x="2041" y="987"/>
              <a:chExt cx="128" cy="220"/>
            </a:xfrm>
          </p:grpSpPr>
          <p:sp>
            <p:nvSpPr>
              <p:cNvPr id="2275" name="Line 310"/>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76" name="Line 311"/>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96" name="Group 312"/>
            <p:cNvGrpSpPr>
              <a:grpSpLocks noChangeAspect="1"/>
            </p:cNvGrpSpPr>
            <p:nvPr/>
          </p:nvGrpSpPr>
          <p:grpSpPr bwMode="auto">
            <a:xfrm>
              <a:off x="818" y="2524"/>
              <a:ext cx="102" cy="174"/>
              <a:chOff x="2041" y="987"/>
              <a:chExt cx="128" cy="220"/>
            </a:xfrm>
          </p:grpSpPr>
          <p:sp>
            <p:nvSpPr>
              <p:cNvPr id="2273" name="Line 313"/>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74" name="Line 314"/>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97" name="Group 315"/>
            <p:cNvGrpSpPr>
              <a:grpSpLocks noChangeAspect="1"/>
            </p:cNvGrpSpPr>
            <p:nvPr/>
          </p:nvGrpSpPr>
          <p:grpSpPr bwMode="auto">
            <a:xfrm>
              <a:off x="793" y="2523"/>
              <a:ext cx="78" cy="149"/>
              <a:chOff x="2041" y="987"/>
              <a:chExt cx="128" cy="220"/>
            </a:xfrm>
          </p:grpSpPr>
          <p:sp>
            <p:nvSpPr>
              <p:cNvPr id="2271" name="Line 316"/>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272" name="Line 317"/>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2198" name="AutoShape 318"/>
            <p:cNvSpPr>
              <a:spLocks noChangeAspect="1" noChangeArrowheads="1" noTextEdit="1"/>
            </p:cNvSpPr>
            <p:nvPr/>
          </p:nvSpPr>
          <p:spPr bwMode="auto">
            <a:xfrm>
              <a:off x="898" y="2551"/>
              <a:ext cx="29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199" name="Freeform 319"/>
            <p:cNvSpPr>
              <a:spLocks noChangeAspect="1"/>
            </p:cNvSpPr>
            <p:nvPr/>
          </p:nvSpPr>
          <p:spPr bwMode="auto">
            <a:xfrm>
              <a:off x="898" y="2552"/>
              <a:ext cx="294" cy="383"/>
            </a:xfrm>
            <a:custGeom>
              <a:avLst/>
              <a:gdLst>
                <a:gd name="T0" fmla="*/ 46 w 1470"/>
                <a:gd name="T1" fmla="*/ 341 h 1916"/>
                <a:gd name="T2" fmla="*/ 163 w 1470"/>
                <a:gd name="T3" fmla="*/ 383 h 1916"/>
                <a:gd name="T4" fmla="*/ 168 w 1470"/>
                <a:gd name="T5" fmla="*/ 379 h 1916"/>
                <a:gd name="T6" fmla="*/ 177 w 1470"/>
                <a:gd name="T7" fmla="*/ 374 h 1916"/>
                <a:gd name="T8" fmla="*/ 188 w 1470"/>
                <a:gd name="T9" fmla="*/ 366 h 1916"/>
                <a:gd name="T10" fmla="*/ 201 w 1470"/>
                <a:gd name="T11" fmla="*/ 359 h 1916"/>
                <a:gd name="T12" fmla="*/ 214 w 1470"/>
                <a:gd name="T13" fmla="*/ 351 h 1916"/>
                <a:gd name="T14" fmla="*/ 226 w 1470"/>
                <a:gd name="T15" fmla="*/ 344 h 1916"/>
                <a:gd name="T16" fmla="*/ 236 w 1470"/>
                <a:gd name="T17" fmla="*/ 339 h 1916"/>
                <a:gd name="T18" fmla="*/ 256 w 1470"/>
                <a:gd name="T19" fmla="*/ 226 h 1916"/>
                <a:gd name="T20" fmla="*/ 269 w 1470"/>
                <a:gd name="T21" fmla="*/ 154 h 1916"/>
                <a:gd name="T22" fmla="*/ 274 w 1470"/>
                <a:gd name="T23" fmla="*/ 136 h 1916"/>
                <a:gd name="T24" fmla="*/ 281 w 1470"/>
                <a:gd name="T25" fmla="*/ 109 h 1916"/>
                <a:gd name="T26" fmla="*/ 290 w 1470"/>
                <a:gd name="T27" fmla="*/ 81 h 1916"/>
                <a:gd name="T28" fmla="*/ 222 w 1470"/>
                <a:gd name="T29" fmla="*/ 7 h 1916"/>
                <a:gd name="T30" fmla="*/ 221 w 1470"/>
                <a:gd name="T31" fmla="*/ 6 h 1916"/>
                <a:gd name="T32" fmla="*/ 217 w 1470"/>
                <a:gd name="T33" fmla="*/ 3 h 1916"/>
                <a:gd name="T34" fmla="*/ 210 w 1470"/>
                <a:gd name="T35" fmla="*/ 1 h 1916"/>
                <a:gd name="T36" fmla="*/ 199 w 1470"/>
                <a:gd name="T37" fmla="*/ 0 h 1916"/>
                <a:gd name="T38" fmla="*/ 192 w 1470"/>
                <a:gd name="T39" fmla="*/ 0 h 1916"/>
                <a:gd name="T40" fmla="*/ 184 w 1470"/>
                <a:gd name="T41" fmla="*/ 1 h 1916"/>
                <a:gd name="T42" fmla="*/ 175 w 1470"/>
                <a:gd name="T43" fmla="*/ 1 h 1916"/>
                <a:gd name="T44" fmla="*/ 165 w 1470"/>
                <a:gd name="T45" fmla="*/ 2 h 1916"/>
                <a:gd name="T46" fmla="*/ 154 w 1470"/>
                <a:gd name="T47" fmla="*/ 3 h 1916"/>
                <a:gd name="T48" fmla="*/ 143 w 1470"/>
                <a:gd name="T49" fmla="*/ 5 h 1916"/>
                <a:gd name="T50" fmla="*/ 131 w 1470"/>
                <a:gd name="T51" fmla="*/ 6 h 1916"/>
                <a:gd name="T52" fmla="*/ 118 w 1470"/>
                <a:gd name="T53" fmla="*/ 9 h 1916"/>
                <a:gd name="T54" fmla="*/ 106 w 1470"/>
                <a:gd name="T55" fmla="*/ 11 h 1916"/>
                <a:gd name="T56" fmla="*/ 94 w 1470"/>
                <a:gd name="T57" fmla="*/ 14 h 1916"/>
                <a:gd name="T58" fmla="*/ 84 w 1470"/>
                <a:gd name="T59" fmla="*/ 17 h 1916"/>
                <a:gd name="T60" fmla="*/ 75 w 1470"/>
                <a:gd name="T61" fmla="*/ 20 h 1916"/>
                <a:gd name="T62" fmla="*/ 66 w 1470"/>
                <a:gd name="T63" fmla="*/ 23 h 1916"/>
                <a:gd name="T64" fmla="*/ 58 w 1470"/>
                <a:gd name="T65" fmla="*/ 25 h 1916"/>
                <a:gd name="T66" fmla="*/ 52 w 1470"/>
                <a:gd name="T67" fmla="*/ 28 h 1916"/>
                <a:gd name="T68" fmla="*/ 46 w 1470"/>
                <a:gd name="T69" fmla="*/ 31 h 1916"/>
                <a:gd name="T70" fmla="*/ 39 w 1470"/>
                <a:gd name="T71" fmla="*/ 33 h 1916"/>
                <a:gd name="T72" fmla="*/ 32 w 1470"/>
                <a:gd name="T73" fmla="*/ 37 h 1916"/>
                <a:gd name="T74" fmla="*/ 25 w 1470"/>
                <a:gd name="T75" fmla="*/ 40 h 1916"/>
                <a:gd name="T76" fmla="*/ 17 w 1470"/>
                <a:gd name="T77" fmla="*/ 44 h 1916"/>
                <a:gd name="T78" fmla="*/ 10 w 1470"/>
                <a:gd name="T79" fmla="*/ 47 h 1916"/>
                <a:gd name="T80" fmla="*/ 5 w 1470"/>
                <a:gd name="T81" fmla="*/ 49 h 1916"/>
                <a:gd name="T82" fmla="*/ 1 w 1470"/>
                <a:gd name="T83" fmla="*/ 51 h 1916"/>
                <a:gd name="T84" fmla="*/ 0 w 1470"/>
                <a:gd name="T85" fmla="*/ 52 h 19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0"/>
                <a:gd name="T130" fmla="*/ 0 h 1916"/>
                <a:gd name="T131" fmla="*/ 1470 w 1470"/>
                <a:gd name="T132" fmla="*/ 1916 h 19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0" h="1916">
                  <a:moveTo>
                    <a:pt x="0" y="258"/>
                  </a:moveTo>
                  <a:lnTo>
                    <a:pt x="230" y="1708"/>
                  </a:lnTo>
                  <a:lnTo>
                    <a:pt x="810" y="1916"/>
                  </a:lnTo>
                  <a:lnTo>
                    <a:pt x="813" y="1914"/>
                  </a:lnTo>
                  <a:lnTo>
                    <a:pt x="823" y="1908"/>
                  </a:lnTo>
                  <a:lnTo>
                    <a:pt x="838" y="1898"/>
                  </a:lnTo>
                  <a:lnTo>
                    <a:pt x="859" y="1885"/>
                  </a:lnTo>
                  <a:lnTo>
                    <a:pt x="883" y="1870"/>
                  </a:lnTo>
                  <a:lnTo>
                    <a:pt x="910" y="1853"/>
                  </a:lnTo>
                  <a:lnTo>
                    <a:pt x="941" y="1833"/>
                  </a:lnTo>
                  <a:lnTo>
                    <a:pt x="973" y="1814"/>
                  </a:lnTo>
                  <a:lnTo>
                    <a:pt x="1005" y="1794"/>
                  </a:lnTo>
                  <a:lnTo>
                    <a:pt x="1038" y="1774"/>
                  </a:lnTo>
                  <a:lnTo>
                    <a:pt x="1072" y="1755"/>
                  </a:lnTo>
                  <a:lnTo>
                    <a:pt x="1103" y="1737"/>
                  </a:lnTo>
                  <a:lnTo>
                    <a:pt x="1132" y="1720"/>
                  </a:lnTo>
                  <a:lnTo>
                    <a:pt x="1158" y="1707"/>
                  </a:lnTo>
                  <a:lnTo>
                    <a:pt x="1182" y="1696"/>
                  </a:lnTo>
                  <a:lnTo>
                    <a:pt x="1200" y="1688"/>
                  </a:lnTo>
                  <a:lnTo>
                    <a:pt x="1279" y="1129"/>
                  </a:lnTo>
                  <a:lnTo>
                    <a:pt x="1344" y="784"/>
                  </a:lnTo>
                  <a:lnTo>
                    <a:pt x="1347" y="771"/>
                  </a:lnTo>
                  <a:lnTo>
                    <a:pt x="1357" y="736"/>
                  </a:lnTo>
                  <a:lnTo>
                    <a:pt x="1370" y="682"/>
                  </a:lnTo>
                  <a:lnTo>
                    <a:pt x="1388" y="617"/>
                  </a:lnTo>
                  <a:lnTo>
                    <a:pt x="1407" y="545"/>
                  </a:lnTo>
                  <a:lnTo>
                    <a:pt x="1429" y="473"/>
                  </a:lnTo>
                  <a:lnTo>
                    <a:pt x="1450" y="404"/>
                  </a:lnTo>
                  <a:lnTo>
                    <a:pt x="1470" y="345"/>
                  </a:lnTo>
                  <a:lnTo>
                    <a:pt x="1112" y="36"/>
                  </a:lnTo>
                  <a:lnTo>
                    <a:pt x="1110" y="34"/>
                  </a:lnTo>
                  <a:lnTo>
                    <a:pt x="1106" y="30"/>
                  </a:lnTo>
                  <a:lnTo>
                    <a:pt x="1097" y="24"/>
                  </a:lnTo>
                  <a:lnTo>
                    <a:pt x="1085" y="16"/>
                  </a:lnTo>
                  <a:lnTo>
                    <a:pt x="1069" y="10"/>
                  </a:lnTo>
                  <a:lnTo>
                    <a:pt x="1049" y="4"/>
                  </a:lnTo>
                  <a:lnTo>
                    <a:pt x="1024" y="0"/>
                  </a:lnTo>
                  <a:lnTo>
                    <a:pt x="995" y="0"/>
                  </a:lnTo>
                  <a:lnTo>
                    <a:pt x="979" y="1"/>
                  </a:lnTo>
                  <a:lnTo>
                    <a:pt x="961" y="2"/>
                  </a:lnTo>
                  <a:lnTo>
                    <a:pt x="942" y="3"/>
                  </a:lnTo>
                  <a:lnTo>
                    <a:pt x="921" y="4"/>
                  </a:lnTo>
                  <a:lnTo>
                    <a:pt x="899" y="5"/>
                  </a:lnTo>
                  <a:lnTo>
                    <a:pt x="876" y="7"/>
                  </a:lnTo>
                  <a:lnTo>
                    <a:pt x="852" y="9"/>
                  </a:lnTo>
                  <a:lnTo>
                    <a:pt x="827" y="11"/>
                  </a:lnTo>
                  <a:lnTo>
                    <a:pt x="800" y="13"/>
                  </a:lnTo>
                  <a:lnTo>
                    <a:pt x="772" y="16"/>
                  </a:lnTo>
                  <a:lnTo>
                    <a:pt x="744" y="19"/>
                  </a:lnTo>
                  <a:lnTo>
                    <a:pt x="715" y="23"/>
                  </a:lnTo>
                  <a:lnTo>
                    <a:pt x="685" y="27"/>
                  </a:lnTo>
                  <a:lnTo>
                    <a:pt x="654" y="32"/>
                  </a:lnTo>
                  <a:lnTo>
                    <a:pt x="623" y="38"/>
                  </a:lnTo>
                  <a:lnTo>
                    <a:pt x="591" y="44"/>
                  </a:lnTo>
                  <a:lnTo>
                    <a:pt x="560" y="51"/>
                  </a:lnTo>
                  <a:lnTo>
                    <a:pt x="529" y="57"/>
                  </a:lnTo>
                  <a:lnTo>
                    <a:pt x="500" y="65"/>
                  </a:lnTo>
                  <a:lnTo>
                    <a:pt x="472" y="72"/>
                  </a:lnTo>
                  <a:lnTo>
                    <a:pt x="446" y="79"/>
                  </a:lnTo>
                  <a:lnTo>
                    <a:pt x="420" y="86"/>
                  </a:lnTo>
                  <a:lnTo>
                    <a:pt x="396" y="93"/>
                  </a:lnTo>
                  <a:lnTo>
                    <a:pt x="373" y="100"/>
                  </a:lnTo>
                  <a:lnTo>
                    <a:pt x="351" y="107"/>
                  </a:lnTo>
                  <a:lnTo>
                    <a:pt x="331" y="114"/>
                  </a:lnTo>
                  <a:lnTo>
                    <a:pt x="311" y="120"/>
                  </a:lnTo>
                  <a:lnTo>
                    <a:pt x="292" y="127"/>
                  </a:lnTo>
                  <a:lnTo>
                    <a:pt x="274" y="134"/>
                  </a:lnTo>
                  <a:lnTo>
                    <a:pt x="258" y="140"/>
                  </a:lnTo>
                  <a:lnTo>
                    <a:pt x="243" y="147"/>
                  </a:lnTo>
                  <a:lnTo>
                    <a:pt x="228" y="153"/>
                  </a:lnTo>
                  <a:lnTo>
                    <a:pt x="213" y="160"/>
                  </a:lnTo>
                  <a:lnTo>
                    <a:pt x="197" y="167"/>
                  </a:lnTo>
                  <a:lnTo>
                    <a:pt x="179" y="175"/>
                  </a:lnTo>
                  <a:lnTo>
                    <a:pt x="160" y="183"/>
                  </a:lnTo>
                  <a:lnTo>
                    <a:pt x="142" y="193"/>
                  </a:lnTo>
                  <a:lnTo>
                    <a:pt x="123" y="201"/>
                  </a:lnTo>
                  <a:lnTo>
                    <a:pt x="104" y="210"/>
                  </a:lnTo>
                  <a:lnTo>
                    <a:pt x="86" y="218"/>
                  </a:lnTo>
                  <a:lnTo>
                    <a:pt x="69" y="226"/>
                  </a:lnTo>
                  <a:lnTo>
                    <a:pt x="52" y="234"/>
                  </a:lnTo>
                  <a:lnTo>
                    <a:pt x="38" y="241"/>
                  </a:lnTo>
                  <a:lnTo>
                    <a:pt x="25" y="246"/>
                  </a:lnTo>
                  <a:lnTo>
                    <a:pt x="15" y="251"/>
                  </a:lnTo>
                  <a:lnTo>
                    <a:pt x="7" y="255"/>
                  </a:lnTo>
                  <a:lnTo>
                    <a:pt x="2" y="257"/>
                  </a:lnTo>
                  <a:lnTo>
                    <a:pt x="0"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0" name="Freeform 320"/>
            <p:cNvSpPr>
              <a:spLocks noChangeAspect="1"/>
            </p:cNvSpPr>
            <p:nvPr/>
          </p:nvSpPr>
          <p:spPr bwMode="auto">
            <a:xfrm>
              <a:off x="1060" y="2567"/>
              <a:ext cx="117" cy="353"/>
            </a:xfrm>
            <a:custGeom>
              <a:avLst/>
              <a:gdLst>
                <a:gd name="T0" fmla="*/ 43 w 582"/>
                <a:gd name="T1" fmla="*/ 0 h 1767"/>
                <a:gd name="T2" fmla="*/ 42 w 582"/>
                <a:gd name="T3" fmla="*/ 4 h 1767"/>
                <a:gd name="T4" fmla="*/ 40 w 582"/>
                <a:gd name="T5" fmla="*/ 13 h 1767"/>
                <a:gd name="T6" fmla="*/ 37 w 582"/>
                <a:gd name="T7" fmla="*/ 27 h 1767"/>
                <a:gd name="T8" fmla="*/ 34 w 582"/>
                <a:gd name="T9" fmla="*/ 43 h 1767"/>
                <a:gd name="T10" fmla="*/ 30 w 582"/>
                <a:gd name="T11" fmla="*/ 60 h 1767"/>
                <a:gd name="T12" fmla="*/ 27 w 582"/>
                <a:gd name="T13" fmla="*/ 76 h 1767"/>
                <a:gd name="T14" fmla="*/ 24 w 582"/>
                <a:gd name="T15" fmla="*/ 89 h 1767"/>
                <a:gd name="T16" fmla="*/ 23 w 582"/>
                <a:gd name="T17" fmla="*/ 98 h 1767"/>
                <a:gd name="T18" fmla="*/ 21 w 582"/>
                <a:gd name="T19" fmla="*/ 106 h 1767"/>
                <a:gd name="T20" fmla="*/ 20 w 582"/>
                <a:gd name="T21" fmla="*/ 118 h 1767"/>
                <a:gd name="T22" fmla="*/ 18 w 582"/>
                <a:gd name="T23" fmla="*/ 132 h 1767"/>
                <a:gd name="T24" fmla="*/ 16 w 582"/>
                <a:gd name="T25" fmla="*/ 146 h 1767"/>
                <a:gd name="T26" fmla="*/ 15 w 582"/>
                <a:gd name="T27" fmla="*/ 160 h 1767"/>
                <a:gd name="T28" fmla="*/ 13 w 582"/>
                <a:gd name="T29" fmla="*/ 171 h 1767"/>
                <a:gd name="T30" fmla="*/ 12 w 582"/>
                <a:gd name="T31" fmla="*/ 179 h 1767"/>
                <a:gd name="T32" fmla="*/ 12 w 582"/>
                <a:gd name="T33" fmla="*/ 182 h 1767"/>
                <a:gd name="T34" fmla="*/ 0 w 582"/>
                <a:gd name="T35" fmla="*/ 353 h 1767"/>
                <a:gd name="T36" fmla="*/ 68 w 582"/>
                <a:gd name="T37" fmla="*/ 315 h 1767"/>
                <a:gd name="T38" fmla="*/ 86 w 582"/>
                <a:gd name="T39" fmla="*/ 184 h 1767"/>
                <a:gd name="T40" fmla="*/ 86 w 582"/>
                <a:gd name="T41" fmla="*/ 182 h 1767"/>
                <a:gd name="T42" fmla="*/ 88 w 582"/>
                <a:gd name="T43" fmla="*/ 176 h 1767"/>
                <a:gd name="T44" fmla="*/ 90 w 582"/>
                <a:gd name="T45" fmla="*/ 166 h 1767"/>
                <a:gd name="T46" fmla="*/ 92 w 582"/>
                <a:gd name="T47" fmla="*/ 155 h 1767"/>
                <a:gd name="T48" fmla="*/ 94 w 582"/>
                <a:gd name="T49" fmla="*/ 143 h 1767"/>
                <a:gd name="T50" fmla="*/ 97 w 582"/>
                <a:gd name="T51" fmla="*/ 132 h 1767"/>
                <a:gd name="T52" fmla="*/ 100 w 582"/>
                <a:gd name="T53" fmla="*/ 121 h 1767"/>
                <a:gd name="T54" fmla="*/ 101 w 582"/>
                <a:gd name="T55" fmla="*/ 114 h 1767"/>
                <a:gd name="T56" fmla="*/ 103 w 582"/>
                <a:gd name="T57" fmla="*/ 107 h 1767"/>
                <a:gd name="T58" fmla="*/ 105 w 582"/>
                <a:gd name="T59" fmla="*/ 98 h 1767"/>
                <a:gd name="T60" fmla="*/ 108 w 582"/>
                <a:gd name="T61" fmla="*/ 89 h 1767"/>
                <a:gd name="T62" fmla="*/ 111 w 582"/>
                <a:gd name="T63" fmla="*/ 80 h 1767"/>
                <a:gd name="T64" fmla="*/ 113 w 582"/>
                <a:gd name="T65" fmla="*/ 71 h 1767"/>
                <a:gd name="T66" fmla="*/ 115 w 582"/>
                <a:gd name="T67" fmla="*/ 65 h 1767"/>
                <a:gd name="T68" fmla="*/ 116 w 582"/>
                <a:gd name="T69" fmla="*/ 60 h 1767"/>
                <a:gd name="T70" fmla="*/ 117 w 582"/>
                <a:gd name="T71" fmla="*/ 58 h 1767"/>
                <a:gd name="T72" fmla="*/ 43 w 582"/>
                <a:gd name="T73" fmla="*/ 0 h 17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2"/>
                <a:gd name="T112" fmla="*/ 0 h 1767"/>
                <a:gd name="T113" fmla="*/ 582 w 582"/>
                <a:gd name="T114" fmla="*/ 1767 h 17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2" h="1767">
                  <a:moveTo>
                    <a:pt x="214" y="0"/>
                  </a:moveTo>
                  <a:lnTo>
                    <a:pt x="210" y="18"/>
                  </a:lnTo>
                  <a:lnTo>
                    <a:pt x="200" y="65"/>
                  </a:lnTo>
                  <a:lnTo>
                    <a:pt x="185" y="135"/>
                  </a:lnTo>
                  <a:lnTo>
                    <a:pt x="168" y="216"/>
                  </a:lnTo>
                  <a:lnTo>
                    <a:pt x="151" y="302"/>
                  </a:lnTo>
                  <a:lnTo>
                    <a:pt x="134" y="382"/>
                  </a:lnTo>
                  <a:lnTo>
                    <a:pt x="121" y="448"/>
                  </a:lnTo>
                  <a:lnTo>
                    <a:pt x="113" y="491"/>
                  </a:lnTo>
                  <a:lnTo>
                    <a:pt x="106" y="532"/>
                  </a:lnTo>
                  <a:lnTo>
                    <a:pt x="98" y="590"/>
                  </a:lnTo>
                  <a:lnTo>
                    <a:pt x="90" y="659"/>
                  </a:lnTo>
                  <a:lnTo>
                    <a:pt x="81" y="730"/>
                  </a:lnTo>
                  <a:lnTo>
                    <a:pt x="73" y="799"/>
                  </a:lnTo>
                  <a:lnTo>
                    <a:pt x="66" y="857"/>
                  </a:lnTo>
                  <a:lnTo>
                    <a:pt x="62" y="897"/>
                  </a:lnTo>
                  <a:lnTo>
                    <a:pt x="60" y="912"/>
                  </a:lnTo>
                  <a:lnTo>
                    <a:pt x="0" y="1767"/>
                  </a:lnTo>
                  <a:lnTo>
                    <a:pt x="339" y="1577"/>
                  </a:lnTo>
                  <a:lnTo>
                    <a:pt x="428" y="923"/>
                  </a:lnTo>
                  <a:lnTo>
                    <a:pt x="430" y="911"/>
                  </a:lnTo>
                  <a:lnTo>
                    <a:pt x="437" y="879"/>
                  </a:lnTo>
                  <a:lnTo>
                    <a:pt x="446" y="832"/>
                  </a:lnTo>
                  <a:lnTo>
                    <a:pt x="458" y="777"/>
                  </a:lnTo>
                  <a:lnTo>
                    <a:pt x="470" y="717"/>
                  </a:lnTo>
                  <a:lnTo>
                    <a:pt x="484" y="659"/>
                  </a:lnTo>
                  <a:lnTo>
                    <a:pt x="495" y="607"/>
                  </a:lnTo>
                  <a:lnTo>
                    <a:pt x="504" y="569"/>
                  </a:lnTo>
                  <a:lnTo>
                    <a:pt x="513" y="534"/>
                  </a:lnTo>
                  <a:lnTo>
                    <a:pt x="524" y="491"/>
                  </a:lnTo>
                  <a:lnTo>
                    <a:pt x="537" y="445"/>
                  </a:lnTo>
                  <a:lnTo>
                    <a:pt x="550" y="400"/>
                  </a:lnTo>
                  <a:lnTo>
                    <a:pt x="562" y="357"/>
                  </a:lnTo>
                  <a:lnTo>
                    <a:pt x="572" y="323"/>
                  </a:lnTo>
                  <a:lnTo>
                    <a:pt x="579" y="300"/>
                  </a:lnTo>
                  <a:lnTo>
                    <a:pt x="582" y="291"/>
                  </a:lnTo>
                  <a:lnTo>
                    <a:pt x="21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1" name="Freeform 321"/>
            <p:cNvSpPr>
              <a:spLocks noChangeAspect="1"/>
            </p:cNvSpPr>
            <p:nvPr/>
          </p:nvSpPr>
          <p:spPr bwMode="auto">
            <a:xfrm>
              <a:off x="1064" y="2589"/>
              <a:ext cx="104" cy="322"/>
            </a:xfrm>
            <a:custGeom>
              <a:avLst/>
              <a:gdLst>
                <a:gd name="T0" fmla="*/ 41 w 519"/>
                <a:gd name="T1" fmla="*/ 0 h 1611"/>
                <a:gd name="T2" fmla="*/ 27 w 519"/>
                <a:gd name="T3" fmla="*/ 59 h 1611"/>
                <a:gd name="T4" fmla="*/ 15 w 519"/>
                <a:gd name="T5" fmla="*/ 130 h 1611"/>
                <a:gd name="T6" fmla="*/ 9 w 519"/>
                <a:gd name="T7" fmla="*/ 195 h 1611"/>
                <a:gd name="T8" fmla="*/ 0 w 519"/>
                <a:gd name="T9" fmla="*/ 322 h 1611"/>
                <a:gd name="T10" fmla="*/ 61 w 519"/>
                <a:gd name="T11" fmla="*/ 289 h 1611"/>
                <a:gd name="T12" fmla="*/ 77 w 519"/>
                <a:gd name="T13" fmla="*/ 171 h 1611"/>
                <a:gd name="T14" fmla="*/ 77 w 519"/>
                <a:gd name="T15" fmla="*/ 169 h 1611"/>
                <a:gd name="T16" fmla="*/ 78 w 519"/>
                <a:gd name="T17" fmla="*/ 165 h 1611"/>
                <a:gd name="T18" fmla="*/ 79 w 519"/>
                <a:gd name="T19" fmla="*/ 158 h 1611"/>
                <a:gd name="T20" fmla="*/ 80 w 519"/>
                <a:gd name="T21" fmla="*/ 149 h 1611"/>
                <a:gd name="T22" fmla="*/ 82 w 519"/>
                <a:gd name="T23" fmla="*/ 140 h 1611"/>
                <a:gd name="T24" fmla="*/ 84 w 519"/>
                <a:gd name="T25" fmla="*/ 130 h 1611"/>
                <a:gd name="T26" fmla="*/ 85 w 519"/>
                <a:gd name="T27" fmla="*/ 121 h 1611"/>
                <a:gd name="T28" fmla="*/ 87 w 519"/>
                <a:gd name="T29" fmla="*/ 114 h 1611"/>
                <a:gd name="T30" fmla="*/ 89 w 519"/>
                <a:gd name="T31" fmla="*/ 107 h 1611"/>
                <a:gd name="T32" fmla="*/ 91 w 519"/>
                <a:gd name="T33" fmla="*/ 98 h 1611"/>
                <a:gd name="T34" fmla="*/ 94 w 519"/>
                <a:gd name="T35" fmla="*/ 88 h 1611"/>
                <a:gd name="T36" fmla="*/ 96 w 519"/>
                <a:gd name="T37" fmla="*/ 78 h 1611"/>
                <a:gd name="T38" fmla="*/ 99 w 519"/>
                <a:gd name="T39" fmla="*/ 69 h 1611"/>
                <a:gd name="T40" fmla="*/ 101 w 519"/>
                <a:gd name="T41" fmla="*/ 61 h 1611"/>
                <a:gd name="T42" fmla="*/ 103 w 519"/>
                <a:gd name="T43" fmla="*/ 55 h 1611"/>
                <a:gd name="T44" fmla="*/ 104 w 519"/>
                <a:gd name="T45" fmla="*/ 51 h 1611"/>
                <a:gd name="T46" fmla="*/ 41 w 519"/>
                <a:gd name="T47" fmla="*/ 0 h 16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19"/>
                <a:gd name="T73" fmla="*/ 0 h 1611"/>
                <a:gd name="T74" fmla="*/ 519 w 519"/>
                <a:gd name="T75" fmla="*/ 1611 h 16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19" h="1611">
                  <a:moveTo>
                    <a:pt x="203" y="0"/>
                  </a:moveTo>
                  <a:lnTo>
                    <a:pt x="133" y="296"/>
                  </a:lnTo>
                  <a:lnTo>
                    <a:pt x="77" y="650"/>
                  </a:lnTo>
                  <a:lnTo>
                    <a:pt x="44" y="974"/>
                  </a:lnTo>
                  <a:lnTo>
                    <a:pt x="0" y="1611"/>
                  </a:lnTo>
                  <a:lnTo>
                    <a:pt x="304" y="1445"/>
                  </a:lnTo>
                  <a:lnTo>
                    <a:pt x="382" y="857"/>
                  </a:lnTo>
                  <a:lnTo>
                    <a:pt x="383" y="848"/>
                  </a:lnTo>
                  <a:lnTo>
                    <a:pt x="387" y="825"/>
                  </a:lnTo>
                  <a:lnTo>
                    <a:pt x="393" y="790"/>
                  </a:lnTo>
                  <a:lnTo>
                    <a:pt x="401" y="746"/>
                  </a:lnTo>
                  <a:lnTo>
                    <a:pt x="409" y="699"/>
                  </a:lnTo>
                  <a:lnTo>
                    <a:pt x="418" y="652"/>
                  </a:lnTo>
                  <a:lnTo>
                    <a:pt x="426" y="607"/>
                  </a:lnTo>
                  <a:lnTo>
                    <a:pt x="434" y="570"/>
                  </a:lnTo>
                  <a:lnTo>
                    <a:pt x="443" y="533"/>
                  </a:lnTo>
                  <a:lnTo>
                    <a:pt x="455" y="488"/>
                  </a:lnTo>
                  <a:lnTo>
                    <a:pt x="467" y="440"/>
                  </a:lnTo>
                  <a:lnTo>
                    <a:pt x="480" y="392"/>
                  </a:lnTo>
                  <a:lnTo>
                    <a:pt x="493" y="346"/>
                  </a:lnTo>
                  <a:lnTo>
                    <a:pt x="504" y="306"/>
                  </a:lnTo>
                  <a:lnTo>
                    <a:pt x="513" y="275"/>
                  </a:lnTo>
                  <a:lnTo>
                    <a:pt x="519" y="255"/>
                  </a:lnTo>
                  <a:lnTo>
                    <a:pt x="20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2" name="Freeform 322"/>
            <p:cNvSpPr>
              <a:spLocks noChangeAspect="1"/>
            </p:cNvSpPr>
            <p:nvPr/>
          </p:nvSpPr>
          <p:spPr bwMode="auto">
            <a:xfrm>
              <a:off x="910" y="2566"/>
              <a:ext cx="184" cy="354"/>
            </a:xfrm>
            <a:custGeom>
              <a:avLst/>
              <a:gdLst>
                <a:gd name="T0" fmla="*/ 94 w 918"/>
                <a:gd name="T1" fmla="*/ 13 h 1774"/>
                <a:gd name="T2" fmla="*/ 83 w 918"/>
                <a:gd name="T3" fmla="*/ 16 h 1774"/>
                <a:gd name="T4" fmla="*/ 74 w 918"/>
                <a:gd name="T5" fmla="*/ 18 h 1774"/>
                <a:gd name="T6" fmla="*/ 66 w 918"/>
                <a:gd name="T7" fmla="*/ 20 h 1774"/>
                <a:gd name="T8" fmla="*/ 59 w 918"/>
                <a:gd name="T9" fmla="*/ 22 h 1774"/>
                <a:gd name="T10" fmla="*/ 53 w 918"/>
                <a:gd name="T11" fmla="*/ 24 h 1774"/>
                <a:gd name="T12" fmla="*/ 47 w 918"/>
                <a:gd name="T13" fmla="*/ 26 h 1774"/>
                <a:gd name="T14" fmla="*/ 40 w 918"/>
                <a:gd name="T15" fmla="*/ 28 h 1774"/>
                <a:gd name="T16" fmla="*/ 34 w 918"/>
                <a:gd name="T17" fmla="*/ 30 h 1774"/>
                <a:gd name="T18" fmla="*/ 27 w 918"/>
                <a:gd name="T19" fmla="*/ 33 h 1774"/>
                <a:gd name="T20" fmla="*/ 21 w 918"/>
                <a:gd name="T21" fmla="*/ 35 h 1774"/>
                <a:gd name="T22" fmla="*/ 15 w 918"/>
                <a:gd name="T23" fmla="*/ 38 h 1774"/>
                <a:gd name="T24" fmla="*/ 9 w 918"/>
                <a:gd name="T25" fmla="*/ 40 h 1774"/>
                <a:gd name="T26" fmla="*/ 5 w 918"/>
                <a:gd name="T27" fmla="*/ 42 h 1774"/>
                <a:gd name="T28" fmla="*/ 2 w 918"/>
                <a:gd name="T29" fmla="*/ 43 h 1774"/>
                <a:gd name="T30" fmla="*/ 0 w 918"/>
                <a:gd name="T31" fmla="*/ 44 h 1774"/>
                <a:gd name="T32" fmla="*/ 43 w 918"/>
                <a:gd name="T33" fmla="*/ 321 h 1774"/>
                <a:gd name="T34" fmla="*/ 56 w 918"/>
                <a:gd name="T35" fmla="*/ 246 h 1774"/>
                <a:gd name="T36" fmla="*/ 57 w 918"/>
                <a:gd name="T37" fmla="*/ 246 h 1774"/>
                <a:gd name="T38" fmla="*/ 59 w 918"/>
                <a:gd name="T39" fmla="*/ 246 h 1774"/>
                <a:gd name="T40" fmla="*/ 63 w 918"/>
                <a:gd name="T41" fmla="*/ 245 h 1774"/>
                <a:gd name="T42" fmla="*/ 67 w 918"/>
                <a:gd name="T43" fmla="*/ 245 h 1774"/>
                <a:gd name="T44" fmla="*/ 73 w 918"/>
                <a:gd name="T45" fmla="*/ 244 h 1774"/>
                <a:gd name="T46" fmla="*/ 79 w 918"/>
                <a:gd name="T47" fmla="*/ 243 h 1774"/>
                <a:gd name="T48" fmla="*/ 86 w 918"/>
                <a:gd name="T49" fmla="*/ 243 h 1774"/>
                <a:gd name="T50" fmla="*/ 93 w 918"/>
                <a:gd name="T51" fmla="*/ 242 h 1774"/>
                <a:gd name="T52" fmla="*/ 101 w 918"/>
                <a:gd name="T53" fmla="*/ 242 h 1774"/>
                <a:gd name="T54" fmla="*/ 109 w 918"/>
                <a:gd name="T55" fmla="*/ 243 h 1774"/>
                <a:gd name="T56" fmla="*/ 116 w 918"/>
                <a:gd name="T57" fmla="*/ 244 h 1774"/>
                <a:gd name="T58" fmla="*/ 122 w 918"/>
                <a:gd name="T59" fmla="*/ 244 h 1774"/>
                <a:gd name="T60" fmla="*/ 128 w 918"/>
                <a:gd name="T61" fmla="*/ 245 h 1774"/>
                <a:gd name="T62" fmla="*/ 133 w 918"/>
                <a:gd name="T63" fmla="*/ 246 h 1774"/>
                <a:gd name="T64" fmla="*/ 136 w 918"/>
                <a:gd name="T65" fmla="*/ 247 h 1774"/>
                <a:gd name="T66" fmla="*/ 138 w 918"/>
                <a:gd name="T67" fmla="*/ 248 h 1774"/>
                <a:gd name="T68" fmla="*/ 137 w 918"/>
                <a:gd name="T69" fmla="*/ 252 h 1774"/>
                <a:gd name="T70" fmla="*/ 133 w 918"/>
                <a:gd name="T71" fmla="*/ 263 h 1774"/>
                <a:gd name="T72" fmla="*/ 129 w 918"/>
                <a:gd name="T73" fmla="*/ 276 h 1774"/>
                <a:gd name="T74" fmla="*/ 126 w 918"/>
                <a:gd name="T75" fmla="*/ 288 h 1774"/>
                <a:gd name="T76" fmla="*/ 124 w 918"/>
                <a:gd name="T77" fmla="*/ 300 h 1774"/>
                <a:gd name="T78" fmla="*/ 122 w 918"/>
                <a:gd name="T79" fmla="*/ 312 h 1774"/>
                <a:gd name="T80" fmla="*/ 120 w 918"/>
                <a:gd name="T81" fmla="*/ 322 h 1774"/>
                <a:gd name="T82" fmla="*/ 119 w 918"/>
                <a:gd name="T83" fmla="*/ 328 h 1774"/>
                <a:gd name="T84" fmla="*/ 119 w 918"/>
                <a:gd name="T85" fmla="*/ 337 h 1774"/>
                <a:gd name="T86" fmla="*/ 118 w 918"/>
                <a:gd name="T87" fmla="*/ 346 h 1774"/>
                <a:gd name="T88" fmla="*/ 157 w 918"/>
                <a:gd name="T89" fmla="*/ 156 h 1774"/>
                <a:gd name="T90" fmla="*/ 184 w 918"/>
                <a:gd name="T91" fmla="*/ 0 h 1774"/>
                <a:gd name="T92" fmla="*/ 182 w 918"/>
                <a:gd name="T93" fmla="*/ 0 h 1774"/>
                <a:gd name="T94" fmla="*/ 176 w 918"/>
                <a:gd name="T95" fmla="*/ 0 h 1774"/>
                <a:gd name="T96" fmla="*/ 167 w 918"/>
                <a:gd name="T97" fmla="*/ 1 h 1774"/>
                <a:gd name="T98" fmla="*/ 156 w 918"/>
                <a:gd name="T99" fmla="*/ 2 h 1774"/>
                <a:gd name="T100" fmla="*/ 143 w 918"/>
                <a:gd name="T101" fmla="*/ 3 h 1774"/>
                <a:gd name="T102" fmla="*/ 129 w 918"/>
                <a:gd name="T103" fmla="*/ 5 h 1774"/>
                <a:gd name="T104" fmla="*/ 114 w 918"/>
                <a:gd name="T105" fmla="*/ 8 h 1774"/>
                <a:gd name="T106" fmla="*/ 101 w 918"/>
                <a:gd name="T107" fmla="*/ 11 h 1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8"/>
                <a:gd name="T163" fmla="*/ 0 h 1774"/>
                <a:gd name="T164" fmla="*/ 918 w 918"/>
                <a:gd name="T165" fmla="*/ 1774 h 1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8" h="1774">
                  <a:moveTo>
                    <a:pt x="502" y="55"/>
                  </a:moveTo>
                  <a:lnTo>
                    <a:pt x="470" y="63"/>
                  </a:lnTo>
                  <a:lnTo>
                    <a:pt x="441" y="71"/>
                  </a:lnTo>
                  <a:lnTo>
                    <a:pt x="415" y="78"/>
                  </a:lnTo>
                  <a:lnTo>
                    <a:pt x="391" y="84"/>
                  </a:lnTo>
                  <a:lnTo>
                    <a:pt x="368" y="90"/>
                  </a:lnTo>
                  <a:lnTo>
                    <a:pt x="347" y="95"/>
                  </a:lnTo>
                  <a:lnTo>
                    <a:pt x="328" y="100"/>
                  </a:lnTo>
                  <a:lnTo>
                    <a:pt x="311" y="105"/>
                  </a:lnTo>
                  <a:lnTo>
                    <a:pt x="294" y="109"/>
                  </a:lnTo>
                  <a:lnTo>
                    <a:pt x="279" y="114"/>
                  </a:lnTo>
                  <a:lnTo>
                    <a:pt x="263" y="118"/>
                  </a:lnTo>
                  <a:lnTo>
                    <a:pt x="248" y="124"/>
                  </a:lnTo>
                  <a:lnTo>
                    <a:pt x="233" y="129"/>
                  </a:lnTo>
                  <a:lnTo>
                    <a:pt x="218" y="134"/>
                  </a:lnTo>
                  <a:lnTo>
                    <a:pt x="202" y="139"/>
                  </a:lnTo>
                  <a:lnTo>
                    <a:pt x="186" y="145"/>
                  </a:lnTo>
                  <a:lnTo>
                    <a:pt x="169" y="151"/>
                  </a:lnTo>
                  <a:lnTo>
                    <a:pt x="153" y="158"/>
                  </a:lnTo>
                  <a:lnTo>
                    <a:pt x="136" y="164"/>
                  </a:lnTo>
                  <a:lnTo>
                    <a:pt x="119" y="171"/>
                  </a:lnTo>
                  <a:lnTo>
                    <a:pt x="103" y="177"/>
                  </a:lnTo>
                  <a:lnTo>
                    <a:pt x="88" y="183"/>
                  </a:lnTo>
                  <a:lnTo>
                    <a:pt x="74" y="189"/>
                  </a:lnTo>
                  <a:lnTo>
                    <a:pt x="60" y="195"/>
                  </a:lnTo>
                  <a:lnTo>
                    <a:pt x="47" y="200"/>
                  </a:lnTo>
                  <a:lnTo>
                    <a:pt x="36" y="205"/>
                  </a:lnTo>
                  <a:lnTo>
                    <a:pt x="26" y="209"/>
                  </a:lnTo>
                  <a:lnTo>
                    <a:pt x="17" y="213"/>
                  </a:lnTo>
                  <a:lnTo>
                    <a:pt x="10" y="216"/>
                  </a:lnTo>
                  <a:lnTo>
                    <a:pt x="5" y="218"/>
                  </a:lnTo>
                  <a:lnTo>
                    <a:pt x="2" y="220"/>
                  </a:lnTo>
                  <a:lnTo>
                    <a:pt x="0" y="220"/>
                  </a:lnTo>
                  <a:lnTo>
                    <a:pt x="217" y="1608"/>
                  </a:lnTo>
                  <a:lnTo>
                    <a:pt x="354" y="1654"/>
                  </a:lnTo>
                  <a:lnTo>
                    <a:pt x="281" y="1235"/>
                  </a:lnTo>
                  <a:lnTo>
                    <a:pt x="282" y="1235"/>
                  </a:lnTo>
                  <a:lnTo>
                    <a:pt x="285" y="1234"/>
                  </a:lnTo>
                  <a:lnTo>
                    <a:pt x="289" y="1233"/>
                  </a:lnTo>
                  <a:lnTo>
                    <a:pt x="296" y="1232"/>
                  </a:lnTo>
                  <a:lnTo>
                    <a:pt x="303" y="1231"/>
                  </a:lnTo>
                  <a:lnTo>
                    <a:pt x="313" y="1229"/>
                  </a:lnTo>
                  <a:lnTo>
                    <a:pt x="323" y="1228"/>
                  </a:lnTo>
                  <a:lnTo>
                    <a:pt x="335" y="1226"/>
                  </a:lnTo>
                  <a:lnTo>
                    <a:pt x="348" y="1224"/>
                  </a:lnTo>
                  <a:lnTo>
                    <a:pt x="362" y="1222"/>
                  </a:lnTo>
                  <a:lnTo>
                    <a:pt x="379" y="1221"/>
                  </a:lnTo>
                  <a:lnTo>
                    <a:pt x="395" y="1219"/>
                  </a:lnTo>
                  <a:lnTo>
                    <a:pt x="412" y="1218"/>
                  </a:lnTo>
                  <a:lnTo>
                    <a:pt x="429" y="1216"/>
                  </a:lnTo>
                  <a:lnTo>
                    <a:pt x="447" y="1216"/>
                  </a:lnTo>
                  <a:lnTo>
                    <a:pt x="466" y="1215"/>
                  </a:lnTo>
                  <a:lnTo>
                    <a:pt x="485" y="1215"/>
                  </a:lnTo>
                  <a:lnTo>
                    <a:pt x="505" y="1215"/>
                  </a:lnTo>
                  <a:lnTo>
                    <a:pt x="524" y="1216"/>
                  </a:lnTo>
                  <a:lnTo>
                    <a:pt x="542" y="1217"/>
                  </a:lnTo>
                  <a:lnTo>
                    <a:pt x="560" y="1219"/>
                  </a:lnTo>
                  <a:lnTo>
                    <a:pt x="578" y="1221"/>
                  </a:lnTo>
                  <a:lnTo>
                    <a:pt x="594" y="1223"/>
                  </a:lnTo>
                  <a:lnTo>
                    <a:pt x="610" y="1225"/>
                  </a:lnTo>
                  <a:lnTo>
                    <a:pt x="626" y="1228"/>
                  </a:lnTo>
                  <a:lnTo>
                    <a:pt x="640" y="1230"/>
                  </a:lnTo>
                  <a:lnTo>
                    <a:pt x="652" y="1233"/>
                  </a:lnTo>
                  <a:lnTo>
                    <a:pt x="663" y="1235"/>
                  </a:lnTo>
                  <a:lnTo>
                    <a:pt x="673" y="1237"/>
                  </a:lnTo>
                  <a:lnTo>
                    <a:pt x="680" y="1239"/>
                  </a:lnTo>
                  <a:lnTo>
                    <a:pt x="686" y="1241"/>
                  </a:lnTo>
                  <a:lnTo>
                    <a:pt x="690" y="1243"/>
                  </a:lnTo>
                  <a:lnTo>
                    <a:pt x="688" y="1249"/>
                  </a:lnTo>
                  <a:lnTo>
                    <a:pt x="683" y="1264"/>
                  </a:lnTo>
                  <a:lnTo>
                    <a:pt x="675" y="1288"/>
                  </a:lnTo>
                  <a:lnTo>
                    <a:pt x="665" y="1317"/>
                  </a:lnTo>
                  <a:lnTo>
                    <a:pt x="655" y="1349"/>
                  </a:lnTo>
                  <a:lnTo>
                    <a:pt x="646" y="1382"/>
                  </a:lnTo>
                  <a:lnTo>
                    <a:pt x="637" y="1414"/>
                  </a:lnTo>
                  <a:lnTo>
                    <a:pt x="631" y="1443"/>
                  </a:lnTo>
                  <a:lnTo>
                    <a:pt x="626" y="1471"/>
                  </a:lnTo>
                  <a:lnTo>
                    <a:pt x="620" y="1501"/>
                  </a:lnTo>
                  <a:lnTo>
                    <a:pt x="613" y="1533"/>
                  </a:lnTo>
                  <a:lnTo>
                    <a:pt x="608" y="1564"/>
                  </a:lnTo>
                  <a:lnTo>
                    <a:pt x="603" y="1592"/>
                  </a:lnTo>
                  <a:lnTo>
                    <a:pt x="599" y="1616"/>
                  </a:lnTo>
                  <a:lnTo>
                    <a:pt x="596" y="1634"/>
                  </a:lnTo>
                  <a:lnTo>
                    <a:pt x="595" y="1646"/>
                  </a:lnTo>
                  <a:lnTo>
                    <a:pt x="595" y="1664"/>
                  </a:lnTo>
                  <a:lnTo>
                    <a:pt x="593" y="1688"/>
                  </a:lnTo>
                  <a:lnTo>
                    <a:pt x="592" y="1712"/>
                  </a:lnTo>
                  <a:lnTo>
                    <a:pt x="591" y="1732"/>
                  </a:lnTo>
                  <a:lnTo>
                    <a:pt x="718" y="1774"/>
                  </a:lnTo>
                  <a:lnTo>
                    <a:pt x="783" y="784"/>
                  </a:lnTo>
                  <a:lnTo>
                    <a:pt x="838" y="389"/>
                  </a:lnTo>
                  <a:lnTo>
                    <a:pt x="918" y="0"/>
                  </a:lnTo>
                  <a:lnTo>
                    <a:pt x="915" y="0"/>
                  </a:lnTo>
                  <a:lnTo>
                    <a:pt x="907" y="0"/>
                  </a:lnTo>
                  <a:lnTo>
                    <a:pt x="895" y="1"/>
                  </a:lnTo>
                  <a:lnTo>
                    <a:pt x="878" y="2"/>
                  </a:lnTo>
                  <a:lnTo>
                    <a:pt x="857" y="3"/>
                  </a:lnTo>
                  <a:lnTo>
                    <a:pt x="833" y="5"/>
                  </a:lnTo>
                  <a:lnTo>
                    <a:pt x="806" y="8"/>
                  </a:lnTo>
                  <a:lnTo>
                    <a:pt x="777" y="10"/>
                  </a:lnTo>
                  <a:lnTo>
                    <a:pt x="745" y="14"/>
                  </a:lnTo>
                  <a:lnTo>
                    <a:pt x="711" y="17"/>
                  </a:lnTo>
                  <a:lnTo>
                    <a:pt x="677" y="22"/>
                  </a:lnTo>
                  <a:lnTo>
                    <a:pt x="642" y="27"/>
                  </a:lnTo>
                  <a:lnTo>
                    <a:pt x="605" y="33"/>
                  </a:lnTo>
                  <a:lnTo>
                    <a:pt x="570" y="39"/>
                  </a:lnTo>
                  <a:lnTo>
                    <a:pt x="536" y="47"/>
                  </a:lnTo>
                  <a:lnTo>
                    <a:pt x="502" y="5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3" name="Freeform 323"/>
            <p:cNvSpPr>
              <a:spLocks noChangeAspect="1"/>
            </p:cNvSpPr>
            <p:nvPr/>
          </p:nvSpPr>
          <p:spPr bwMode="auto">
            <a:xfrm>
              <a:off x="921" y="2568"/>
              <a:ext cx="161" cy="332"/>
            </a:xfrm>
            <a:custGeom>
              <a:avLst/>
              <a:gdLst>
                <a:gd name="T0" fmla="*/ 0 w 808"/>
                <a:gd name="T1" fmla="*/ 36 h 1659"/>
                <a:gd name="T2" fmla="*/ 41 w 808"/>
                <a:gd name="T3" fmla="*/ 305 h 1659"/>
                <a:gd name="T4" fmla="*/ 128 w 808"/>
                <a:gd name="T5" fmla="*/ 332 h 1659"/>
                <a:gd name="T6" fmla="*/ 137 w 808"/>
                <a:gd name="T7" fmla="*/ 178 h 1659"/>
                <a:gd name="T8" fmla="*/ 143 w 808"/>
                <a:gd name="T9" fmla="*/ 113 h 1659"/>
                <a:gd name="T10" fmla="*/ 151 w 808"/>
                <a:gd name="T11" fmla="*/ 58 h 1659"/>
                <a:gd name="T12" fmla="*/ 161 w 808"/>
                <a:gd name="T13" fmla="*/ 0 h 1659"/>
                <a:gd name="T14" fmla="*/ 161 w 808"/>
                <a:gd name="T15" fmla="*/ 0 h 1659"/>
                <a:gd name="T16" fmla="*/ 160 w 808"/>
                <a:gd name="T17" fmla="*/ 0 h 1659"/>
                <a:gd name="T18" fmla="*/ 158 w 808"/>
                <a:gd name="T19" fmla="*/ 0 h 1659"/>
                <a:gd name="T20" fmla="*/ 157 w 808"/>
                <a:gd name="T21" fmla="*/ 0 h 1659"/>
                <a:gd name="T22" fmla="*/ 154 w 808"/>
                <a:gd name="T23" fmla="*/ 0 h 1659"/>
                <a:gd name="T24" fmla="*/ 151 w 808"/>
                <a:gd name="T25" fmla="*/ 0 h 1659"/>
                <a:gd name="T26" fmla="*/ 148 w 808"/>
                <a:gd name="T27" fmla="*/ 1 h 1659"/>
                <a:gd name="T28" fmla="*/ 144 w 808"/>
                <a:gd name="T29" fmla="*/ 1 h 1659"/>
                <a:gd name="T30" fmla="*/ 140 w 808"/>
                <a:gd name="T31" fmla="*/ 1 h 1659"/>
                <a:gd name="T32" fmla="*/ 135 w 808"/>
                <a:gd name="T33" fmla="*/ 2 h 1659"/>
                <a:gd name="T34" fmla="*/ 129 w 808"/>
                <a:gd name="T35" fmla="*/ 3 h 1659"/>
                <a:gd name="T36" fmla="*/ 123 w 808"/>
                <a:gd name="T37" fmla="*/ 3 h 1659"/>
                <a:gd name="T38" fmla="*/ 117 w 808"/>
                <a:gd name="T39" fmla="*/ 4 h 1659"/>
                <a:gd name="T40" fmla="*/ 110 w 808"/>
                <a:gd name="T41" fmla="*/ 5 h 1659"/>
                <a:gd name="T42" fmla="*/ 103 w 808"/>
                <a:gd name="T43" fmla="*/ 7 h 1659"/>
                <a:gd name="T44" fmla="*/ 95 w 808"/>
                <a:gd name="T45" fmla="*/ 8 h 1659"/>
                <a:gd name="T46" fmla="*/ 87 w 808"/>
                <a:gd name="T47" fmla="*/ 10 h 1659"/>
                <a:gd name="T48" fmla="*/ 81 w 808"/>
                <a:gd name="T49" fmla="*/ 11 h 1659"/>
                <a:gd name="T50" fmla="*/ 75 w 808"/>
                <a:gd name="T51" fmla="*/ 12 h 1659"/>
                <a:gd name="T52" fmla="*/ 70 w 808"/>
                <a:gd name="T53" fmla="*/ 13 h 1659"/>
                <a:gd name="T54" fmla="*/ 66 w 808"/>
                <a:gd name="T55" fmla="*/ 14 h 1659"/>
                <a:gd name="T56" fmla="*/ 62 w 808"/>
                <a:gd name="T57" fmla="*/ 15 h 1659"/>
                <a:gd name="T58" fmla="*/ 59 w 808"/>
                <a:gd name="T59" fmla="*/ 16 h 1659"/>
                <a:gd name="T60" fmla="*/ 56 w 808"/>
                <a:gd name="T61" fmla="*/ 16 h 1659"/>
                <a:gd name="T62" fmla="*/ 54 w 808"/>
                <a:gd name="T63" fmla="*/ 17 h 1659"/>
                <a:gd name="T64" fmla="*/ 52 w 808"/>
                <a:gd name="T65" fmla="*/ 18 h 1659"/>
                <a:gd name="T66" fmla="*/ 50 w 808"/>
                <a:gd name="T67" fmla="*/ 18 h 1659"/>
                <a:gd name="T68" fmla="*/ 48 w 808"/>
                <a:gd name="T69" fmla="*/ 19 h 1659"/>
                <a:gd name="T70" fmla="*/ 46 w 808"/>
                <a:gd name="T71" fmla="*/ 19 h 1659"/>
                <a:gd name="T72" fmla="*/ 44 w 808"/>
                <a:gd name="T73" fmla="*/ 20 h 1659"/>
                <a:gd name="T74" fmla="*/ 41 w 808"/>
                <a:gd name="T75" fmla="*/ 21 h 1659"/>
                <a:gd name="T76" fmla="*/ 38 w 808"/>
                <a:gd name="T77" fmla="*/ 21 h 1659"/>
                <a:gd name="T78" fmla="*/ 35 w 808"/>
                <a:gd name="T79" fmla="*/ 22 h 1659"/>
                <a:gd name="T80" fmla="*/ 32 w 808"/>
                <a:gd name="T81" fmla="*/ 23 h 1659"/>
                <a:gd name="T82" fmla="*/ 29 w 808"/>
                <a:gd name="T83" fmla="*/ 24 h 1659"/>
                <a:gd name="T84" fmla="*/ 26 w 808"/>
                <a:gd name="T85" fmla="*/ 25 h 1659"/>
                <a:gd name="T86" fmla="*/ 22 w 808"/>
                <a:gd name="T87" fmla="*/ 26 h 1659"/>
                <a:gd name="T88" fmla="*/ 19 w 808"/>
                <a:gd name="T89" fmla="*/ 28 h 1659"/>
                <a:gd name="T90" fmla="*/ 16 w 808"/>
                <a:gd name="T91" fmla="*/ 29 h 1659"/>
                <a:gd name="T92" fmla="*/ 13 w 808"/>
                <a:gd name="T93" fmla="*/ 30 h 1659"/>
                <a:gd name="T94" fmla="*/ 10 w 808"/>
                <a:gd name="T95" fmla="*/ 31 h 1659"/>
                <a:gd name="T96" fmla="*/ 8 w 808"/>
                <a:gd name="T97" fmla="*/ 32 h 1659"/>
                <a:gd name="T98" fmla="*/ 6 w 808"/>
                <a:gd name="T99" fmla="*/ 33 h 1659"/>
                <a:gd name="T100" fmla="*/ 4 w 808"/>
                <a:gd name="T101" fmla="*/ 34 h 1659"/>
                <a:gd name="T102" fmla="*/ 2 w 808"/>
                <a:gd name="T103" fmla="*/ 34 h 1659"/>
                <a:gd name="T104" fmla="*/ 1 w 808"/>
                <a:gd name="T105" fmla="*/ 35 h 1659"/>
                <a:gd name="T106" fmla="*/ 0 w 808"/>
                <a:gd name="T107" fmla="*/ 35 h 1659"/>
                <a:gd name="T108" fmla="*/ 0 w 808"/>
                <a:gd name="T109" fmla="*/ 36 h 16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8"/>
                <a:gd name="T166" fmla="*/ 0 h 1659"/>
                <a:gd name="T167" fmla="*/ 808 w 808"/>
                <a:gd name="T168" fmla="*/ 1659 h 165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8" h="1659">
                  <a:moveTo>
                    <a:pt x="0" y="178"/>
                  </a:moveTo>
                  <a:lnTo>
                    <a:pt x="204" y="1522"/>
                  </a:lnTo>
                  <a:lnTo>
                    <a:pt x="644" y="1659"/>
                  </a:lnTo>
                  <a:lnTo>
                    <a:pt x="686" y="890"/>
                  </a:lnTo>
                  <a:lnTo>
                    <a:pt x="717" y="567"/>
                  </a:lnTo>
                  <a:lnTo>
                    <a:pt x="759" y="290"/>
                  </a:lnTo>
                  <a:lnTo>
                    <a:pt x="808" y="0"/>
                  </a:lnTo>
                  <a:lnTo>
                    <a:pt x="807" y="0"/>
                  </a:lnTo>
                  <a:lnTo>
                    <a:pt x="802" y="0"/>
                  </a:lnTo>
                  <a:lnTo>
                    <a:pt x="795" y="0"/>
                  </a:lnTo>
                  <a:lnTo>
                    <a:pt x="786" y="1"/>
                  </a:lnTo>
                  <a:lnTo>
                    <a:pt x="774" y="1"/>
                  </a:lnTo>
                  <a:lnTo>
                    <a:pt x="760" y="2"/>
                  </a:lnTo>
                  <a:lnTo>
                    <a:pt x="743" y="3"/>
                  </a:lnTo>
                  <a:lnTo>
                    <a:pt x="723" y="5"/>
                  </a:lnTo>
                  <a:lnTo>
                    <a:pt x="701" y="7"/>
                  </a:lnTo>
                  <a:lnTo>
                    <a:pt x="676" y="10"/>
                  </a:lnTo>
                  <a:lnTo>
                    <a:pt x="649" y="13"/>
                  </a:lnTo>
                  <a:lnTo>
                    <a:pt x="619" y="17"/>
                  </a:lnTo>
                  <a:lnTo>
                    <a:pt x="587" y="22"/>
                  </a:lnTo>
                  <a:lnTo>
                    <a:pt x="552" y="27"/>
                  </a:lnTo>
                  <a:lnTo>
                    <a:pt x="515" y="34"/>
                  </a:lnTo>
                  <a:lnTo>
                    <a:pt x="476" y="41"/>
                  </a:lnTo>
                  <a:lnTo>
                    <a:pt x="437" y="49"/>
                  </a:lnTo>
                  <a:lnTo>
                    <a:pt x="405" y="56"/>
                  </a:lnTo>
                  <a:lnTo>
                    <a:pt x="376" y="62"/>
                  </a:lnTo>
                  <a:lnTo>
                    <a:pt x="352" y="67"/>
                  </a:lnTo>
                  <a:lnTo>
                    <a:pt x="331" y="71"/>
                  </a:lnTo>
                  <a:lnTo>
                    <a:pt x="312" y="75"/>
                  </a:lnTo>
                  <a:lnTo>
                    <a:pt x="297" y="79"/>
                  </a:lnTo>
                  <a:lnTo>
                    <a:pt x="283" y="82"/>
                  </a:lnTo>
                  <a:lnTo>
                    <a:pt x="271" y="85"/>
                  </a:lnTo>
                  <a:lnTo>
                    <a:pt x="261" y="88"/>
                  </a:lnTo>
                  <a:lnTo>
                    <a:pt x="251" y="91"/>
                  </a:lnTo>
                  <a:lnTo>
                    <a:pt x="241" y="94"/>
                  </a:lnTo>
                  <a:lnTo>
                    <a:pt x="231" y="97"/>
                  </a:lnTo>
                  <a:lnTo>
                    <a:pt x="220" y="100"/>
                  </a:lnTo>
                  <a:lnTo>
                    <a:pt x="207" y="103"/>
                  </a:lnTo>
                  <a:lnTo>
                    <a:pt x="192" y="107"/>
                  </a:lnTo>
                  <a:lnTo>
                    <a:pt x="177" y="111"/>
                  </a:lnTo>
                  <a:lnTo>
                    <a:pt x="161" y="116"/>
                  </a:lnTo>
                  <a:lnTo>
                    <a:pt x="144" y="121"/>
                  </a:lnTo>
                  <a:lnTo>
                    <a:pt x="128" y="126"/>
                  </a:lnTo>
                  <a:lnTo>
                    <a:pt x="112" y="132"/>
                  </a:lnTo>
                  <a:lnTo>
                    <a:pt x="96" y="138"/>
                  </a:lnTo>
                  <a:lnTo>
                    <a:pt x="81" y="144"/>
                  </a:lnTo>
                  <a:lnTo>
                    <a:pt x="65" y="149"/>
                  </a:lnTo>
                  <a:lnTo>
                    <a:pt x="52" y="155"/>
                  </a:lnTo>
                  <a:lnTo>
                    <a:pt x="39" y="160"/>
                  </a:lnTo>
                  <a:lnTo>
                    <a:pt x="28" y="165"/>
                  </a:lnTo>
                  <a:lnTo>
                    <a:pt x="18" y="169"/>
                  </a:lnTo>
                  <a:lnTo>
                    <a:pt x="11" y="172"/>
                  </a:lnTo>
                  <a:lnTo>
                    <a:pt x="5" y="175"/>
                  </a:lnTo>
                  <a:lnTo>
                    <a:pt x="1" y="177"/>
                  </a:lnTo>
                  <a:lnTo>
                    <a:pt x="0" y="17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4" name="Freeform 324"/>
            <p:cNvSpPr>
              <a:spLocks noChangeAspect="1"/>
            </p:cNvSpPr>
            <p:nvPr/>
          </p:nvSpPr>
          <p:spPr bwMode="auto">
            <a:xfrm>
              <a:off x="937" y="2628"/>
              <a:ext cx="57" cy="65"/>
            </a:xfrm>
            <a:custGeom>
              <a:avLst/>
              <a:gdLst>
                <a:gd name="T0" fmla="*/ 0 w 285"/>
                <a:gd name="T1" fmla="*/ 17 h 325"/>
                <a:gd name="T2" fmla="*/ 7 w 285"/>
                <a:gd name="T3" fmla="*/ 65 h 325"/>
                <a:gd name="T4" fmla="*/ 57 w 285"/>
                <a:gd name="T5" fmla="*/ 54 h 325"/>
                <a:gd name="T6" fmla="*/ 57 w 285"/>
                <a:gd name="T7" fmla="*/ 0 h 325"/>
                <a:gd name="T8" fmla="*/ 0 w 285"/>
                <a:gd name="T9" fmla="*/ 17 h 325"/>
                <a:gd name="T10" fmla="*/ 0 60000 65536"/>
                <a:gd name="T11" fmla="*/ 0 60000 65536"/>
                <a:gd name="T12" fmla="*/ 0 60000 65536"/>
                <a:gd name="T13" fmla="*/ 0 60000 65536"/>
                <a:gd name="T14" fmla="*/ 0 60000 65536"/>
                <a:gd name="T15" fmla="*/ 0 w 285"/>
                <a:gd name="T16" fmla="*/ 0 h 325"/>
                <a:gd name="T17" fmla="*/ 285 w 285"/>
                <a:gd name="T18" fmla="*/ 325 h 325"/>
              </a:gdLst>
              <a:ahLst/>
              <a:cxnLst>
                <a:cxn ang="T10">
                  <a:pos x="T0" y="T1"/>
                </a:cxn>
                <a:cxn ang="T11">
                  <a:pos x="T2" y="T3"/>
                </a:cxn>
                <a:cxn ang="T12">
                  <a:pos x="T4" y="T5"/>
                </a:cxn>
                <a:cxn ang="T13">
                  <a:pos x="T6" y="T7"/>
                </a:cxn>
                <a:cxn ang="T14">
                  <a:pos x="T8" y="T9"/>
                </a:cxn>
              </a:cxnLst>
              <a:rect l="T15" t="T16" r="T17" b="T18"/>
              <a:pathLst>
                <a:path w="285" h="325">
                  <a:moveTo>
                    <a:pt x="0" y="84"/>
                  </a:moveTo>
                  <a:lnTo>
                    <a:pt x="35" y="325"/>
                  </a:lnTo>
                  <a:lnTo>
                    <a:pt x="285" y="269"/>
                  </a:lnTo>
                  <a:lnTo>
                    <a:pt x="283"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5" name="Freeform 325"/>
            <p:cNvSpPr>
              <a:spLocks noChangeAspect="1"/>
            </p:cNvSpPr>
            <p:nvPr/>
          </p:nvSpPr>
          <p:spPr bwMode="auto">
            <a:xfrm>
              <a:off x="1007" y="2616"/>
              <a:ext cx="58" cy="63"/>
            </a:xfrm>
            <a:custGeom>
              <a:avLst/>
              <a:gdLst>
                <a:gd name="T0" fmla="*/ 0 w 291"/>
                <a:gd name="T1" fmla="*/ 9 h 313"/>
                <a:gd name="T2" fmla="*/ 0 w 291"/>
                <a:gd name="T3" fmla="*/ 63 h 313"/>
                <a:gd name="T4" fmla="*/ 49 w 291"/>
                <a:gd name="T5" fmla="*/ 54 h 313"/>
                <a:gd name="T6" fmla="*/ 58 w 291"/>
                <a:gd name="T7" fmla="*/ 0 h 313"/>
                <a:gd name="T8" fmla="*/ 0 w 291"/>
                <a:gd name="T9" fmla="*/ 9 h 313"/>
                <a:gd name="T10" fmla="*/ 0 60000 65536"/>
                <a:gd name="T11" fmla="*/ 0 60000 65536"/>
                <a:gd name="T12" fmla="*/ 0 60000 65536"/>
                <a:gd name="T13" fmla="*/ 0 60000 65536"/>
                <a:gd name="T14" fmla="*/ 0 60000 65536"/>
                <a:gd name="T15" fmla="*/ 0 w 291"/>
                <a:gd name="T16" fmla="*/ 0 h 313"/>
                <a:gd name="T17" fmla="*/ 291 w 291"/>
                <a:gd name="T18" fmla="*/ 313 h 313"/>
              </a:gdLst>
              <a:ahLst/>
              <a:cxnLst>
                <a:cxn ang="T10">
                  <a:pos x="T0" y="T1"/>
                </a:cxn>
                <a:cxn ang="T11">
                  <a:pos x="T2" y="T3"/>
                </a:cxn>
                <a:cxn ang="T12">
                  <a:pos x="T4" y="T5"/>
                </a:cxn>
                <a:cxn ang="T13">
                  <a:pos x="T6" y="T7"/>
                </a:cxn>
                <a:cxn ang="T14">
                  <a:pos x="T8" y="T9"/>
                </a:cxn>
              </a:cxnLst>
              <a:rect l="T15" t="T16" r="T17" b="T18"/>
              <a:pathLst>
                <a:path w="291" h="313">
                  <a:moveTo>
                    <a:pt x="0" y="44"/>
                  </a:moveTo>
                  <a:lnTo>
                    <a:pt x="0" y="313"/>
                  </a:lnTo>
                  <a:lnTo>
                    <a:pt x="248" y="267"/>
                  </a:lnTo>
                  <a:lnTo>
                    <a:pt x="291" y="0"/>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6" name="Freeform 326"/>
            <p:cNvSpPr>
              <a:spLocks noChangeAspect="1"/>
            </p:cNvSpPr>
            <p:nvPr/>
          </p:nvSpPr>
          <p:spPr bwMode="auto">
            <a:xfrm>
              <a:off x="951" y="2731"/>
              <a:ext cx="47" cy="48"/>
            </a:xfrm>
            <a:custGeom>
              <a:avLst/>
              <a:gdLst>
                <a:gd name="T0" fmla="*/ 0 w 236"/>
                <a:gd name="T1" fmla="*/ 6 h 241"/>
                <a:gd name="T2" fmla="*/ 6 w 236"/>
                <a:gd name="T3" fmla="*/ 48 h 241"/>
                <a:gd name="T4" fmla="*/ 47 w 236"/>
                <a:gd name="T5" fmla="*/ 45 h 241"/>
                <a:gd name="T6" fmla="*/ 44 w 236"/>
                <a:gd name="T7" fmla="*/ 0 h 241"/>
                <a:gd name="T8" fmla="*/ 0 w 236"/>
                <a:gd name="T9" fmla="*/ 6 h 241"/>
                <a:gd name="T10" fmla="*/ 0 60000 65536"/>
                <a:gd name="T11" fmla="*/ 0 60000 65536"/>
                <a:gd name="T12" fmla="*/ 0 60000 65536"/>
                <a:gd name="T13" fmla="*/ 0 60000 65536"/>
                <a:gd name="T14" fmla="*/ 0 60000 65536"/>
                <a:gd name="T15" fmla="*/ 0 w 236"/>
                <a:gd name="T16" fmla="*/ 0 h 241"/>
                <a:gd name="T17" fmla="*/ 236 w 236"/>
                <a:gd name="T18" fmla="*/ 241 h 241"/>
              </a:gdLst>
              <a:ahLst/>
              <a:cxnLst>
                <a:cxn ang="T10">
                  <a:pos x="T0" y="T1"/>
                </a:cxn>
                <a:cxn ang="T11">
                  <a:pos x="T2" y="T3"/>
                </a:cxn>
                <a:cxn ang="T12">
                  <a:pos x="T4" y="T5"/>
                </a:cxn>
                <a:cxn ang="T13">
                  <a:pos x="T6" y="T7"/>
                </a:cxn>
                <a:cxn ang="T14">
                  <a:pos x="T8" y="T9"/>
                </a:cxn>
              </a:cxnLst>
              <a:rect l="T15" t="T16" r="T17" b="T18"/>
              <a:pathLst>
                <a:path w="236" h="241">
                  <a:moveTo>
                    <a:pt x="0" y="31"/>
                  </a:moveTo>
                  <a:lnTo>
                    <a:pt x="28" y="241"/>
                  </a:lnTo>
                  <a:lnTo>
                    <a:pt x="236" y="226"/>
                  </a:lnTo>
                  <a:lnTo>
                    <a:pt x="221" y="0"/>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7" name="Freeform 327"/>
            <p:cNvSpPr>
              <a:spLocks noChangeAspect="1"/>
            </p:cNvSpPr>
            <p:nvPr/>
          </p:nvSpPr>
          <p:spPr bwMode="auto">
            <a:xfrm>
              <a:off x="1007" y="2722"/>
              <a:ext cx="47" cy="53"/>
            </a:xfrm>
            <a:custGeom>
              <a:avLst/>
              <a:gdLst>
                <a:gd name="T0" fmla="*/ 0 w 235"/>
                <a:gd name="T1" fmla="*/ 7 h 263"/>
                <a:gd name="T2" fmla="*/ 1 w 235"/>
                <a:gd name="T3" fmla="*/ 53 h 263"/>
                <a:gd name="T4" fmla="*/ 43 w 235"/>
                <a:gd name="T5" fmla="*/ 50 h 263"/>
                <a:gd name="T6" fmla="*/ 47 w 235"/>
                <a:gd name="T7" fmla="*/ 0 h 263"/>
                <a:gd name="T8" fmla="*/ 0 w 235"/>
                <a:gd name="T9" fmla="*/ 7 h 263"/>
                <a:gd name="T10" fmla="*/ 0 60000 65536"/>
                <a:gd name="T11" fmla="*/ 0 60000 65536"/>
                <a:gd name="T12" fmla="*/ 0 60000 65536"/>
                <a:gd name="T13" fmla="*/ 0 60000 65536"/>
                <a:gd name="T14" fmla="*/ 0 60000 65536"/>
                <a:gd name="T15" fmla="*/ 0 w 235"/>
                <a:gd name="T16" fmla="*/ 0 h 263"/>
                <a:gd name="T17" fmla="*/ 235 w 235"/>
                <a:gd name="T18" fmla="*/ 263 h 263"/>
              </a:gdLst>
              <a:ahLst/>
              <a:cxnLst>
                <a:cxn ang="T10">
                  <a:pos x="T0" y="T1"/>
                </a:cxn>
                <a:cxn ang="T11">
                  <a:pos x="T2" y="T3"/>
                </a:cxn>
                <a:cxn ang="T12">
                  <a:pos x="T4" y="T5"/>
                </a:cxn>
                <a:cxn ang="T13">
                  <a:pos x="T6" y="T7"/>
                </a:cxn>
                <a:cxn ang="T14">
                  <a:pos x="T8" y="T9"/>
                </a:cxn>
              </a:cxnLst>
              <a:rect l="T15" t="T16" r="T17" b="T18"/>
              <a:pathLst>
                <a:path w="235" h="263">
                  <a:moveTo>
                    <a:pt x="0" y="33"/>
                  </a:moveTo>
                  <a:lnTo>
                    <a:pt x="6" y="263"/>
                  </a:lnTo>
                  <a:lnTo>
                    <a:pt x="213" y="250"/>
                  </a:lnTo>
                  <a:lnTo>
                    <a:pt x="235" y="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8" name="Freeform 328"/>
            <p:cNvSpPr>
              <a:spLocks noChangeAspect="1"/>
            </p:cNvSpPr>
            <p:nvPr/>
          </p:nvSpPr>
          <p:spPr bwMode="auto">
            <a:xfrm>
              <a:off x="1071" y="2824"/>
              <a:ext cx="30" cy="52"/>
            </a:xfrm>
            <a:custGeom>
              <a:avLst/>
              <a:gdLst>
                <a:gd name="T0" fmla="*/ 3 w 148"/>
                <a:gd name="T1" fmla="*/ 6 h 263"/>
                <a:gd name="T2" fmla="*/ 0 w 148"/>
                <a:gd name="T3" fmla="*/ 52 h 263"/>
                <a:gd name="T4" fmla="*/ 28 w 148"/>
                <a:gd name="T5" fmla="*/ 39 h 263"/>
                <a:gd name="T6" fmla="*/ 30 w 148"/>
                <a:gd name="T7" fmla="*/ 0 h 263"/>
                <a:gd name="T8" fmla="*/ 3 w 148"/>
                <a:gd name="T9" fmla="*/ 6 h 263"/>
                <a:gd name="T10" fmla="*/ 0 60000 65536"/>
                <a:gd name="T11" fmla="*/ 0 60000 65536"/>
                <a:gd name="T12" fmla="*/ 0 60000 65536"/>
                <a:gd name="T13" fmla="*/ 0 60000 65536"/>
                <a:gd name="T14" fmla="*/ 0 60000 65536"/>
                <a:gd name="T15" fmla="*/ 0 w 148"/>
                <a:gd name="T16" fmla="*/ 0 h 263"/>
                <a:gd name="T17" fmla="*/ 148 w 148"/>
                <a:gd name="T18" fmla="*/ 263 h 263"/>
              </a:gdLst>
              <a:ahLst/>
              <a:cxnLst>
                <a:cxn ang="T10">
                  <a:pos x="T0" y="T1"/>
                </a:cxn>
                <a:cxn ang="T11">
                  <a:pos x="T2" y="T3"/>
                </a:cxn>
                <a:cxn ang="T12">
                  <a:pos x="T4" y="T5"/>
                </a:cxn>
                <a:cxn ang="T13">
                  <a:pos x="T6" y="T7"/>
                </a:cxn>
                <a:cxn ang="T14">
                  <a:pos x="T8" y="T9"/>
                </a:cxn>
              </a:cxnLst>
              <a:rect l="T15" t="T16" r="T17" b="T18"/>
              <a:pathLst>
                <a:path w="148" h="263">
                  <a:moveTo>
                    <a:pt x="13" y="32"/>
                  </a:moveTo>
                  <a:lnTo>
                    <a:pt x="0" y="263"/>
                  </a:lnTo>
                  <a:lnTo>
                    <a:pt x="137" y="196"/>
                  </a:lnTo>
                  <a:lnTo>
                    <a:pt x="148" y="0"/>
                  </a:lnTo>
                  <a:lnTo>
                    <a:pt x="1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09" name="Freeform 329"/>
            <p:cNvSpPr>
              <a:spLocks noChangeAspect="1"/>
            </p:cNvSpPr>
            <p:nvPr/>
          </p:nvSpPr>
          <p:spPr bwMode="auto">
            <a:xfrm>
              <a:off x="1103" y="2819"/>
              <a:ext cx="26" cy="41"/>
            </a:xfrm>
            <a:custGeom>
              <a:avLst/>
              <a:gdLst>
                <a:gd name="T0" fmla="*/ 3 w 129"/>
                <a:gd name="T1" fmla="*/ 5 h 203"/>
                <a:gd name="T2" fmla="*/ 0 w 129"/>
                <a:gd name="T3" fmla="*/ 41 h 203"/>
                <a:gd name="T4" fmla="*/ 23 w 129"/>
                <a:gd name="T5" fmla="*/ 29 h 203"/>
                <a:gd name="T6" fmla="*/ 26 w 129"/>
                <a:gd name="T7" fmla="*/ 0 h 203"/>
                <a:gd name="T8" fmla="*/ 3 w 129"/>
                <a:gd name="T9" fmla="*/ 5 h 203"/>
                <a:gd name="T10" fmla="*/ 0 60000 65536"/>
                <a:gd name="T11" fmla="*/ 0 60000 65536"/>
                <a:gd name="T12" fmla="*/ 0 60000 65536"/>
                <a:gd name="T13" fmla="*/ 0 60000 65536"/>
                <a:gd name="T14" fmla="*/ 0 60000 65536"/>
                <a:gd name="T15" fmla="*/ 0 w 129"/>
                <a:gd name="T16" fmla="*/ 0 h 203"/>
                <a:gd name="T17" fmla="*/ 129 w 129"/>
                <a:gd name="T18" fmla="*/ 203 h 203"/>
              </a:gdLst>
              <a:ahLst/>
              <a:cxnLst>
                <a:cxn ang="T10">
                  <a:pos x="T0" y="T1"/>
                </a:cxn>
                <a:cxn ang="T11">
                  <a:pos x="T2" y="T3"/>
                </a:cxn>
                <a:cxn ang="T12">
                  <a:pos x="T4" y="T5"/>
                </a:cxn>
                <a:cxn ang="T13">
                  <a:pos x="T6" y="T7"/>
                </a:cxn>
                <a:cxn ang="T14">
                  <a:pos x="T8" y="T9"/>
                </a:cxn>
              </a:cxnLst>
              <a:rect l="T15" t="T16" r="T17" b="T18"/>
              <a:pathLst>
                <a:path w="129" h="203">
                  <a:moveTo>
                    <a:pt x="15" y="23"/>
                  </a:moveTo>
                  <a:lnTo>
                    <a:pt x="0" y="203"/>
                  </a:lnTo>
                  <a:lnTo>
                    <a:pt x="116" y="146"/>
                  </a:lnTo>
                  <a:lnTo>
                    <a:pt x="129" y="0"/>
                  </a:lnTo>
                  <a:lnTo>
                    <a:pt x="15"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0" name="Freeform 330"/>
            <p:cNvSpPr>
              <a:spLocks noChangeAspect="1"/>
            </p:cNvSpPr>
            <p:nvPr/>
          </p:nvSpPr>
          <p:spPr bwMode="auto">
            <a:xfrm>
              <a:off x="1080" y="2728"/>
              <a:ext cx="30" cy="51"/>
            </a:xfrm>
            <a:custGeom>
              <a:avLst/>
              <a:gdLst>
                <a:gd name="T0" fmla="*/ 5 w 150"/>
                <a:gd name="T1" fmla="*/ 0 h 256"/>
                <a:gd name="T2" fmla="*/ 0 w 150"/>
                <a:gd name="T3" fmla="*/ 46 h 256"/>
                <a:gd name="T4" fmla="*/ 24 w 150"/>
                <a:gd name="T5" fmla="*/ 51 h 256"/>
                <a:gd name="T6" fmla="*/ 30 w 150"/>
                <a:gd name="T7" fmla="*/ 9 h 256"/>
                <a:gd name="T8" fmla="*/ 5 w 150"/>
                <a:gd name="T9" fmla="*/ 0 h 256"/>
                <a:gd name="T10" fmla="*/ 0 60000 65536"/>
                <a:gd name="T11" fmla="*/ 0 60000 65536"/>
                <a:gd name="T12" fmla="*/ 0 60000 65536"/>
                <a:gd name="T13" fmla="*/ 0 60000 65536"/>
                <a:gd name="T14" fmla="*/ 0 60000 65536"/>
                <a:gd name="T15" fmla="*/ 0 w 150"/>
                <a:gd name="T16" fmla="*/ 0 h 256"/>
                <a:gd name="T17" fmla="*/ 150 w 150"/>
                <a:gd name="T18" fmla="*/ 256 h 256"/>
              </a:gdLst>
              <a:ahLst/>
              <a:cxnLst>
                <a:cxn ang="T10">
                  <a:pos x="T0" y="T1"/>
                </a:cxn>
                <a:cxn ang="T11">
                  <a:pos x="T2" y="T3"/>
                </a:cxn>
                <a:cxn ang="T12">
                  <a:pos x="T4" y="T5"/>
                </a:cxn>
                <a:cxn ang="T13">
                  <a:pos x="T6" y="T7"/>
                </a:cxn>
                <a:cxn ang="T14">
                  <a:pos x="T8" y="T9"/>
                </a:cxn>
              </a:cxnLst>
              <a:rect l="T15" t="T16" r="T17" b="T18"/>
              <a:pathLst>
                <a:path w="150" h="256">
                  <a:moveTo>
                    <a:pt x="27" y="0"/>
                  </a:moveTo>
                  <a:lnTo>
                    <a:pt x="0" y="232"/>
                  </a:lnTo>
                  <a:lnTo>
                    <a:pt x="119" y="256"/>
                  </a:lnTo>
                  <a:lnTo>
                    <a:pt x="150" y="46"/>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1" name="Freeform 331"/>
            <p:cNvSpPr>
              <a:spLocks noChangeAspect="1"/>
            </p:cNvSpPr>
            <p:nvPr/>
          </p:nvSpPr>
          <p:spPr bwMode="auto">
            <a:xfrm>
              <a:off x="1111" y="2740"/>
              <a:ext cx="28" cy="46"/>
            </a:xfrm>
            <a:custGeom>
              <a:avLst/>
              <a:gdLst>
                <a:gd name="T0" fmla="*/ 6 w 140"/>
                <a:gd name="T1" fmla="*/ 0 h 226"/>
                <a:gd name="T2" fmla="*/ 0 w 140"/>
                <a:gd name="T3" fmla="*/ 41 h 226"/>
                <a:gd name="T4" fmla="*/ 23 w 140"/>
                <a:gd name="T5" fmla="*/ 46 h 226"/>
                <a:gd name="T6" fmla="*/ 28 w 140"/>
                <a:gd name="T7" fmla="*/ 9 h 226"/>
                <a:gd name="T8" fmla="*/ 6 w 140"/>
                <a:gd name="T9" fmla="*/ 0 h 226"/>
                <a:gd name="T10" fmla="*/ 0 60000 65536"/>
                <a:gd name="T11" fmla="*/ 0 60000 65536"/>
                <a:gd name="T12" fmla="*/ 0 60000 65536"/>
                <a:gd name="T13" fmla="*/ 0 60000 65536"/>
                <a:gd name="T14" fmla="*/ 0 60000 65536"/>
                <a:gd name="T15" fmla="*/ 0 w 140"/>
                <a:gd name="T16" fmla="*/ 0 h 226"/>
                <a:gd name="T17" fmla="*/ 140 w 140"/>
                <a:gd name="T18" fmla="*/ 226 h 226"/>
              </a:gdLst>
              <a:ahLst/>
              <a:cxnLst>
                <a:cxn ang="T10">
                  <a:pos x="T0" y="T1"/>
                </a:cxn>
                <a:cxn ang="T11">
                  <a:pos x="T2" y="T3"/>
                </a:cxn>
                <a:cxn ang="T12">
                  <a:pos x="T4" y="T5"/>
                </a:cxn>
                <a:cxn ang="T13">
                  <a:pos x="T6" y="T7"/>
                </a:cxn>
                <a:cxn ang="T14">
                  <a:pos x="T8" y="T9"/>
                </a:cxn>
              </a:cxnLst>
              <a:rect l="T15" t="T16" r="T17" b="T18"/>
              <a:pathLst>
                <a:path w="140" h="226">
                  <a:moveTo>
                    <a:pt x="29" y="0"/>
                  </a:moveTo>
                  <a:lnTo>
                    <a:pt x="0" y="202"/>
                  </a:lnTo>
                  <a:lnTo>
                    <a:pt x="116" y="226"/>
                  </a:lnTo>
                  <a:lnTo>
                    <a:pt x="140" y="4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2" name="Freeform 332"/>
            <p:cNvSpPr>
              <a:spLocks noChangeAspect="1"/>
            </p:cNvSpPr>
            <p:nvPr/>
          </p:nvSpPr>
          <p:spPr bwMode="auto">
            <a:xfrm>
              <a:off x="1090" y="2621"/>
              <a:ext cx="38" cy="71"/>
            </a:xfrm>
            <a:custGeom>
              <a:avLst/>
              <a:gdLst>
                <a:gd name="T0" fmla="*/ 12 w 189"/>
                <a:gd name="T1" fmla="*/ 0 h 354"/>
                <a:gd name="T2" fmla="*/ 0 w 189"/>
                <a:gd name="T3" fmla="*/ 54 h 354"/>
                <a:gd name="T4" fmla="*/ 25 w 189"/>
                <a:gd name="T5" fmla="*/ 71 h 354"/>
                <a:gd name="T6" fmla="*/ 38 w 189"/>
                <a:gd name="T7" fmla="*/ 18 h 354"/>
                <a:gd name="T8" fmla="*/ 12 w 189"/>
                <a:gd name="T9" fmla="*/ 0 h 354"/>
                <a:gd name="T10" fmla="*/ 0 60000 65536"/>
                <a:gd name="T11" fmla="*/ 0 60000 65536"/>
                <a:gd name="T12" fmla="*/ 0 60000 65536"/>
                <a:gd name="T13" fmla="*/ 0 60000 65536"/>
                <a:gd name="T14" fmla="*/ 0 60000 65536"/>
                <a:gd name="T15" fmla="*/ 0 w 189"/>
                <a:gd name="T16" fmla="*/ 0 h 354"/>
                <a:gd name="T17" fmla="*/ 189 w 189"/>
                <a:gd name="T18" fmla="*/ 354 h 354"/>
              </a:gdLst>
              <a:ahLst/>
              <a:cxnLst>
                <a:cxn ang="T10">
                  <a:pos x="T0" y="T1"/>
                </a:cxn>
                <a:cxn ang="T11">
                  <a:pos x="T2" y="T3"/>
                </a:cxn>
                <a:cxn ang="T12">
                  <a:pos x="T4" y="T5"/>
                </a:cxn>
                <a:cxn ang="T13">
                  <a:pos x="T6" y="T7"/>
                </a:cxn>
                <a:cxn ang="T14">
                  <a:pos x="T8" y="T9"/>
                </a:cxn>
              </a:cxnLst>
              <a:rect l="T15" t="T16" r="T17" b="T18"/>
              <a:pathLst>
                <a:path w="189" h="354">
                  <a:moveTo>
                    <a:pt x="60" y="0"/>
                  </a:moveTo>
                  <a:lnTo>
                    <a:pt x="0" y="267"/>
                  </a:lnTo>
                  <a:lnTo>
                    <a:pt x="123" y="354"/>
                  </a:lnTo>
                  <a:lnTo>
                    <a:pt x="189" y="90"/>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3" name="Freeform 333"/>
            <p:cNvSpPr>
              <a:spLocks noChangeAspect="1"/>
            </p:cNvSpPr>
            <p:nvPr/>
          </p:nvSpPr>
          <p:spPr bwMode="auto">
            <a:xfrm>
              <a:off x="1121" y="2645"/>
              <a:ext cx="37" cy="68"/>
            </a:xfrm>
            <a:custGeom>
              <a:avLst/>
              <a:gdLst>
                <a:gd name="T0" fmla="*/ 14 w 186"/>
                <a:gd name="T1" fmla="*/ 0 h 342"/>
                <a:gd name="T2" fmla="*/ 0 w 186"/>
                <a:gd name="T3" fmla="*/ 52 h 342"/>
                <a:gd name="T4" fmla="*/ 22 w 186"/>
                <a:gd name="T5" fmla="*/ 68 h 342"/>
                <a:gd name="T6" fmla="*/ 37 w 186"/>
                <a:gd name="T7" fmla="*/ 15 h 342"/>
                <a:gd name="T8" fmla="*/ 14 w 186"/>
                <a:gd name="T9" fmla="*/ 0 h 342"/>
                <a:gd name="T10" fmla="*/ 0 60000 65536"/>
                <a:gd name="T11" fmla="*/ 0 60000 65536"/>
                <a:gd name="T12" fmla="*/ 0 60000 65536"/>
                <a:gd name="T13" fmla="*/ 0 60000 65536"/>
                <a:gd name="T14" fmla="*/ 0 60000 65536"/>
                <a:gd name="T15" fmla="*/ 0 w 186"/>
                <a:gd name="T16" fmla="*/ 0 h 342"/>
                <a:gd name="T17" fmla="*/ 186 w 186"/>
                <a:gd name="T18" fmla="*/ 342 h 342"/>
              </a:gdLst>
              <a:ahLst/>
              <a:cxnLst>
                <a:cxn ang="T10">
                  <a:pos x="T0" y="T1"/>
                </a:cxn>
                <a:cxn ang="T11">
                  <a:pos x="T2" y="T3"/>
                </a:cxn>
                <a:cxn ang="T12">
                  <a:pos x="T4" y="T5"/>
                </a:cxn>
                <a:cxn ang="T13">
                  <a:pos x="T6" y="T7"/>
                </a:cxn>
                <a:cxn ang="T14">
                  <a:pos x="T8" y="T9"/>
                </a:cxn>
              </a:cxnLst>
              <a:rect l="T15" t="T16" r="T17" b="T18"/>
              <a:pathLst>
                <a:path w="186" h="342">
                  <a:moveTo>
                    <a:pt x="71" y="0"/>
                  </a:moveTo>
                  <a:lnTo>
                    <a:pt x="0" y="261"/>
                  </a:lnTo>
                  <a:lnTo>
                    <a:pt x="113" y="342"/>
                  </a:lnTo>
                  <a:lnTo>
                    <a:pt x="186" y="77"/>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4" name="Freeform 334"/>
            <p:cNvSpPr>
              <a:spLocks noChangeAspect="1"/>
            </p:cNvSpPr>
            <p:nvPr/>
          </p:nvSpPr>
          <p:spPr bwMode="auto">
            <a:xfrm>
              <a:off x="943" y="2635"/>
              <a:ext cx="47" cy="52"/>
            </a:xfrm>
            <a:custGeom>
              <a:avLst/>
              <a:gdLst>
                <a:gd name="T0" fmla="*/ 0 w 232"/>
                <a:gd name="T1" fmla="*/ 13 h 261"/>
                <a:gd name="T2" fmla="*/ 5 w 232"/>
                <a:gd name="T3" fmla="*/ 52 h 261"/>
                <a:gd name="T4" fmla="*/ 47 w 232"/>
                <a:gd name="T5" fmla="*/ 43 h 261"/>
                <a:gd name="T6" fmla="*/ 47 w 232"/>
                <a:gd name="T7" fmla="*/ 0 h 261"/>
                <a:gd name="T8" fmla="*/ 0 w 232"/>
                <a:gd name="T9" fmla="*/ 13 h 261"/>
                <a:gd name="T10" fmla="*/ 0 60000 65536"/>
                <a:gd name="T11" fmla="*/ 0 60000 65536"/>
                <a:gd name="T12" fmla="*/ 0 60000 65536"/>
                <a:gd name="T13" fmla="*/ 0 60000 65536"/>
                <a:gd name="T14" fmla="*/ 0 60000 65536"/>
                <a:gd name="T15" fmla="*/ 0 w 232"/>
                <a:gd name="T16" fmla="*/ 0 h 261"/>
                <a:gd name="T17" fmla="*/ 232 w 232"/>
                <a:gd name="T18" fmla="*/ 261 h 261"/>
              </a:gdLst>
              <a:ahLst/>
              <a:cxnLst>
                <a:cxn ang="T10">
                  <a:pos x="T0" y="T1"/>
                </a:cxn>
                <a:cxn ang="T11">
                  <a:pos x="T2" y="T3"/>
                </a:cxn>
                <a:cxn ang="T12">
                  <a:pos x="T4" y="T5"/>
                </a:cxn>
                <a:cxn ang="T13">
                  <a:pos x="T6" y="T7"/>
                </a:cxn>
                <a:cxn ang="T14">
                  <a:pos x="T8" y="T9"/>
                </a:cxn>
              </a:cxnLst>
              <a:rect l="T15" t="T16" r="T17" b="T18"/>
              <a:pathLst>
                <a:path w="232" h="261">
                  <a:moveTo>
                    <a:pt x="0" y="64"/>
                  </a:moveTo>
                  <a:lnTo>
                    <a:pt x="24" y="261"/>
                  </a:lnTo>
                  <a:lnTo>
                    <a:pt x="232" y="217"/>
                  </a:lnTo>
                  <a:lnTo>
                    <a:pt x="230" y="0"/>
                  </a:lnTo>
                  <a:lnTo>
                    <a:pt x="0" y="6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5" name="Freeform 335"/>
            <p:cNvSpPr>
              <a:spLocks noChangeAspect="1"/>
            </p:cNvSpPr>
            <p:nvPr/>
          </p:nvSpPr>
          <p:spPr bwMode="auto">
            <a:xfrm>
              <a:off x="1012" y="2622"/>
              <a:ext cx="47" cy="51"/>
            </a:xfrm>
            <a:custGeom>
              <a:avLst/>
              <a:gdLst>
                <a:gd name="T0" fmla="*/ 0 w 235"/>
                <a:gd name="T1" fmla="*/ 7 h 255"/>
                <a:gd name="T2" fmla="*/ 0 w 235"/>
                <a:gd name="T3" fmla="*/ 51 h 255"/>
                <a:gd name="T4" fmla="*/ 41 w 235"/>
                <a:gd name="T5" fmla="*/ 43 h 255"/>
                <a:gd name="T6" fmla="*/ 47 w 235"/>
                <a:gd name="T7" fmla="*/ 0 h 255"/>
                <a:gd name="T8" fmla="*/ 0 w 235"/>
                <a:gd name="T9" fmla="*/ 7 h 255"/>
                <a:gd name="T10" fmla="*/ 0 60000 65536"/>
                <a:gd name="T11" fmla="*/ 0 60000 65536"/>
                <a:gd name="T12" fmla="*/ 0 60000 65536"/>
                <a:gd name="T13" fmla="*/ 0 60000 65536"/>
                <a:gd name="T14" fmla="*/ 0 60000 65536"/>
                <a:gd name="T15" fmla="*/ 0 w 235"/>
                <a:gd name="T16" fmla="*/ 0 h 255"/>
                <a:gd name="T17" fmla="*/ 235 w 235"/>
                <a:gd name="T18" fmla="*/ 255 h 255"/>
              </a:gdLst>
              <a:ahLst/>
              <a:cxnLst>
                <a:cxn ang="T10">
                  <a:pos x="T0" y="T1"/>
                </a:cxn>
                <a:cxn ang="T11">
                  <a:pos x="T2" y="T3"/>
                </a:cxn>
                <a:cxn ang="T12">
                  <a:pos x="T4" y="T5"/>
                </a:cxn>
                <a:cxn ang="T13">
                  <a:pos x="T6" y="T7"/>
                </a:cxn>
                <a:cxn ang="T14">
                  <a:pos x="T8" y="T9"/>
                </a:cxn>
              </a:cxnLst>
              <a:rect l="T15" t="T16" r="T17" b="T18"/>
              <a:pathLst>
                <a:path w="235" h="255">
                  <a:moveTo>
                    <a:pt x="0" y="36"/>
                  </a:moveTo>
                  <a:lnTo>
                    <a:pt x="0" y="255"/>
                  </a:lnTo>
                  <a:lnTo>
                    <a:pt x="205" y="214"/>
                  </a:lnTo>
                  <a:lnTo>
                    <a:pt x="235" y="0"/>
                  </a:lnTo>
                  <a:lnTo>
                    <a:pt x="0" y="3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6" name="Freeform 336"/>
            <p:cNvSpPr>
              <a:spLocks noChangeAspect="1"/>
            </p:cNvSpPr>
            <p:nvPr/>
          </p:nvSpPr>
          <p:spPr bwMode="auto">
            <a:xfrm>
              <a:off x="956" y="2736"/>
              <a:ext cx="38" cy="39"/>
            </a:xfrm>
            <a:custGeom>
              <a:avLst/>
              <a:gdLst>
                <a:gd name="T0" fmla="*/ 0 w 186"/>
                <a:gd name="T1" fmla="*/ 6 h 195"/>
                <a:gd name="T2" fmla="*/ 5 w 186"/>
                <a:gd name="T3" fmla="*/ 39 h 195"/>
                <a:gd name="T4" fmla="*/ 38 w 186"/>
                <a:gd name="T5" fmla="*/ 37 h 195"/>
                <a:gd name="T6" fmla="*/ 36 w 186"/>
                <a:gd name="T7" fmla="*/ 0 h 195"/>
                <a:gd name="T8" fmla="*/ 0 w 186"/>
                <a:gd name="T9" fmla="*/ 6 h 195"/>
                <a:gd name="T10" fmla="*/ 0 60000 65536"/>
                <a:gd name="T11" fmla="*/ 0 60000 65536"/>
                <a:gd name="T12" fmla="*/ 0 60000 65536"/>
                <a:gd name="T13" fmla="*/ 0 60000 65536"/>
                <a:gd name="T14" fmla="*/ 0 60000 65536"/>
                <a:gd name="T15" fmla="*/ 0 w 186"/>
                <a:gd name="T16" fmla="*/ 0 h 195"/>
                <a:gd name="T17" fmla="*/ 186 w 186"/>
                <a:gd name="T18" fmla="*/ 195 h 195"/>
              </a:gdLst>
              <a:ahLst/>
              <a:cxnLst>
                <a:cxn ang="T10">
                  <a:pos x="T0" y="T1"/>
                </a:cxn>
                <a:cxn ang="T11">
                  <a:pos x="T2" y="T3"/>
                </a:cxn>
                <a:cxn ang="T12">
                  <a:pos x="T4" y="T5"/>
                </a:cxn>
                <a:cxn ang="T13">
                  <a:pos x="T6" y="T7"/>
                </a:cxn>
                <a:cxn ang="T14">
                  <a:pos x="T8" y="T9"/>
                </a:cxn>
              </a:cxnLst>
              <a:rect l="T15" t="T16" r="T17" b="T18"/>
              <a:pathLst>
                <a:path w="186" h="195">
                  <a:moveTo>
                    <a:pt x="0" y="29"/>
                  </a:moveTo>
                  <a:lnTo>
                    <a:pt x="23" y="195"/>
                  </a:lnTo>
                  <a:lnTo>
                    <a:pt x="186" y="184"/>
                  </a:lnTo>
                  <a:lnTo>
                    <a:pt x="175" y="0"/>
                  </a:lnTo>
                  <a:lnTo>
                    <a:pt x="0" y="2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7" name="Freeform 337"/>
            <p:cNvSpPr>
              <a:spLocks noChangeAspect="1"/>
            </p:cNvSpPr>
            <p:nvPr/>
          </p:nvSpPr>
          <p:spPr bwMode="auto">
            <a:xfrm>
              <a:off x="1013" y="2728"/>
              <a:ext cx="35" cy="41"/>
            </a:xfrm>
            <a:custGeom>
              <a:avLst/>
              <a:gdLst>
                <a:gd name="T0" fmla="*/ 0 w 179"/>
                <a:gd name="T1" fmla="*/ 5 h 206"/>
                <a:gd name="T2" fmla="*/ 1 w 179"/>
                <a:gd name="T3" fmla="*/ 41 h 206"/>
                <a:gd name="T4" fmla="*/ 32 w 179"/>
                <a:gd name="T5" fmla="*/ 39 h 206"/>
                <a:gd name="T6" fmla="*/ 35 w 179"/>
                <a:gd name="T7" fmla="*/ 0 h 206"/>
                <a:gd name="T8" fmla="*/ 0 w 179"/>
                <a:gd name="T9" fmla="*/ 5 h 206"/>
                <a:gd name="T10" fmla="*/ 0 60000 65536"/>
                <a:gd name="T11" fmla="*/ 0 60000 65536"/>
                <a:gd name="T12" fmla="*/ 0 60000 65536"/>
                <a:gd name="T13" fmla="*/ 0 60000 65536"/>
                <a:gd name="T14" fmla="*/ 0 60000 65536"/>
                <a:gd name="T15" fmla="*/ 0 w 179"/>
                <a:gd name="T16" fmla="*/ 0 h 206"/>
                <a:gd name="T17" fmla="*/ 179 w 179"/>
                <a:gd name="T18" fmla="*/ 206 h 206"/>
              </a:gdLst>
              <a:ahLst/>
              <a:cxnLst>
                <a:cxn ang="T10">
                  <a:pos x="T0" y="T1"/>
                </a:cxn>
                <a:cxn ang="T11">
                  <a:pos x="T2" y="T3"/>
                </a:cxn>
                <a:cxn ang="T12">
                  <a:pos x="T4" y="T5"/>
                </a:cxn>
                <a:cxn ang="T13">
                  <a:pos x="T6" y="T7"/>
                </a:cxn>
                <a:cxn ang="T14">
                  <a:pos x="T8" y="T9"/>
                </a:cxn>
              </a:cxnLst>
              <a:rect l="T15" t="T16" r="T17" b="T18"/>
              <a:pathLst>
                <a:path w="179" h="206">
                  <a:moveTo>
                    <a:pt x="0" y="26"/>
                  </a:moveTo>
                  <a:lnTo>
                    <a:pt x="3" y="206"/>
                  </a:lnTo>
                  <a:lnTo>
                    <a:pt x="166" y="196"/>
                  </a:lnTo>
                  <a:lnTo>
                    <a:pt x="179" y="0"/>
                  </a:lnTo>
                  <a:lnTo>
                    <a:pt x="0" y="2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8" name="Freeform 338"/>
            <p:cNvSpPr>
              <a:spLocks noChangeAspect="1"/>
            </p:cNvSpPr>
            <p:nvPr/>
          </p:nvSpPr>
          <p:spPr bwMode="auto">
            <a:xfrm>
              <a:off x="1074" y="2829"/>
              <a:ext cx="22" cy="42"/>
            </a:xfrm>
            <a:custGeom>
              <a:avLst/>
              <a:gdLst>
                <a:gd name="T0" fmla="*/ 22 w 111"/>
                <a:gd name="T1" fmla="*/ 0 h 209"/>
                <a:gd name="T2" fmla="*/ 20 w 111"/>
                <a:gd name="T3" fmla="*/ 32 h 209"/>
                <a:gd name="T4" fmla="*/ 0 w 111"/>
                <a:gd name="T5" fmla="*/ 42 h 209"/>
                <a:gd name="T6" fmla="*/ 3 w 111"/>
                <a:gd name="T7" fmla="*/ 5 h 209"/>
                <a:gd name="T8" fmla="*/ 22 w 111"/>
                <a:gd name="T9" fmla="*/ 0 h 209"/>
                <a:gd name="T10" fmla="*/ 0 60000 65536"/>
                <a:gd name="T11" fmla="*/ 0 60000 65536"/>
                <a:gd name="T12" fmla="*/ 0 60000 65536"/>
                <a:gd name="T13" fmla="*/ 0 60000 65536"/>
                <a:gd name="T14" fmla="*/ 0 60000 65536"/>
                <a:gd name="T15" fmla="*/ 0 w 111"/>
                <a:gd name="T16" fmla="*/ 0 h 209"/>
                <a:gd name="T17" fmla="*/ 111 w 111"/>
                <a:gd name="T18" fmla="*/ 209 h 209"/>
              </a:gdLst>
              <a:ahLst/>
              <a:cxnLst>
                <a:cxn ang="T10">
                  <a:pos x="T0" y="T1"/>
                </a:cxn>
                <a:cxn ang="T11">
                  <a:pos x="T2" y="T3"/>
                </a:cxn>
                <a:cxn ang="T12">
                  <a:pos x="T4" y="T5"/>
                </a:cxn>
                <a:cxn ang="T13">
                  <a:pos x="T6" y="T7"/>
                </a:cxn>
                <a:cxn ang="T14">
                  <a:pos x="T8" y="T9"/>
                </a:cxn>
              </a:cxnLst>
              <a:rect l="T15" t="T16" r="T17" b="T18"/>
              <a:pathLst>
                <a:path w="111" h="209">
                  <a:moveTo>
                    <a:pt x="111" y="0"/>
                  </a:moveTo>
                  <a:lnTo>
                    <a:pt x="100" y="161"/>
                  </a:lnTo>
                  <a:lnTo>
                    <a:pt x="0" y="209"/>
                  </a:lnTo>
                  <a:lnTo>
                    <a:pt x="14" y="24"/>
                  </a:lnTo>
                  <a:lnTo>
                    <a:pt x="111"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19" name="Freeform 339"/>
            <p:cNvSpPr>
              <a:spLocks noChangeAspect="1"/>
            </p:cNvSpPr>
            <p:nvPr/>
          </p:nvSpPr>
          <p:spPr bwMode="auto">
            <a:xfrm>
              <a:off x="1107" y="2824"/>
              <a:ext cx="18" cy="29"/>
            </a:xfrm>
            <a:custGeom>
              <a:avLst/>
              <a:gdLst>
                <a:gd name="T0" fmla="*/ 1 w 91"/>
                <a:gd name="T1" fmla="*/ 3 h 148"/>
                <a:gd name="T2" fmla="*/ 0 w 91"/>
                <a:gd name="T3" fmla="*/ 29 h 148"/>
                <a:gd name="T4" fmla="*/ 16 w 91"/>
                <a:gd name="T5" fmla="*/ 22 h 148"/>
                <a:gd name="T6" fmla="*/ 18 w 91"/>
                <a:gd name="T7" fmla="*/ 0 h 148"/>
                <a:gd name="T8" fmla="*/ 1 w 91"/>
                <a:gd name="T9" fmla="*/ 3 h 148"/>
                <a:gd name="T10" fmla="*/ 0 60000 65536"/>
                <a:gd name="T11" fmla="*/ 0 60000 65536"/>
                <a:gd name="T12" fmla="*/ 0 60000 65536"/>
                <a:gd name="T13" fmla="*/ 0 60000 65536"/>
                <a:gd name="T14" fmla="*/ 0 60000 65536"/>
                <a:gd name="T15" fmla="*/ 0 w 91"/>
                <a:gd name="T16" fmla="*/ 0 h 148"/>
                <a:gd name="T17" fmla="*/ 91 w 91"/>
                <a:gd name="T18" fmla="*/ 148 h 148"/>
              </a:gdLst>
              <a:ahLst/>
              <a:cxnLst>
                <a:cxn ang="T10">
                  <a:pos x="T0" y="T1"/>
                </a:cxn>
                <a:cxn ang="T11">
                  <a:pos x="T2" y="T3"/>
                </a:cxn>
                <a:cxn ang="T12">
                  <a:pos x="T4" y="T5"/>
                </a:cxn>
                <a:cxn ang="T13">
                  <a:pos x="T6" y="T7"/>
                </a:cxn>
                <a:cxn ang="T14">
                  <a:pos x="T8" y="T9"/>
                </a:cxn>
              </a:cxnLst>
              <a:rect l="T15" t="T16" r="T17" b="T18"/>
              <a:pathLst>
                <a:path w="91" h="148">
                  <a:moveTo>
                    <a:pt x="7" y="13"/>
                  </a:moveTo>
                  <a:lnTo>
                    <a:pt x="0" y="148"/>
                  </a:lnTo>
                  <a:lnTo>
                    <a:pt x="82" y="110"/>
                  </a:lnTo>
                  <a:lnTo>
                    <a:pt x="91" y="0"/>
                  </a:lnTo>
                  <a:lnTo>
                    <a:pt x="7" y="13"/>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0" name="Freeform 340"/>
            <p:cNvSpPr>
              <a:spLocks noChangeAspect="1"/>
            </p:cNvSpPr>
            <p:nvPr/>
          </p:nvSpPr>
          <p:spPr bwMode="auto">
            <a:xfrm>
              <a:off x="1084" y="2735"/>
              <a:ext cx="22" cy="40"/>
            </a:xfrm>
            <a:custGeom>
              <a:avLst/>
              <a:gdLst>
                <a:gd name="T0" fmla="*/ 4 w 109"/>
                <a:gd name="T1" fmla="*/ 0 h 203"/>
                <a:gd name="T2" fmla="*/ 0 w 109"/>
                <a:gd name="T3" fmla="*/ 36 h 203"/>
                <a:gd name="T4" fmla="*/ 18 w 109"/>
                <a:gd name="T5" fmla="*/ 40 h 203"/>
                <a:gd name="T6" fmla="*/ 22 w 109"/>
                <a:gd name="T7" fmla="*/ 6 h 203"/>
                <a:gd name="T8" fmla="*/ 4 w 109"/>
                <a:gd name="T9" fmla="*/ 0 h 203"/>
                <a:gd name="T10" fmla="*/ 0 60000 65536"/>
                <a:gd name="T11" fmla="*/ 0 60000 65536"/>
                <a:gd name="T12" fmla="*/ 0 60000 65536"/>
                <a:gd name="T13" fmla="*/ 0 60000 65536"/>
                <a:gd name="T14" fmla="*/ 0 60000 65536"/>
                <a:gd name="T15" fmla="*/ 0 w 109"/>
                <a:gd name="T16" fmla="*/ 0 h 203"/>
                <a:gd name="T17" fmla="*/ 109 w 109"/>
                <a:gd name="T18" fmla="*/ 203 h 203"/>
              </a:gdLst>
              <a:ahLst/>
              <a:cxnLst>
                <a:cxn ang="T10">
                  <a:pos x="T0" y="T1"/>
                </a:cxn>
                <a:cxn ang="T11">
                  <a:pos x="T2" y="T3"/>
                </a:cxn>
                <a:cxn ang="T12">
                  <a:pos x="T4" y="T5"/>
                </a:cxn>
                <a:cxn ang="T13">
                  <a:pos x="T6" y="T7"/>
                </a:cxn>
                <a:cxn ang="T14">
                  <a:pos x="T8" y="T9"/>
                </a:cxn>
              </a:cxnLst>
              <a:rect l="T15" t="T16" r="T17" b="T18"/>
              <a:pathLst>
                <a:path w="109" h="203">
                  <a:moveTo>
                    <a:pt x="19" y="0"/>
                  </a:moveTo>
                  <a:lnTo>
                    <a:pt x="0" y="184"/>
                  </a:lnTo>
                  <a:lnTo>
                    <a:pt x="87" y="203"/>
                  </a:lnTo>
                  <a:lnTo>
                    <a:pt x="109" y="30"/>
                  </a:lnTo>
                  <a:lnTo>
                    <a:pt x="19"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1" name="Freeform 341"/>
            <p:cNvSpPr>
              <a:spLocks noChangeAspect="1"/>
            </p:cNvSpPr>
            <p:nvPr/>
          </p:nvSpPr>
          <p:spPr bwMode="auto">
            <a:xfrm>
              <a:off x="1115" y="2746"/>
              <a:ext cx="21" cy="36"/>
            </a:xfrm>
            <a:custGeom>
              <a:avLst/>
              <a:gdLst>
                <a:gd name="T0" fmla="*/ 4 w 106"/>
                <a:gd name="T1" fmla="*/ 0 h 179"/>
                <a:gd name="T2" fmla="*/ 0 w 106"/>
                <a:gd name="T3" fmla="*/ 32 h 179"/>
                <a:gd name="T4" fmla="*/ 16 w 106"/>
                <a:gd name="T5" fmla="*/ 36 h 179"/>
                <a:gd name="T6" fmla="*/ 21 w 106"/>
                <a:gd name="T7" fmla="*/ 6 h 179"/>
                <a:gd name="T8" fmla="*/ 4 w 106"/>
                <a:gd name="T9" fmla="*/ 0 h 179"/>
                <a:gd name="T10" fmla="*/ 0 60000 65536"/>
                <a:gd name="T11" fmla="*/ 0 60000 65536"/>
                <a:gd name="T12" fmla="*/ 0 60000 65536"/>
                <a:gd name="T13" fmla="*/ 0 60000 65536"/>
                <a:gd name="T14" fmla="*/ 0 60000 65536"/>
                <a:gd name="T15" fmla="*/ 0 w 106"/>
                <a:gd name="T16" fmla="*/ 0 h 179"/>
                <a:gd name="T17" fmla="*/ 106 w 106"/>
                <a:gd name="T18" fmla="*/ 179 h 179"/>
              </a:gdLst>
              <a:ahLst/>
              <a:cxnLst>
                <a:cxn ang="T10">
                  <a:pos x="T0" y="T1"/>
                </a:cxn>
                <a:cxn ang="T11">
                  <a:pos x="T2" y="T3"/>
                </a:cxn>
                <a:cxn ang="T12">
                  <a:pos x="T4" y="T5"/>
                </a:cxn>
                <a:cxn ang="T13">
                  <a:pos x="T6" y="T7"/>
                </a:cxn>
                <a:cxn ang="T14">
                  <a:pos x="T8" y="T9"/>
                </a:cxn>
              </a:cxnLst>
              <a:rect l="T15" t="T16" r="T17" b="T18"/>
              <a:pathLst>
                <a:path w="106" h="179">
                  <a:moveTo>
                    <a:pt x="20" y="0"/>
                  </a:moveTo>
                  <a:lnTo>
                    <a:pt x="0" y="159"/>
                  </a:lnTo>
                  <a:lnTo>
                    <a:pt x="82" y="179"/>
                  </a:lnTo>
                  <a:lnTo>
                    <a:pt x="106" y="29"/>
                  </a:lnTo>
                  <a:lnTo>
                    <a:pt x="2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2" name="Freeform 342"/>
            <p:cNvSpPr>
              <a:spLocks noChangeAspect="1"/>
            </p:cNvSpPr>
            <p:nvPr/>
          </p:nvSpPr>
          <p:spPr bwMode="auto">
            <a:xfrm>
              <a:off x="1094" y="2627"/>
              <a:ext cx="29" cy="60"/>
            </a:xfrm>
            <a:custGeom>
              <a:avLst/>
              <a:gdLst>
                <a:gd name="T0" fmla="*/ 10 w 147"/>
                <a:gd name="T1" fmla="*/ 0 h 296"/>
                <a:gd name="T2" fmla="*/ 0 w 147"/>
                <a:gd name="T3" fmla="*/ 46 h 296"/>
                <a:gd name="T4" fmla="*/ 19 w 147"/>
                <a:gd name="T5" fmla="*/ 60 h 296"/>
                <a:gd name="T6" fmla="*/ 29 w 147"/>
                <a:gd name="T7" fmla="*/ 14 h 296"/>
                <a:gd name="T8" fmla="*/ 10 w 147"/>
                <a:gd name="T9" fmla="*/ 0 h 296"/>
                <a:gd name="T10" fmla="*/ 0 60000 65536"/>
                <a:gd name="T11" fmla="*/ 0 60000 65536"/>
                <a:gd name="T12" fmla="*/ 0 60000 65536"/>
                <a:gd name="T13" fmla="*/ 0 60000 65536"/>
                <a:gd name="T14" fmla="*/ 0 60000 65536"/>
                <a:gd name="T15" fmla="*/ 0 w 147"/>
                <a:gd name="T16" fmla="*/ 0 h 296"/>
                <a:gd name="T17" fmla="*/ 147 w 147"/>
                <a:gd name="T18" fmla="*/ 296 h 296"/>
              </a:gdLst>
              <a:ahLst/>
              <a:cxnLst>
                <a:cxn ang="T10">
                  <a:pos x="T0" y="T1"/>
                </a:cxn>
                <a:cxn ang="T11">
                  <a:pos x="T2" y="T3"/>
                </a:cxn>
                <a:cxn ang="T12">
                  <a:pos x="T4" y="T5"/>
                </a:cxn>
                <a:cxn ang="T13">
                  <a:pos x="T6" y="T7"/>
                </a:cxn>
                <a:cxn ang="T14">
                  <a:pos x="T8" y="T9"/>
                </a:cxn>
              </a:cxnLst>
              <a:rect l="T15" t="T16" r="T17" b="T18"/>
              <a:pathLst>
                <a:path w="147" h="296">
                  <a:moveTo>
                    <a:pt x="50" y="0"/>
                  </a:moveTo>
                  <a:lnTo>
                    <a:pt x="0" y="225"/>
                  </a:lnTo>
                  <a:lnTo>
                    <a:pt x="94" y="296"/>
                  </a:lnTo>
                  <a:lnTo>
                    <a:pt x="147" y="71"/>
                  </a:lnTo>
                  <a:lnTo>
                    <a:pt x="5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3" name="Freeform 343"/>
            <p:cNvSpPr>
              <a:spLocks noChangeAspect="1"/>
            </p:cNvSpPr>
            <p:nvPr/>
          </p:nvSpPr>
          <p:spPr bwMode="auto">
            <a:xfrm>
              <a:off x="1126" y="2651"/>
              <a:ext cx="28" cy="55"/>
            </a:xfrm>
            <a:custGeom>
              <a:avLst/>
              <a:gdLst>
                <a:gd name="T0" fmla="*/ 12 w 141"/>
                <a:gd name="T1" fmla="*/ 0 h 276"/>
                <a:gd name="T2" fmla="*/ 0 w 141"/>
                <a:gd name="T3" fmla="*/ 44 h 276"/>
                <a:gd name="T4" fmla="*/ 15 w 141"/>
                <a:gd name="T5" fmla="*/ 55 h 276"/>
                <a:gd name="T6" fmla="*/ 28 w 141"/>
                <a:gd name="T7" fmla="*/ 11 h 276"/>
                <a:gd name="T8" fmla="*/ 12 w 141"/>
                <a:gd name="T9" fmla="*/ 0 h 276"/>
                <a:gd name="T10" fmla="*/ 0 60000 65536"/>
                <a:gd name="T11" fmla="*/ 0 60000 65536"/>
                <a:gd name="T12" fmla="*/ 0 60000 65536"/>
                <a:gd name="T13" fmla="*/ 0 60000 65536"/>
                <a:gd name="T14" fmla="*/ 0 60000 65536"/>
                <a:gd name="T15" fmla="*/ 0 w 141"/>
                <a:gd name="T16" fmla="*/ 0 h 276"/>
                <a:gd name="T17" fmla="*/ 141 w 141"/>
                <a:gd name="T18" fmla="*/ 276 h 276"/>
              </a:gdLst>
              <a:ahLst/>
              <a:cxnLst>
                <a:cxn ang="T10">
                  <a:pos x="T0" y="T1"/>
                </a:cxn>
                <a:cxn ang="T11">
                  <a:pos x="T2" y="T3"/>
                </a:cxn>
                <a:cxn ang="T12">
                  <a:pos x="T4" y="T5"/>
                </a:cxn>
                <a:cxn ang="T13">
                  <a:pos x="T6" y="T7"/>
                </a:cxn>
                <a:cxn ang="T14">
                  <a:pos x="T8" y="T9"/>
                </a:cxn>
              </a:cxnLst>
              <a:rect l="T15" t="T16" r="T17" b="T18"/>
              <a:pathLst>
                <a:path w="141" h="276">
                  <a:moveTo>
                    <a:pt x="58" y="0"/>
                  </a:moveTo>
                  <a:lnTo>
                    <a:pt x="0" y="221"/>
                  </a:lnTo>
                  <a:lnTo>
                    <a:pt x="78" y="276"/>
                  </a:lnTo>
                  <a:lnTo>
                    <a:pt x="141" y="53"/>
                  </a:lnTo>
                  <a:lnTo>
                    <a:pt x="58"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4" name="Freeform 344"/>
            <p:cNvSpPr>
              <a:spLocks noChangeAspect="1"/>
            </p:cNvSpPr>
            <p:nvPr/>
          </p:nvSpPr>
          <p:spPr bwMode="auto">
            <a:xfrm>
              <a:off x="977" y="2824"/>
              <a:ext cx="22" cy="78"/>
            </a:xfrm>
            <a:custGeom>
              <a:avLst/>
              <a:gdLst>
                <a:gd name="T0" fmla="*/ 0 w 113"/>
                <a:gd name="T1" fmla="*/ 0 h 393"/>
                <a:gd name="T2" fmla="*/ 10 w 113"/>
                <a:gd name="T3" fmla="*/ 74 h 393"/>
                <a:gd name="T4" fmla="*/ 22 w 113"/>
                <a:gd name="T5" fmla="*/ 78 h 393"/>
                <a:gd name="T6" fmla="*/ 22 w 113"/>
                <a:gd name="T7" fmla="*/ 1 h 393"/>
                <a:gd name="T8" fmla="*/ 0 w 113"/>
                <a:gd name="T9" fmla="*/ 0 h 393"/>
                <a:gd name="T10" fmla="*/ 0 60000 65536"/>
                <a:gd name="T11" fmla="*/ 0 60000 65536"/>
                <a:gd name="T12" fmla="*/ 0 60000 65536"/>
                <a:gd name="T13" fmla="*/ 0 60000 65536"/>
                <a:gd name="T14" fmla="*/ 0 60000 65536"/>
                <a:gd name="T15" fmla="*/ 0 w 113"/>
                <a:gd name="T16" fmla="*/ 0 h 393"/>
                <a:gd name="T17" fmla="*/ 113 w 113"/>
                <a:gd name="T18" fmla="*/ 393 h 393"/>
              </a:gdLst>
              <a:ahLst/>
              <a:cxnLst>
                <a:cxn ang="T10">
                  <a:pos x="T0" y="T1"/>
                </a:cxn>
                <a:cxn ang="T11">
                  <a:pos x="T2" y="T3"/>
                </a:cxn>
                <a:cxn ang="T12">
                  <a:pos x="T4" y="T5"/>
                </a:cxn>
                <a:cxn ang="T13">
                  <a:pos x="T6" y="T7"/>
                </a:cxn>
                <a:cxn ang="T14">
                  <a:pos x="T8" y="T9"/>
                </a:cxn>
              </a:cxnLst>
              <a:rect l="T15" t="T16" r="T17" b="T18"/>
              <a:pathLst>
                <a:path w="113" h="393">
                  <a:moveTo>
                    <a:pt x="0" y="0"/>
                  </a:moveTo>
                  <a:lnTo>
                    <a:pt x="50" y="373"/>
                  </a:lnTo>
                  <a:lnTo>
                    <a:pt x="111" y="393"/>
                  </a:lnTo>
                  <a:lnTo>
                    <a:pt x="113" y="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5" name="Freeform 345"/>
            <p:cNvSpPr>
              <a:spLocks noChangeAspect="1"/>
            </p:cNvSpPr>
            <p:nvPr/>
          </p:nvSpPr>
          <p:spPr bwMode="auto">
            <a:xfrm>
              <a:off x="1003" y="2825"/>
              <a:ext cx="30" cy="85"/>
            </a:xfrm>
            <a:custGeom>
              <a:avLst/>
              <a:gdLst>
                <a:gd name="T0" fmla="*/ 30 w 151"/>
                <a:gd name="T1" fmla="*/ 3 h 426"/>
                <a:gd name="T2" fmla="*/ 1 w 151"/>
                <a:gd name="T3" fmla="*/ 0 h 426"/>
                <a:gd name="T4" fmla="*/ 0 w 151"/>
                <a:gd name="T5" fmla="*/ 79 h 426"/>
                <a:gd name="T6" fmla="*/ 19 w 151"/>
                <a:gd name="T7" fmla="*/ 85 h 426"/>
                <a:gd name="T8" fmla="*/ 20 w 151"/>
                <a:gd name="T9" fmla="*/ 76 h 426"/>
                <a:gd name="T10" fmla="*/ 21 w 151"/>
                <a:gd name="T11" fmla="*/ 62 h 426"/>
                <a:gd name="T12" fmla="*/ 22 w 151"/>
                <a:gd name="T13" fmla="*/ 48 h 426"/>
                <a:gd name="T14" fmla="*/ 23 w 151"/>
                <a:gd name="T15" fmla="*/ 39 h 426"/>
                <a:gd name="T16" fmla="*/ 24 w 151"/>
                <a:gd name="T17" fmla="*/ 35 h 426"/>
                <a:gd name="T18" fmla="*/ 25 w 151"/>
                <a:gd name="T19" fmla="*/ 31 h 426"/>
                <a:gd name="T20" fmla="*/ 25 w 151"/>
                <a:gd name="T21" fmla="*/ 26 h 426"/>
                <a:gd name="T22" fmla="*/ 26 w 151"/>
                <a:gd name="T23" fmla="*/ 22 h 426"/>
                <a:gd name="T24" fmla="*/ 27 w 151"/>
                <a:gd name="T25" fmla="*/ 17 h 426"/>
                <a:gd name="T26" fmla="*/ 28 w 151"/>
                <a:gd name="T27" fmla="*/ 12 h 426"/>
                <a:gd name="T28" fmla="*/ 29 w 151"/>
                <a:gd name="T29" fmla="*/ 7 h 426"/>
                <a:gd name="T30" fmla="*/ 30 w 151"/>
                <a:gd name="T31" fmla="*/ 3 h 4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426"/>
                <a:gd name="T50" fmla="*/ 151 w 151"/>
                <a:gd name="T51" fmla="*/ 426 h 4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426">
                  <a:moveTo>
                    <a:pt x="151" y="13"/>
                  </a:moveTo>
                  <a:lnTo>
                    <a:pt x="5" y="0"/>
                  </a:lnTo>
                  <a:lnTo>
                    <a:pt x="0" y="396"/>
                  </a:lnTo>
                  <a:lnTo>
                    <a:pt x="94" y="426"/>
                  </a:lnTo>
                  <a:lnTo>
                    <a:pt x="99" y="380"/>
                  </a:lnTo>
                  <a:lnTo>
                    <a:pt x="105" y="311"/>
                  </a:lnTo>
                  <a:lnTo>
                    <a:pt x="112" y="242"/>
                  </a:lnTo>
                  <a:lnTo>
                    <a:pt x="117" y="194"/>
                  </a:lnTo>
                  <a:lnTo>
                    <a:pt x="120" y="175"/>
                  </a:lnTo>
                  <a:lnTo>
                    <a:pt x="124" y="155"/>
                  </a:lnTo>
                  <a:lnTo>
                    <a:pt x="128" y="132"/>
                  </a:lnTo>
                  <a:lnTo>
                    <a:pt x="132" y="109"/>
                  </a:lnTo>
                  <a:lnTo>
                    <a:pt x="137" y="84"/>
                  </a:lnTo>
                  <a:lnTo>
                    <a:pt x="141" y="60"/>
                  </a:lnTo>
                  <a:lnTo>
                    <a:pt x="146" y="36"/>
                  </a:lnTo>
                  <a:lnTo>
                    <a:pt x="151" y="1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6" name="Freeform 346"/>
            <p:cNvSpPr>
              <a:spLocks noChangeAspect="1"/>
            </p:cNvSpPr>
            <p:nvPr/>
          </p:nvSpPr>
          <p:spPr bwMode="auto">
            <a:xfrm>
              <a:off x="966" y="2809"/>
              <a:ext cx="82" cy="103"/>
            </a:xfrm>
            <a:custGeom>
              <a:avLst/>
              <a:gdLst>
                <a:gd name="T0" fmla="*/ 71 w 409"/>
                <a:gd name="T1" fmla="*/ 40 h 517"/>
                <a:gd name="T2" fmla="*/ 75 w 409"/>
                <a:gd name="T3" fmla="*/ 27 h 517"/>
                <a:gd name="T4" fmla="*/ 79 w 409"/>
                <a:gd name="T5" fmla="*/ 15 h 517"/>
                <a:gd name="T6" fmla="*/ 82 w 409"/>
                <a:gd name="T7" fmla="*/ 7 h 517"/>
                <a:gd name="T8" fmla="*/ 81 w 409"/>
                <a:gd name="T9" fmla="*/ 5 h 517"/>
                <a:gd name="T10" fmla="*/ 79 w 409"/>
                <a:gd name="T11" fmla="*/ 4 h 517"/>
                <a:gd name="T12" fmla="*/ 74 w 409"/>
                <a:gd name="T13" fmla="*/ 4 h 517"/>
                <a:gd name="T14" fmla="*/ 69 w 409"/>
                <a:gd name="T15" fmla="*/ 3 h 517"/>
                <a:gd name="T16" fmla="*/ 63 w 409"/>
                <a:gd name="T17" fmla="*/ 2 h 517"/>
                <a:gd name="T18" fmla="*/ 56 w 409"/>
                <a:gd name="T19" fmla="*/ 1 h 517"/>
                <a:gd name="T20" fmla="*/ 49 w 409"/>
                <a:gd name="T21" fmla="*/ 0 h 517"/>
                <a:gd name="T22" fmla="*/ 41 w 409"/>
                <a:gd name="T23" fmla="*/ 0 h 517"/>
                <a:gd name="T24" fmla="*/ 33 w 409"/>
                <a:gd name="T25" fmla="*/ 0 h 517"/>
                <a:gd name="T26" fmla="*/ 26 w 409"/>
                <a:gd name="T27" fmla="*/ 1 h 517"/>
                <a:gd name="T28" fmla="*/ 20 w 409"/>
                <a:gd name="T29" fmla="*/ 1 h 517"/>
                <a:gd name="T30" fmla="*/ 13 w 409"/>
                <a:gd name="T31" fmla="*/ 2 h 517"/>
                <a:gd name="T32" fmla="*/ 8 w 409"/>
                <a:gd name="T33" fmla="*/ 3 h 517"/>
                <a:gd name="T34" fmla="*/ 4 w 409"/>
                <a:gd name="T35" fmla="*/ 3 h 517"/>
                <a:gd name="T36" fmla="*/ 2 w 409"/>
                <a:gd name="T37" fmla="*/ 4 h 517"/>
                <a:gd name="T38" fmla="*/ 0 w 409"/>
                <a:gd name="T39" fmla="*/ 4 h 517"/>
                <a:gd name="T40" fmla="*/ 15 w 409"/>
                <a:gd name="T41" fmla="*/ 87 h 517"/>
                <a:gd name="T42" fmla="*/ 11 w 409"/>
                <a:gd name="T43" fmla="*/ 15 h 517"/>
                <a:gd name="T44" fmla="*/ 33 w 409"/>
                <a:gd name="T45" fmla="*/ 93 h 517"/>
                <a:gd name="T46" fmla="*/ 38 w 409"/>
                <a:gd name="T47" fmla="*/ 16 h 517"/>
                <a:gd name="T48" fmla="*/ 66 w 409"/>
                <a:gd name="T49" fmla="*/ 23 h 517"/>
                <a:gd name="T50" fmla="*/ 64 w 409"/>
                <a:gd name="T51" fmla="*/ 33 h 517"/>
                <a:gd name="T52" fmla="*/ 62 w 409"/>
                <a:gd name="T53" fmla="*/ 42 h 517"/>
                <a:gd name="T54" fmla="*/ 61 w 409"/>
                <a:gd name="T55" fmla="*/ 51 h 517"/>
                <a:gd name="T56" fmla="*/ 59 w 409"/>
                <a:gd name="T57" fmla="*/ 64 h 517"/>
                <a:gd name="T58" fmla="*/ 57 w 409"/>
                <a:gd name="T59" fmla="*/ 92 h 517"/>
                <a:gd name="T60" fmla="*/ 62 w 409"/>
                <a:gd name="T61" fmla="*/ 103 h 517"/>
                <a:gd name="T62" fmla="*/ 63 w 409"/>
                <a:gd name="T63" fmla="*/ 94 h 517"/>
                <a:gd name="T64" fmla="*/ 63 w 409"/>
                <a:gd name="T65" fmla="*/ 86 h 517"/>
                <a:gd name="T66" fmla="*/ 64 w 409"/>
                <a:gd name="T67" fmla="*/ 80 h 517"/>
                <a:gd name="T68" fmla="*/ 66 w 409"/>
                <a:gd name="T69" fmla="*/ 70 h 517"/>
                <a:gd name="T70" fmla="*/ 68 w 409"/>
                <a:gd name="T71" fmla="*/ 57 h 517"/>
                <a:gd name="T72" fmla="*/ 70 w 409"/>
                <a:gd name="T73" fmla="*/ 45 h 5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17"/>
                <a:gd name="T113" fmla="*/ 409 w 409"/>
                <a:gd name="T114" fmla="*/ 517 h 5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17">
                  <a:moveTo>
                    <a:pt x="350" y="228"/>
                  </a:moveTo>
                  <a:lnTo>
                    <a:pt x="356" y="199"/>
                  </a:lnTo>
                  <a:lnTo>
                    <a:pt x="365" y="167"/>
                  </a:lnTo>
                  <a:lnTo>
                    <a:pt x="374" y="134"/>
                  </a:lnTo>
                  <a:lnTo>
                    <a:pt x="384" y="102"/>
                  </a:lnTo>
                  <a:lnTo>
                    <a:pt x="394" y="73"/>
                  </a:lnTo>
                  <a:lnTo>
                    <a:pt x="402" y="49"/>
                  </a:lnTo>
                  <a:lnTo>
                    <a:pt x="407" y="34"/>
                  </a:lnTo>
                  <a:lnTo>
                    <a:pt x="409" y="28"/>
                  </a:lnTo>
                  <a:lnTo>
                    <a:pt x="405" y="26"/>
                  </a:lnTo>
                  <a:lnTo>
                    <a:pt x="399" y="24"/>
                  </a:lnTo>
                  <a:lnTo>
                    <a:pt x="392" y="22"/>
                  </a:lnTo>
                  <a:lnTo>
                    <a:pt x="382" y="20"/>
                  </a:lnTo>
                  <a:lnTo>
                    <a:pt x="371" y="18"/>
                  </a:lnTo>
                  <a:lnTo>
                    <a:pt x="359" y="15"/>
                  </a:lnTo>
                  <a:lnTo>
                    <a:pt x="345" y="13"/>
                  </a:lnTo>
                  <a:lnTo>
                    <a:pt x="329" y="10"/>
                  </a:lnTo>
                  <a:lnTo>
                    <a:pt x="313" y="8"/>
                  </a:lnTo>
                  <a:lnTo>
                    <a:pt x="297" y="6"/>
                  </a:lnTo>
                  <a:lnTo>
                    <a:pt x="279" y="4"/>
                  </a:lnTo>
                  <a:lnTo>
                    <a:pt x="261" y="2"/>
                  </a:lnTo>
                  <a:lnTo>
                    <a:pt x="243" y="1"/>
                  </a:lnTo>
                  <a:lnTo>
                    <a:pt x="224" y="0"/>
                  </a:lnTo>
                  <a:lnTo>
                    <a:pt x="204" y="0"/>
                  </a:lnTo>
                  <a:lnTo>
                    <a:pt x="185" y="0"/>
                  </a:lnTo>
                  <a:lnTo>
                    <a:pt x="166" y="1"/>
                  </a:lnTo>
                  <a:lnTo>
                    <a:pt x="148" y="1"/>
                  </a:lnTo>
                  <a:lnTo>
                    <a:pt x="131" y="3"/>
                  </a:lnTo>
                  <a:lnTo>
                    <a:pt x="114" y="4"/>
                  </a:lnTo>
                  <a:lnTo>
                    <a:pt x="98" y="6"/>
                  </a:lnTo>
                  <a:lnTo>
                    <a:pt x="81" y="7"/>
                  </a:lnTo>
                  <a:lnTo>
                    <a:pt x="67" y="9"/>
                  </a:lnTo>
                  <a:lnTo>
                    <a:pt x="54" y="11"/>
                  </a:lnTo>
                  <a:lnTo>
                    <a:pt x="42" y="13"/>
                  </a:lnTo>
                  <a:lnTo>
                    <a:pt x="32" y="14"/>
                  </a:lnTo>
                  <a:lnTo>
                    <a:pt x="22" y="16"/>
                  </a:lnTo>
                  <a:lnTo>
                    <a:pt x="15" y="17"/>
                  </a:lnTo>
                  <a:lnTo>
                    <a:pt x="8" y="18"/>
                  </a:lnTo>
                  <a:lnTo>
                    <a:pt x="4" y="19"/>
                  </a:lnTo>
                  <a:lnTo>
                    <a:pt x="1" y="20"/>
                  </a:lnTo>
                  <a:lnTo>
                    <a:pt x="0" y="20"/>
                  </a:lnTo>
                  <a:lnTo>
                    <a:pt x="73" y="439"/>
                  </a:lnTo>
                  <a:lnTo>
                    <a:pt x="103" y="449"/>
                  </a:lnTo>
                  <a:lnTo>
                    <a:pt x="53" y="76"/>
                  </a:lnTo>
                  <a:lnTo>
                    <a:pt x="166" y="82"/>
                  </a:lnTo>
                  <a:lnTo>
                    <a:pt x="164" y="469"/>
                  </a:lnTo>
                  <a:lnTo>
                    <a:pt x="183" y="476"/>
                  </a:lnTo>
                  <a:lnTo>
                    <a:pt x="188" y="80"/>
                  </a:lnTo>
                  <a:lnTo>
                    <a:pt x="334" y="93"/>
                  </a:lnTo>
                  <a:lnTo>
                    <a:pt x="329" y="116"/>
                  </a:lnTo>
                  <a:lnTo>
                    <a:pt x="324" y="140"/>
                  </a:lnTo>
                  <a:lnTo>
                    <a:pt x="320" y="164"/>
                  </a:lnTo>
                  <a:lnTo>
                    <a:pt x="315" y="189"/>
                  </a:lnTo>
                  <a:lnTo>
                    <a:pt x="311" y="212"/>
                  </a:lnTo>
                  <a:lnTo>
                    <a:pt x="307" y="235"/>
                  </a:lnTo>
                  <a:lnTo>
                    <a:pt x="303" y="255"/>
                  </a:lnTo>
                  <a:lnTo>
                    <a:pt x="300" y="274"/>
                  </a:lnTo>
                  <a:lnTo>
                    <a:pt x="295" y="322"/>
                  </a:lnTo>
                  <a:lnTo>
                    <a:pt x="288" y="391"/>
                  </a:lnTo>
                  <a:lnTo>
                    <a:pt x="282" y="460"/>
                  </a:lnTo>
                  <a:lnTo>
                    <a:pt x="277" y="506"/>
                  </a:lnTo>
                  <a:lnTo>
                    <a:pt x="310" y="517"/>
                  </a:lnTo>
                  <a:lnTo>
                    <a:pt x="311" y="497"/>
                  </a:lnTo>
                  <a:lnTo>
                    <a:pt x="312" y="473"/>
                  </a:lnTo>
                  <a:lnTo>
                    <a:pt x="314" y="449"/>
                  </a:lnTo>
                  <a:lnTo>
                    <a:pt x="314" y="431"/>
                  </a:lnTo>
                  <a:lnTo>
                    <a:pt x="315" y="419"/>
                  </a:lnTo>
                  <a:lnTo>
                    <a:pt x="318" y="401"/>
                  </a:lnTo>
                  <a:lnTo>
                    <a:pt x="322" y="377"/>
                  </a:lnTo>
                  <a:lnTo>
                    <a:pt x="327" y="349"/>
                  </a:lnTo>
                  <a:lnTo>
                    <a:pt x="332" y="318"/>
                  </a:lnTo>
                  <a:lnTo>
                    <a:pt x="339" y="286"/>
                  </a:lnTo>
                  <a:lnTo>
                    <a:pt x="345" y="256"/>
                  </a:lnTo>
                  <a:lnTo>
                    <a:pt x="350"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7" name="Freeform 347"/>
            <p:cNvSpPr>
              <a:spLocks noChangeAspect="1"/>
            </p:cNvSpPr>
            <p:nvPr/>
          </p:nvSpPr>
          <p:spPr bwMode="auto">
            <a:xfrm>
              <a:off x="980" y="2828"/>
              <a:ext cx="13" cy="69"/>
            </a:xfrm>
            <a:custGeom>
              <a:avLst/>
              <a:gdLst>
                <a:gd name="T0" fmla="*/ 0 w 63"/>
                <a:gd name="T1" fmla="*/ 0 h 348"/>
                <a:gd name="T2" fmla="*/ 11 w 63"/>
                <a:gd name="T3" fmla="*/ 68 h 348"/>
                <a:gd name="T4" fmla="*/ 13 w 63"/>
                <a:gd name="T5" fmla="*/ 69 h 348"/>
                <a:gd name="T6" fmla="*/ 7 w 63"/>
                <a:gd name="T7" fmla="*/ 0 h 348"/>
                <a:gd name="T8" fmla="*/ 0 w 63"/>
                <a:gd name="T9" fmla="*/ 0 h 348"/>
                <a:gd name="T10" fmla="*/ 0 60000 65536"/>
                <a:gd name="T11" fmla="*/ 0 60000 65536"/>
                <a:gd name="T12" fmla="*/ 0 60000 65536"/>
                <a:gd name="T13" fmla="*/ 0 60000 65536"/>
                <a:gd name="T14" fmla="*/ 0 60000 65536"/>
                <a:gd name="T15" fmla="*/ 0 w 63"/>
                <a:gd name="T16" fmla="*/ 0 h 348"/>
                <a:gd name="T17" fmla="*/ 63 w 63"/>
                <a:gd name="T18" fmla="*/ 348 h 348"/>
              </a:gdLst>
              <a:ahLst/>
              <a:cxnLst>
                <a:cxn ang="T10">
                  <a:pos x="T0" y="T1"/>
                </a:cxn>
                <a:cxn ang="T11">
                  <a:pos x="T2" y="T3"/>
                </a:cxn>
                <a:cxn ang="T12">
                  <a:pos x="T4" y="T5"/>
                </a:cxn>
                <a:cxn ang="T13">
                  <a:pos x="T6" y="T7"/>
                </a:cxn>
                <a:cxn ang="T14">
                  <a:pos x="T8" y="T9"/>
                </a:cxn>
              </a:cxnLst>
              <a:rect l="T15" t="T16" r="T17" b="T18"/>
              <a:pathLst>
                <a:path w="63" h="348">
                  <a:moveTo>
                    <a:pt x="0" y="2"/>
                  </a:moveTo>
                  <a:lnTo>
                    <a:pt x="52" y="342"/>
                  </a:lnTo>
                  <a:lnTo>
                    <a:pt x="63" y="348"/>
                  </a:lnTo>
                  <a:lnTo>
                    <a:pt x="32" y="0"/>
                  </a:lnTo>
                  <a:lnTo>
                    <a:pt x="0" y="2"/>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8" name="Freeform 348"/>
            <p:cNvSpPr>
              <a:spLocks noChangeAspect="1"/>
            </p:cNvSpPr>
            <p:nvPr/>
          </p:nvSpPr>
          <p:spPr bwMode="auto">
            <a:xfrm>
              <a:off x="1011" y="2829"/>
              <a:ext cx="17" cy="76"/>
            </a:xfrm>
            <a:custGeom>
              <a:avLst/>
              <a:gdLst>
                <a:gd name="T0" fmla="*/ 5 w 85"/>
                <a:gd name="T1" fmla="*/ 0 h 380"/>
                <a:gd name="T2" fmla="*/ 0 w 85"/>
                <a:gd name="T3" fmla="*/ 73 h 380"/>
                <a:gd name="T4" fmla="*/ 7 w 85"/>
                <a:gd name="T5" fmla="*/ 76 h 380"/>
                <a:gd name="T6" fmla="*/ 7 w 85"/>
                <a:gd name="T7" fmla="*/ 71 h 380"/>
                <a:gd name="T8" fmla="*/ 8 w 85"/>
                <a:gd name="T9" fmla="*/ 58 h 380"/>
                <a:gd name="T10" fmla="*/ 10 w 85"/>
                <a:gd name="T11" fmla="*/ 43 h 380"/>
                <a:gd name="T12" fmla="*/ 11 w 85"/>
                <a:gd name="T13" fmla="*/ 32 h 380"/>
                <a:gd name="T14" fmla="*/ 13 w 85"/>
                <a:gd name="T15" fmla="*/ 23 h 380"/>
                <a:gd name="T16" fmla="*/ 15 w 85"/>
                <a:gd name="T17" fmla="*/ 12 h 380"/>
                <a:gd name="T18" fmla="*/ 16 w 85"/>
                <a:gd name="T19" fmla="*/ 4 h 380"/>
                <a:gd name="T20" fmla="*/ 17 w 85"/>
                <a:gd name="T21" fmla="*/ 0 h 380"/>
                <a:gd name="T22" fmla="*/ 5 w 85"/>
                <a:gd name="T23" fmla="*/ 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380"/>
                <a:gd name="T38" fmla="*/ 85 w 85"/>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380">
                  <a:moveTo>
                    <a:pt x="24" y="0"/>
                  </a:moveTo>
                  <a:lnTo>
                    <a:pt x="0" y="367"/>
                  </a:lnTo>
                  <a:lnTo>
                    <a:pt x="33" y="380"/>
                  </a:lnTo>
                  <a:lnTo>
                    <a:pt x="36" y="353"/>
                  </a:lnTo>
                  <a:lnTo>
                    <a:pt x="42" y="289"/>
                  </a:lnTo>
                  <a:lnTo>
                    <a:pt x="50" y="217"/>
                  </a:lnTo>
                  <a:lnTo>
                    <a:pt x="57" y="161"/>
                  </a:lnTo>
                  <a:lnTo>
                    <a:pt x="64" y="115"/>
                  </a:lnTo>
                  <a:lnTo>
                    <a:pt x="73" y="62"/>
                  </a:lnTo>
                  <a:lnTo>
                    <a:pt x="81" y="20"/>
                  </a:lnTo>
                  <a:lnTo>
                    <a:pt x="85" y="2"/>
                  </a:lnTo>
                  <a:lnTo>
                    <a:pt x="24" y="0"/>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29" name="Freeform 349"/>
            <p:cNvSpPr>
              <a:spLocks noChangeAspect="1"/>
            </p:cNvSpPr>
            <p:nvPr/>
          </p:nvSpPr>
          <p:spPr bwMode="auto">
            <a:xfrm>
              <a:off x="1005" y="2863"/>
              <a:ext cx="5" cy="21"/>
            </a:xfrm>
            <a:custGeom>
              <a:avLst/>
              <a:gdLst>
                <a:gd name="T0" fmla="*/ 0 w 23"/>
                <a:gd name="T1" fmla="*/ 0 h 104"/>
                <a:gd name="T2" fmla="*/ 0 w 23"/>
                <a:gd name="T3" fmla="*/ 20 h 104"/>
                <a:gd name="T4" fmla="*/ 4 w 23"/>
                <a:gd name="T5" fmla="*/ 21 h 104"/>
                <a:gd name="T6" fmla="*/ 5 w 23"/>
                <a:gd name="T7" fmla="*/ 0 h 104"/>
                <a:gd name="T8" fmla="*/ 0 w 23"/>
                <a:gd name="T9" fmla="*/ 0 h 104"/>
                <a:gd name="T10" fmla="*/ 0 60000 65536"/>
                <a:gd name="T11" fmla="*/ 0 60000 65536"/>
                <a:gd name="T12" fmla="*/ 0 60000 65536"/>
                <a:gd name="T13" fmla="*/ 0 60000 65536"/>
                <a:gd name="T14" fmla="*/ 0 60000 65536"/>
                <a:gd name="T15" fmla="*/ 0 w 23"/>
                <a:gd name="T16" fmla="*/ 0 h 104"/>
                <a:gd name="T17" fmla="*/ 23 w 23"/>
                <a:gd name="T18" fmla="*/ 104 h 104"/>
              </a:gdLst>
              <a:ahLst/>
              <a:cxnLst>
                <a:cxn ang="T10">
                  <a:pos x="T0" y="T1"/>
                </a:cxn>
                <a:cxn ang="T11">
                  <a:pos x="T2" y="T3"/>
                </a:cxn>
                <a:cxn ang="T12">
                  <a:pos x="T4" y="T5"/>
                </a:cxn>
                <a:cxn ang="T13">
                  <a:pos x="T6" y="T7"/>
                </a:cxn>
                <a:cxn ang="T14">
                  <a:pos x="T8" y="T9"/>
                </a:cxn>
              </a:cxnLst>
              <a:rect l="T15" t="T16" r="T17" b="T18"/>
              <a:pathLst>
                <a:path w="23" h="104">
                  <a:moveTo>
                    <a:pt x="0" y="0"/>
                  </a:moveTo>
                  <a:lnTo>
                    <a:pt x="0" y="99"/>
                  </a:lnTo>
                  <a:lnTo>
                    <a:pt x="19" y="104"/>
                  </a:lnTo>
                  <a:lnTo>
                    <a:pt x="2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0" name="Freeform 350"/>
            <p:cNvSpPr>
              <a:spLocks noChangeAspect="1"/>
            </p:cNvSpPr>
            <p:nvPr/>
          </p:nvSpPr>
          <p:spPr bwMode="auto">
            <a:xfrm>
              <a:off x="992" y="2861"/>
              <a:ext cx="4" cy="20"/>
            </a:xfrm>
            <a:custGeom>
              <a:avLst/>
              <a:gdLst>
                <a:gd name="T0" fmla="*/ 4 w 19"/>
                <a:gd name="T1" fmla="*/ 0 h 98"/>
                <a:gd name="T2" fmla="*/ 4 w 19"/>
                <a:gd name="T3" fmla="*/ 20 h 98"/>
                <a:gd name="T4" fmla="*/ 1 w 19"/>
                <a:gd name="T5" fmla="*/ 19 h 98"/>
                <a:gd name="T6" fmla="*/ 0 w 19"/>
                <a:gd name="T7" fmla="*/ 0 h 98"/>
                <a:gd name="T8" fmla="*/ 4 w 19"/>
                <a:gd name="T9" fmla="*/ 0 h 98"/>
                <a:gd name="T10" fmla="*/ 0 60000 65536"/>
                <a:gd name="T11" fmla="*/ 0 60000 65536"/>
                <a:gd name="T12" fmla="*/ 0 60000 65536"/>
                <a:gd name="T13" fmla="*/ 0 60000 65536"/>
                <a:gd name="T14" fmla="*/ 0 60000 65536"/>
                <a:gd name="T15" fmla="*/ 0 w 19"/>
                <a:gd name="T16" fmla="*/ 0 h 98"/>
                <a:gd name="T17" fmla="*/ 19 w 19"/>
                <a:gd name="T18" fmla="*/ 98 h 98"/>
              </a:gdLst>
              <a:ahLst/>
              <a:cxnLst>
                <a:cxn ang="T10">
                  <a:pos x="T0" y="T1"/>
                </a:cxn>
                <a:cxn ang="T11">
                  <a:pos x="T2" y="T3"/>
                </a:cxn>
                <a:cxn ang="T12">
                  <a:pos x="T4" y="T5"/>
                </a:cxn>
                <a:cxn ang="T13">
                  <a:pos x="T6" y="T7"/>
                </a:cxn>
                <a:cxn ang="T14">
                  <a:pos x="T8" y="T9"/>
                </a:cxn>
              </a:cxnLst>
              <a:rect l="T15" t="T16" r="T17" b="T18"/>
              <a:pathLst>
                <a:path w="19" h="98">
                  <a:moveTo>
                    <a:pt x="19" y="2"/>
                  </a:moveTo>
                  <a:lnTo>
                    <a:pt x="19" y="98"/>
                  </a:lnTo>
                  <a:lnTo>
                    <a:pt x="4" y="93"/>
                  </a:lnTo>
                  <a:lnTo>
                    <a:pt x="0" y="0"/>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1" name="Freeform 351"/>
            <p:cNvSpPr>
              <a:spLocks noChangeAspect="1"/>
            </p:cNvSpPr>
            <p:nvPr/>
          </p:nvSpPr>
          <p:spPr bwMode="auto">
            <a:xfrm>
              <a:off x="948" y="2648"/>
              <a:ext cx="17" cy="29"/>
            </a:xfrm>
            <a:custGeom>
              <a:avLst/>
              <a:gdLst>
                <a:gd name="T0" fmla="*/ 0 w 83"/>
                <a:gd name="T1" fmla="*/ 4 h 149"/>
                <a:gd name="T2" fmla="*/ 3 w 83"/>
                <a:gd name="T3" fmla="*/ 29 h 149"/>
                <a:gd name="T4" fmla="*/ 17 w 83"/>
                <a:gd name="T5" fmla="*/ 26 h 149"/>
                <a:gd name="T6" fmla="*/ 15 w 83"/>
                <a:gd name="T7" fmla="*/ 0 h 149"/>
                <a:gd name="T8" fmla="*/ 0 w 83"/>
                <a:gd name="T9" fmla="*/ 4 h 149"/>
                <a:gd name="T10" fmla="*/ 0 60000 65536"/>
                <a:gd name="T11" fmla="*/ 0 60000 65536"/>
                <a:gd name="T12" fmla="*/ 0 60000 65536"/>
                <a:gd name="T13" fmla="*/ 0 60000 65536"/>
                <a:gd name="T14" fmla="*/ 0 60000 65536"/>
                <a:gd name="T15" fmla="*/ 0 w 83"/>
                <a:gd name="T16" fmla="*/ 0 h 149"/>
                <a:gd name="T17" fmla="*/ 83 w 83"/>
                <a:gd name="T18" fmla="*/ 149 h 149"/>
              </a:gdLst>
              <a:ahLst/>
              <a:cxnLst>
                <a:cxn ang="T10">
                  <a:pos x="T0" y="T1"/>
                </a:cxn>
                <a:cxn ang="T11">
                  <a:pos x="T2" y="T3"/>
                </a:cxn>
                <a:cxn ang="T12">
                  <a:pos x="T4" y="T5"/>
                </a:cxn>
                <a:cxn ang="T13">
                  <a:pos x="T6" y="T7"/>
                </a:cxn>
                <a:cxn ang="T14">
                  <a:pos x="T8" y="T9"/>
                </a:cxn>
              </a:cxnLst>
              <a:rect l="T15" t="T16" r="T17" b="T18"/>
              <a:pathLst>
                <a:path w="83" h="149">
                  <a:moveTo>
                    <a:pt x="0" y="22"/>
                  </a:moveTo>
                  <a:lnTo>
                    <a:pt x="15" y="149"/>
                  </a:lnTo>
                  <a:lnTo>
                    <a:pt x="83" y="132"/>
                  </a:lnTo>
                  <a:lnTo>
                    <a:pt x="72"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2" name="Freeform 352"/>
            <p:cNvSpPr>
              <a:spLocks noChangeAspect="1"/>
            </p:cNvSpPr>
            <p:nvPr/>
          </p:nvSpPr>
          <p:spPr bwMode="auto">
            <a:xfrm>
              <a:off x="968" y="2640"/>
              <a:ext cx="18" cy="32"/>
            </a:xfrm>
            <a:custGeom>
              <a:avLst/>
              <a:gdLst>
                <a:gd name="T0" fmla="*/ 18 w 87"/>
                <a:gd name="T1" fmla="*/ 0 h 160"/>
                <a:gd name="T2" fmla="*/ 0 w 87"/>
                <a:gd name="T3" fmla="*/ 6 h 160"/>
                <a:gd name="T4" fmla="*/ 2 w 87"/>
                <a:gd name="T5" fmla="*/ 32 h 160"/>
                <a:gd name="T6" fmla="*/ 18 w 87"/>
                <a:gd name="T7" fmla="*/ 28 h 160"/>
                <a:gd name="T8" fmla="*/ 18 w 87"/>
                <a:gd name="T9" fmla="*/ 0 h 160"/>
                <a:gd name="T10" fmla="*/ 0 60000 65536"/>
                <a:gd name="T11" fmla="*/ 0 60000 65536"/>
                <a:gd name="T12" fmla="*/ 0 60000 65536"/>
                <a:gd name="T13" fmla="*/ 0 60000 65536"/>
                <a:gd name="T14" fmla="*/ 0 60000 65536"/>
                <a:gd name="T15" fmla="*/ 0 w 87"/>
                <a:gd name="T16" fmla="*/ 0 h 160"/>
                <a:gd name="T17" fmla="*/ 87 w 87"/>
                <a:gd name="T18" fmla="*/ 160 h 160"/>
              </a:gdLst>
              <a:ahLst/>
              <a:cxnLst>
                <a:cxn ang="T10">
                  <a:pos x="T0" y="T1"/>
                </a:cxn>
                <a:cxn ang="T11">
                  <a:pos x="T2" y="T3"/>
                </a:cxn>
                <a:cxn ang="T12">
                  <a:pos x="T4" y="T5"/>
                </a:cxn>
                <a:cxn ang="T13">
                  <a:pos x="T6" y="T7"/>
                </a:cxn>
                <a:cxn ang="T14">
                  <a:pos x="T8" y="T9"/>
                </a:cxn>
              </a:cxnLst>
              <a:rect l="T15" t="T16" r="T17" b="T18"/>
              <a:pathLst>
                <a:path w="87" h="160">
                  <a:moveTo>
                    <a:pt x="87" y="0"/>
                  </a:moveTo>
                  <a:lnTo>
                    <a:pt x="0" y="28"/>
                  </a:lnTo>
                  <a:lnTo>
                    <a:pt x="12" y="160"/>
                  </a:lnTo>
                  <a:lnTo>
                    <a:pt x="87" y="141"/>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3" name="Freeform 353"/>
            <p:cNvSpPr>
              <a:spLocks noChangeAspect="1"/>
            </p:cNvSpPr>
            <p:nvPr/>
          </p:nvSpPr>
          <p:spPr bwMode="auto">
            <a:xfrm>
              <a:off x="1016" y="2631"/>
              <a:ext cx="17" cy="34"/>
            </a:xfrm>
            <a:custGeom>
              <a:avLst/>
              <a:gdLst>
                <a:gd name="T0" fmla="*/ 1 w 83"/>
                <a:gd name="T1" fmla="*/ 2 h 168"/>
                <a:gd name="T2" fmla="*/ 0 w 83"/>
                <a:gd name="T3" fmla="*/ 34 h 168"/>
                <a:gd name="T4" fmla="*/ 15 w 83"/>
                <a:gd name="T5" fmla="*/ 30 h 168"/>
                <a:gd name="T6" fmla="*/ 17 w 83"/>
                <a:gd name="T7" fmla="*/ 0 h 168"/>
                <a:gd name="T8" fmla="*/ 1 w 83"/>
                <a:gd name="T9" fmla="*/ 2 h 168"/>
                <a:gd name="T10" fmla="*/ 0 60000 65536"/>
                <a:gd name="T11" fmla="*/ 0 60000 65536"/>
                <a:gd name="T12" fmla="*/ 0 60000 65536"/>
                <a:gd name="T13" fmla="*/ 0 60000 65536"/>
                <a:gd name="T14" fmla="*/ 0 60000 65536"/>
                <a:gd name="T15" fmla="*/ 0 w 83"/>
                <a:gd name="T16" fmla="*/ 0 h 168"/>
                <a:gd name="T17" fmla="*/ 83 w 83"/>
                <a:gd name="T18" fmla="*/ 168 h 168"/>
              </a:gdLst>
              <a:ahLst/>
              <a:cxnLst>
                <a:cxn ang="T10">
                  <a:pos x="T0" y="T1"/>
                </a:cxn>
                <a:cxn ang="T11">
                  <a:pos x="T2" y="T3"/>
                </a:cxn>
                <a:cxn ang="T12">
                  <a:pos x="T4" y="T5"/>
                </a:cxn>
                <a:cxn ang="T13">
                  <a:pos x="T6" y="T7"/>
                </a:cxn>
                <a:cxn ang="T14">
                  <a:pos x="T8" y="T9"/>
                </a:cxn>
              </a:cxnLst>
              <a:rect l="T15" t="T16" r="T17" b="T18"/>
              <a:pathLst>
                <a:path w="83" h="168">
                  <a:moveTo>
                    <a:pt x="3" y="9"/>
                  </a:moveTo>
                  <a:lnTo>
                    <a:pt x="0" y="168"/>
                  </a:lnTo>
                  <a:lnTo>
                    <a:pt x="75" y="150"/>
                  </a:lnTo>
                  <a:lnTo>
                    <a:pt x="83" y="0"/>
                  </a:ln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4" name="Freeform 354"/>
            <p:cNvSpPr>
              <a:spLocks noChangeAspect="1"/>
            </p:cNvSpPr>
            <p:nvPr/>
          </p:nvSpPr>
          <p:spPr bwMode="auto">
            <a:xfrm>
              <a:off x="1036" y="2628"/>
              <a:ext cx="19" cy="32"/>
            </a:xfrm>
            <a:custGeom>
              <a:avLst/>
              <a:gdLst>
                <a:gd name="T0" fmla="*/ 2 w 91"/>
                <a:gd name="T1" fmla="*/ 2 h 159"/>
                <a:gd name="T2" fmla="*/ 0 w 91"/>
                <a:gd name="T3" fmla="*/ 32 h 159"/>
                <a:gd name="T4" fmla="*/ 15 w 91"/>
                <a:gd name="T5" fmla="*/ 29 h 159"/>
                <a:gd name="T6" fmla="*/ 19 w 91"/>
                <a:gd name="T7" fmla="*/ 0 h 159"/>
                <a:gd name="T8" fmla="*/ 2 w 91"/>
                <a:gd name="T9" fmla="*/ 2 h 159"/>
                <a:gd name="T10" fmla="*/ 0 60000 65536"/>
                <a:gd name="T11" fmla="*/ 0 60000 65536"/>
                <a:gd name="T12" fmla="*/ 0 60000 65536"/>
                <a:gd name="T13" fmla="*/ 0 60000 65536"/>
                <a:gd name="T14" fmla="*/ 0 60000 65536"/>
                <a:gd name="T15" fmla="*/ 0 w 91"/>
                <a:gd name="T16" fmla="*/ 0 h 159"/>
                <a:gd name="T17" fmla="*/ 91 w 91"/>
                <a:gd name="T18" fmla="*/ 159 h 159"/>
              </a:gdLst>
              <a:ahLst/>
              <a:cxnLst>
                <a:cxn ang="T10">
                  <a:pos x="T0" y="T1"/>
                </a:cxn>
                <a:cxn ang="T11">
                  <a:pos x="T2" y="T3"/>
                </a:cxn>
                <a:cxn ang="T12">
                  <a:pos x="T4" y="T5"/>
                </a:cxn>
                <a:cxn ang="T13">
                  <a:pos x="T6" y="T7"/>
                </a:cxn>
                <a:cxn ang="T14">
                  <a:pos x="T8" y="T9"/>
                </a:cxn>
              </a:cxnLst>
              <a:rect l="T15" t="T16" r="T17" b="T18"/>
              <a:pathLst>
                <a:path w="91" h="159">
                  <a:moveTo>
                    <a:pt x="10" y="11"/>
                  </a:moveTo>
                  <a:lnTo>
                    <a:pt x="0" y="159"/>
                  </a:lnTo>
                  <a:lnTo>
                    <a:pt x="74" y="142"/>
                  </a:lnTo>
                  <a:lnTo>
                    <a:pt x="91" y="0"/>
                  </a:lnTo>
                  <a:lnTo>
                    <a:pt x="1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5" name="Freeform 355"/>
            <p:cNvSpPr>
              <a:spLocks noChangeAspect="1"/>
            </p:cNvSpPr>
            <p:nvPr/>
          </p:nvSpPr>
          <p:spPr bwMode="auto">
            <a:xfrm>
              <a:off x="961" y="2743"/>
              <a:ext cx="14" cy="24"/>
            </a:xfrm>
            <a:custGeom>
              <a:avLst/>
              <a:gdLst>
                <a:gd name="T0" fmla="*/ 0 w 66"/>
                <a:gd name="T1" fmla="*/ 1 h 119"/>
                <a:gd name="T2" fmla="*/ 2 w 66"/>
                <a:gd name="T3" fmla="*/ 24 h 119"/>
                <a:gd name="T4" fmla="*/ 14 w 66"/>
                <a:gd name="T5" fmla="*/ 22 h 119"/>
                <a:gd name="T6" fmla="*/ 12 w 66"/>
                <a:gd name="T7" fmla="*/ 0 h 119"/>
                <a:gd name="T8" fmla="*/ 0 w 66"/>
                <a:gd name="T9" fmla="*/ 1 h 119"/>
                <a:gd name="T10" fmla="*/ 0 60000 65536"/>
                <a:gd name="T11" fmla="*/ 0 60000 65536"/>
                <a:gd name="T12" fmla="*/ 0 60000 65536"/>
                <a:gd name="T13" fmla="*/ 0 60000 65536"/>
                <a:gd name="T14" fmla="*/ 0 60000 65536"/>
                <a:gd name="T15" fmla="*/ 0 w 66"/>
                <a:gd name="T16" fmla="*/ 0 h 119"/>
                <a:gd name="T17" fmla="*/ 66 w 66"/>
                <a:gd name="T18" fmla="*/ 119 h 119"/>
              </a:gdLst>
              <a:ahLst/>
              <a:cxnLst>
                <a:cxn ang="T10">
                  <a:pos x="T0" y="T1"/>
                </a:cxn>
                <a:cxn ang="T11">
                  <a:pos x="T2" y="T3"/>
                </a:cxn>
                <a:cxn ang="T12">
                  <a:pos x="T4" y="T5"/>
                </a:cxn>
                <a:cxn ang="T13">
                  <a:pos x="T6" y="T7"/>
                </a:cxn>
                <a:cxn ang="T14">
                  <a:pos x="T8" y="T9"/>
                </a:cxn>
              </a:cxnLst>
              <a:rect l="T15" t="T16" r="T17" b="T18"/>
              <a:pathLst>
                <a:path w="66" h="119">
                  <a:moveTo>
                    <a:pt x="0" y="7"/>
                  </a:moveTo>
                  <a:lnTo>
                    <a:pt x="11" y="119"/>
                  </a:lnTo>
                  <a:lnTo>
                    <a:pt x="66" y="110"/>
                  </a:lnTo>
                  <a:lnTo>
                    <a:pt x="57"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6" name="Freeform 356"/>
            <p:cNvSpPr>
              <a:spLocks noChangeAspect="1"/>
            </p:cNvSpPr>
            <p:nvPr/>
          </p:nvSpPr>
          <p:spPr bwMode="auto">
            <a:xfrm>
              <a:off x="977" y="2740"/>
              <a:ext cx="12" cy="25"/>
            </a:xfrm>
            <a:custGeom>
              <a:avLst/>
              <a:gdLst>
                <a:gd name="T0" fmla="*/ 0 w 61"/>
                <a:gd name="T1" fmla="*/ 2 h 123"/>
                <a:gd name="T2" fmla="*/ 2 w 61"/>
                <a:gd name="T3" fmla="*/ 25 h 123"/>
                <a:gd name="T4" fmla="*/ 12 w 61"/>
                <a:gd name="T5" fmla="*/ 23 h 123"/>
                <a:gd name="T6" fmla="*/ 11 w 61"/>
                <a:gd name="T7" fmla="*/ 0 h 123"/>
                <a:gd name="T8" fmla="*/ 0 w 61"/>
                <a:gd name="T9" fmla="*/ 2 h 123"/>
                <a:gd name="T10" fmla="*/ 0 60000 65536"/>
                <a:gd name="T11" fmla="*/ 0 60000 65536"/>
                <a:gd name="T12" fmla="*/ 0 60000 65536"/>
                <a:gd name="T13" fmla="*/ 0 60000 65536"/>
                <a:gd name="T14" fmla="*/ 0 60000 65536"/>
                <a:gd name="T15" fmla="*/ 0 w 61"/>
                <a:gd name="T16" fmla="*/ 0 h 123"/>
                <a:gd name="T17" fmla="*/ 61 w 61"/>
                <a:gd name="T18" fmla="*/ 123 h 123"/>
              </a:gdLst>
              <a:ahLst/>
              <a:cxnLst>
                <a:cxn ang="T10">
                  <a:pos x="T0" y="T1"/>
                </a:cxn>
                <a:cxn ang="T11">
                  <a:pos x="T2" y="T3"/>
                </a:cxn>
                <a:cxn ang="T12">
                  <a:pos x="T4" y="T5"/>
                </a:cxn>
                <a:cxn ang="T13">
                  <a:pos x="T6" y="T7"/>
                </a:cxn>
                <a:cxn ang="T14">
                  <a:pos x="T8" y="T9"/>
                </a:cxn>
              </a:cxnLst>
              <a:rect l="T15" t="T16" r="T17" b="T18"/>
              <a:pathLst>
                <a:path w="61" h="123">
                  <a:moveTo>
                    <a:pt x="0" y="11"/>
                  </a:moveTo>
                  <a:lnTo>
                    <a:pt x="10" y="123"/>
                  </a:lnTo>
                  <a:lnTo>
                    <a:pt x="61" y="114"/>
                  </a:lnTo>
                  <a:lnTo>
                    <a:pt x="56"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7" name="Freeform 357"/>
            <p:cNvSpPr>
              <a:spLocks noChangeAspect="1"/>
            </p:cNvSpPr>
            <p:nvPr/>
          </p:nvSpPr>
          <p:spPr bwMode="auto">
            <a:xfrm>
              <a:off x="1017" y="2735"/>
              <a:ext cx="11" cy="26"/>
            </a:xfrm>
            <a:custGeom>
              <a:avLst/>
              <a:gdLst>
                <a:gd name="T0" fmla="*/ 0 w 53"/>
                <a:gd name="T1" fmla="*/ 2 h 131"/>
                <a:gd name="T2" fmla="*/ 0 w 53"/>
                <a:gd name="T3" fmla="*/ 26 h 131"/>
                <a:gd name="T4" fmla="*/ 11 w 53"/>
                <a:gd name="T5" fmla="*/ 25 h 131"/>
                <a:gd name="T6" fmla="*/ 11 w 53"/>
                <a:gd name="T7" fmla="*/ 0 h 131"/>
                <a:gd name="T8" fmla="*/ 0 w 53"/>
                <a:gd name="T9" fmla="*/ 2 h 131"/>
                <a:gd name="T10" fmla="*/ 0 60000 65536"/>
                <a:gd name="T11" fmla="*/ 0 60000 65536"/>
                <a:gd name="T12" fmla="*/ 0 60000 65536"/>
                <a:gd name="T13" fmla="*/ 0 60000 65536"/>
                <a:gd name="T14" fmla="*/ 0 60000 65536"/>
                <a:gd name="T15" fmla="*/ 0 w 53"/>
                <a:gd name="T16" fmla="*/ 0 h 131"/>
                <a:gd name="T17" fmla="*/ 53 w 53"/>
                <a:gd name="T18" fmla="*/ 131 h 131"/>
              </a:gdLst>
              <a:ahLst/>
              <a:cxnLst>
                <a:cxn ang="T10">
                  <a:pos x="T0" y="T1"/>
                </a:cxn>
                <a:cxn ang="T11">
                  <a:pos x="T2" y="T3"/>
                </a:cxn>
                <a:cxn ang="T12">
                  <a:pos x="T4" y="T5"/>
                </a:cxn>
                <a:cxn ang="T13">
                  <a:pos x="T6" y="T7"/>
                </a:cxn>
                <a:cxn ang="T14">
                  <a:pos x="T8" y="T9"/>
                </a:cxn>
              </a:cxnLst>
              <a:rect l="T15" t="T16" r="T17" b="T18"/>
              <a:pathLst>
                <a:path w="53" h="131">
                  <a:moveTo>
                    <a:pt x="0" y="11"/>
                  </a:moveTo>
                  <a:lnTo>
                    <a:pt x="0" y="131"/>
                  </a:lnTo>
                  <a:lnTo>
                    <a:pt x="51" y="126"/>
                  </a:lnTo>
                  <a:lnTo>
                    <a:pt x="53"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8" name="Freeform 358"/>
            <p:cNvSpPr>
              <a:spLocks noChangeAspect="1"/>
            </p:cNvSpPr>
            <p:nvPr/>
          </p:nvSpPr>
          <p:spPr bwMode="auto">
            <a:xfrm>
              <a:off x="1031" y="2733"/>
              <a:ext cx="14" cy="27"/>
            </a:xfrm>
            <a:custGeom>
              <a:avLst/>
              <a:gdLst>
                <a:gd name="T0" fmla="*/ 2 w 68"/>
                <a:gd name="T1" fmla="*/ 2 h 135"/>
                <a:gd name="T2" fmla="*/ 0 w 68"/>
                <a:gd name="T3" fmla="*/ 27 h 135"/>
                <a:gd name="T4" fmla="*/ 12 w 68"/>
                <a:gd name="T5" fmla="*/ 26 h 135"/>
                <a:gd name="T6" fmla="*/ 14 w 68"/>
                <a:gd name="T7" fmla="*/ 0 h 135"/>
                <a:gd name="T8" fmla="*/ 2 w 68"/>
                <a:gd name="T9" fmla="*/ 2 h 135"/>
                <a:gd name="T10" fmla="*/ 0 60000 65536"/>
                <a:gd name="T11" fmla="*/ 0 60000 65536"/>
                <a:gd name="T12" fmla="*/ 0 60000 65536"/>
                <a:gd name="T13" fmla="*/ 0 60000 65536"/>
                <a:gd name="T14" fmla="*/ 0 60000 65536"/>
                <a:gd name="T15" fmla="*/ 0 w 68"/>
                <a:gd name="T16" fmla="*/ 0 h 135"/>
                <a:gd name="T17" fmla="*/ 68 w 68"/>
                <a:gd name="T18" fmla="*/ 135 h 135"/>
              </a:gdLst>
              <a:ahLst/>
              <a:cxnLst>
                <a:cxn ang="T10">
                  <a:pos x="T0" y="T1"/>
                </a:cxn>
                <a:cxn ang="T11">
                  <a:pos x="T2" y="T3"/>
                </a:cxn>
                <a:cxn ang="T12">
                  <a:pos x="T4" y="T5"/>
                </a:cxn>
                <a:cxn ang="T13">
                  <a:pos x="T6" y="T7"/>
                </a:cxn>
                <a:cxn ang="T14">
                  <a:pos x="T8" y="T9"/>
                </a:cxn>
              </a:cxnLst>
              <a:rect l="T15" t="T16" r="T17" b="T18"/>
              <a:pathLst>
                <a:path w="68" h="135">
                  <a:moveTo>
                    <a:pt x="11" y="11"/>
                  </a:moveTo>
                  <a:lnTo>
                    <a:pt x="0" y="135"/>
                  </a:lnTo>
                  <a:lnTo>
                    <a:pt x="56" y="129"/>
                  </a:lnTo>
                  <a:lnTo>
                    <a:pt x="68" y="0"/>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39" name="Freeform 359"/>
            <p:cNvSpPr>
              <a:spLocks noChangeAspect="1"/>
            </p:cNvSpPr>
            <p:nvPr/>
          </p:nvSpPr>
          <p:spPr bwMode="auto">
            <a:xfrm>
              <a:off x="1078" y="2835"/>
              <a:ext cx="7" cy="22"/>
            </a:xfrm>
            <a:custGeom>
              <a:avLst/>
              <a:gdLst>
                <a:gd name="T0" fmla="*/ 2 w 35"/>
                <a:gd name="T1" fmla="*/ 1 h 113"/>
                <a:gd name="T2" fmla="*/ 0 w 35"/>
                <a:gd name="T3" fmla="*/ 22 h 113"/>
                <a:gd name="T4" fmla="*/ 6 w 35"/>
                <a:gd name="T5" fmla="*/ 19 h 113"/>
                <a:gd name="T6" fmla="*/ 7 w 35"/>
                <a:gd name="T7" fmla="*/ 0 h 113"/>
                <a:gd name="T8" fmla="*/ 2 w 35"/>
                <a:gd name="T9" fmla="*/ 1 h 113"/>
                <a:gd name="T10" fmla="*/ 0 60000 65536"/>
                <a:gd name="T11" fmla="*/ 0 60000 65536"/>
                <a:gd name="T12" fmla="*/ 0 60000 65536"/>
                <a:gd name="T13" fmla="*/ 0 60000 65536"/>
                <a:gd name="T14" fmla="*/ 0 60000 65536"/>
                <a:gd name="T15" fmla="*/ 0 w 35"/>
                <a:gd name="T16" fmla="*/ 0 h 113"/>
                <a:gd name="T17" fmla="*/ 35 w 35"/>
                <a:gd name="T18" fmla="*/ 113 h 113"/>
              </a:gdLst>
              <a:ahLst/>
              <a:cxnLst>
                <a:cxn ang="T10">
                  <a:pos x="T0" y="T1"/>
                </a:cxn>
                <a:cxn ang="T11">
                  <a:pos x="T2" y="T3"/>
                </a:cxn>
                <a:cxn ang="T12">
                  <a:pos x="T4" y="T5"/>
                </a:cxn>
                <a:cxn ang="T13">
                  <a:pos x="T6" y="T7"/>
                </a:cxn>
                <a:cxn ang="T14">
                  <a:pos x="T8" y="T9"/>
                </a:cxn>
              </a:cxnLst>
              <a:rect l="T15" t="T16" r="T17" b="T18"/>
              <a:pathLst>
                <a:path w="35" h="113">
                  <a:moveTo>
                    <a:pt x="8" y="7"/>
                  </a:moveTo>
                  <a:lnTo>
                    <a:pt x="0" y="113"/>
                  </a:lnTo>
                  <a:lnTo>
                    <a:pt x="32" y="100"/>
                  </a:lnTo>
                  <a:lnTo>
                    <a:pt x="35" y="0"/>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0" name="Freeform 360"/>
            <p:cNvSpPr>
              <a:spLocks noChangeAspect="1"/>
            </p:cNvSpPr>
            <p:nvPr/>
          </p:nvSpPr>
          <p:spPr bwMode="auto">
            <a:xfrm>
              <a:off x="1087" y="2832"/>
              <a:ext cx="6" cy="21"/>
            </a:xfrm>
            <a:custGeom>
              <a:avLst/>
              <a:gdLst>
                <a:gd name="T0" fmla="*/ 1 w 32"/>
                <a:gd name="T1" fmla="*/ 1 h 105"/>
                <a:gd name="T2" fmla="*/ 0 w 32"/>
                <a:gd name="T3" fmla="*/ 21 h 105"/>
                <a:gd name="T4" fmla="*/ 5 w 32"/>
                <a:gd name="T5" fmla="*/ 19 h 105"/>
                <a:gd name="T6" fmla="*/ 6 w 32"/>
                <a:gd name="T7" fmla="*/ 0 h 105"/>
                <a:gd name="T8" fmla="*/ 1 w 32"/>
                <a:gd name="T9" fmla="*/ 1 h 105"/>
                <a:gd name="T10" fmla="*/ 0 60000 65536"/>
                <a:gd name="T11" fmla="*/ 0 60000 65536"/>
                <a:gd name="T12" fmla="*/ 0 60000 65536"/>
                <a:gd name="T13" fmla="*/ 0 60000 65536"/>
                <a:gd name="T14" fmla="*/ 0 60000 65536"/>
                <a:gd name="T15" fmla="*/ 0 w 32"/>
                <a:gd name="T16" fmla="*/ 0 h 105"/>
                <a:gd name="T17" fmla="*/ 32 w 32"/>
                <a:gd name="T18" fmla="*/ 105 h 105"/>
              </a:gdLst>
              <a:ahLst/>
              <a:cxnLst>
                <a:cxn ang="T10">
                  <a:pos x="T0" y="T1"/>
                </a:cxn>
                <a:cxn ang="T11">
                  <a:pos x="T2" y="T3"/>
                </a:cxn>
                <a:cxn ang="T12">
                  <a:pos x="T4" y="T5"/>
                </a:cxn>
                <a:cxn ang="T13">
                  <a:pos x="T6" y="T7"/>
                </a:cxn>
                <a:cxn ang="T14">
                  <a:pos x="T8" y="T9"/>
                </a:cxn>
              </a:cxnLst>
              <a:rect l="T15" t="T16" r="T17" b="T18"/>
              <a:pathLst>
                <a:path w="32" h="105">
                  <a:moveTo>
                    <a:pt x="5" y="7"/>
                  </a:moveTo>
                  <a:lnTo>
                    <a:pt x="0" y="105"/>
                  </a:lnTo>
                  <a:lnTo>
                    <a:pt x="27" y="94"/>
                  </a:lnTo>
                  <a:lnTo>
                    <a:pt x="32" y="0"/>
                  </a:lnTo>
                  <a:lnTo>
                    <a:pt x="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1" name="Freeform 361"/>
            <p:cNvSpPr>
              <a:spLocks noChangeAspect="1"/>
            </p:cNvSpPr>
            <p:nvPr/>
          </p:nvSpPr>
          <p:spPr bwMode="auto">
            <a:xfrm>
              <a:off x="1110" y="2828"/>
              <a:ext cx="6" cy="17"/>
            </a:xfrm>
            <a:custGeom>
              <a:avLst/>
              <a:gdLst>
                <a:gd name="T0" fmla="*/ 1 w 29"/>
                <a:gd name="T1" fmla="*/ 1 h 85"/>
                <a:gd name="T2" fmla="*/ 0 w 29"/>
                <a:gd name="T3" fmla="*/ 17 h 85"/>
                <a:gd name="T4" fmla="*/ 5 w 29"/>
                <a:gd name="T5" fmla="*/ 15 h 85"/>
                <a:gd name="T6" fmla="*/ 6 w 29"/>
                <a:gd name="T7" fmla="*/ 0 h 85"/>
                <a:gd name="T8" fmla="*/ 1 w 29"/>
                <a:gd name="T9" fmla="*/ 1 h 85"/>
                <a:gd name="T10" fmla="*/ 0 60000 65536"/>
                <a:gd name="T11" fmla="*/ 0 60000 65536"/>
                <a:gd name="T12" fmla="*/ 0 60000 65536"/>
                <a:gd name="T13" fmla="*/ 0 60000 65536"/>
                <a:gd name="T14" fmla="*/ 0 60000 65536"/>
                <a:gd name="T15" fmla="*/ 0 w 29"/>
                <a:gd name="T16" fmla="*/ 0 h 85"/>
                <a:gd name="T17" fmla="*/ 29 w 29"/>
                <a:gd name="T18" fmla="*/ 85 h 85"/>
              </a:gdLst>
              <a:ahLst/>
              <a:cxnLst>
                <a:cxn ang="T10">
                  <a:pos x="T0" y="T1"/>
                </a:cxn>
                <a:cxn ang="T11">
                  <a:pos x="T2" y="T3"/>
                </a:cxn>
                <a:cxn ang="T12">
                  <a:pos x="T4" y="T5"/>
                </a:cxn>
                <a:cxn ang="T13">
                  <a:pos x="T6" y="T7"/>
                </a:cxn>
                <a:cxn ang="T14">
                  <a:pos x="T8" y="T9"/>
                </a:cxn>
              </a:cxnLst>
              <a:rect l="T15" t="T16" r="T17" b="T18"/>
              <a:pathLst>
                <a:path w="29" h="85">
                  <a:moveTo>
                    <a:pt x="7" y="7"/>
                  </a:moveTo>
                  <a:lnTo>
                    <a:pt x="0" y="85"/>
                  </a:lnTo>
                  <a:lnTo>
                    <a:pt x="25" y="75"/>
                  </a:lnTo>
                  <a:lnTo>
                    <a:pt x="29" y="0"/>
                  </a:lnTo>
                  <a:lnTo>
                    <a:pt x="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2" name="Freeform 362"/>
            <p:cNvSpPr>
              <a:spLocks noChangeAspect="1"/>
            </p:cNvSpPr>
            <p:nvPr/>
          </p:nvSpPr>
          <p:spPr bwMode="auto">
            <a:xfrm>
              <a:off x="1117" y="2826"/>
              <a:ext cx="6" cy="15"/>
            </a:xfrm>
            <a:custGeom>
              <a:avLst/>
              <a:gdLst>
                <a:gd name="T0" fmla="*/ 1 w 26"/>
                <a:gd name="T1" fmla="*/ 2 h 78"/>
                <a:gd name="T2" fmla="*/ 0 w 26"/>
                <a:gd name="T3" fmla="*/ 15 h 78"/>
                <a:gd name="T4" fmla="*/ 5 w 26"/>
                <a:gd name="T5" fmla="*/ 13 h 78"/>
                <a:gd name="T6" fmla="*/ 6 w 26"/>
                <a:gd name="T7" fmla="*/ 0 h 78"/>
                <a:gd name="T8" fmla="*/ 1 w 26"/>
                <a:gd name="T9" fmla="*/ 2 h 78"/>
                <a:gd name="T10" fmla="*/ 0 60000 65536"/>
                <a:gd name="T11" fmla="*/ 0 60000 65536"/>
                <a:gd name="T12" fmla="*/ 0 60000 65536"/>
                <a:gd name="T13" fmla="*/ 0 60000 65536"/>
                <a:gd name="T14" fmla="*/ 0 60000 65536"/>
                <a:gd name="T15" fmla="*/ 0 w 26"/>
                <a:gd name="T16" fmla="*/ 0 h 78"/>
                <a:gd name="T17" fmla="*/ 26 w 26"/>
                <a:gd name="T18" fmla="*/ 78 h 78"/>
              </a:gdLst>
              <a:ahLst/>
              <a:cxnLst>
                <a:cxn ang="T10">
                  <a:pos x="T0" y="T1"/>
                </a:cxn>
                <a:cxn ang="T11">
                  <a:pos x="T2" y="T3"/>
                </a:cxn>
                <a:cxn ang="T12">
                  <a:pos x="T4" y="T5"/>
                </a:cxn>
                <a:cxn ang="T13">
                  <a:pos x="T6" y="T7"/>
                </a:cxn>
                <a:cxn ang="T14">
                  <a:pos x="T8" y="T9"/>
                </a:cxn>
              </a:cxnLst>
              <a:rect l="T15" t="T16" r="T17" b="T18"/>
              <a:pathLst>
                <a:path w="26" h="78">
                  <a:moveTo>
                    <a:pt x="4" y="11"/>
                  </a:moveTo>
                  <a:lnTo>
                    <a:pt x="0" y="78"/>
                  </a:lnTo>
                  <a:lnTo>
                    <a:pt x="21" y="69"/>
                  </a:lnTo>
                  <a:lnTo>
                    <a:pt x="26" y="0"/>
                  </a:lnTo>
                  <a:lnTo>
                    <a:pt x="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3" name="Freeform 363"/>
            <p:cNvSpPr>
              <a:spLocks noChangeAspect="1"/>
            </p:cNvSpPr>
            <p:nvPr/>
          </p:nvSpPr>
          <p:spPr bwMode="auto">
            <a:xfrm>
              <a:off x="1087" y="2739"/>
              <a:ext cx="9" cy="25"/>
            </a:xfrm>
            <a:custGeom>
              <a:avLst/>
              <a:gdLst>
                <a:gd name="T0" fmla="*/ 3 w 44"/>
                <a:gd name="T1" fmla="*/ 0 h 128"/>
                <a:gd name="T2" fmla="*/ 0 w 44"/>
                <a:gd name="T3" fmla="*/ 23 h 128"/>
                <a:gd name="T4" fmla="*/ 6 w 44"/>
                <a:gd name="T5" fmla="*/ 25 h 128"/>
                <a:gd name="T6" fmla="*/ 9 w 44"/>
                <a:gd name="T7" fmla="*/ 3 h 128"/>
                <a:gd name="T8" fmla="*/ 3 w 44"/>
                <a:gd name="T9" fmla="*/ 0 h 128"/>
                <a:gd name="T10" fmla="*/ 0 60000 65536"/>
                <a:gd name="T11" fmla="*/ 0 60000 65536"/>
                <a:gd name="T12" fmla="*/ 0 60000 65536"/>
                <a:gd name="T13" fmla="*/ 0 60000 65536"/>
                <a:gd name="T14" fmla="*/ 0 60000 65536"/>
                <a:gd name="T15" fmla="*/ 0 w 44"/>
                <a:gd name="T16" fmla="*/ 0 h 128"/>
                <a:gd name="T17" fmla="*/ 44 w 44"/>
                <a:gd name="T18" fmla="*/ 128 h 128"/>
              </a:gdLst>
              <a:ahLst/>
              <a:cxnLst>
                <a:cxn ang="T10">
                  <a:pos x="T0" y="T1"/>
                </a:cxn>
                <a:cxn ang="T11">
                  <a:pos x="T2" y="T3"/>
                </a:cxn>
                <a:cxn ang="T12">
                  <a:pos x="T4" y="T5"/>
                </a:cxn>
                <a:cxn ang="T13">
                  <a:pos x="T6" y="T7"/>
                </a:cxn>
                <a:cxn ang="T14">
                  <a:pos x="T8" y="T9"/>
                </a:cxn>
              </a:cxnLst>
              <a:rect l="T15" t="T16" r="T17" b="T18"/>
              <a:pathLst>
                <a:path w="44" h="128">
                  <a:moveTo>
                    <a:pt x="13" y="0"/>
                  </a:moveTo>
                  <a:lnTo>
                    <a:pt x="0" y="120"/>
                  </a:lnTo>
                  <a:lnTo>
                    <a:pt x="29" y="128"/>
                  </a:lnTo>
                  <a:lnTo>
                    <a:pt x="44" y="1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4" name="Freeform 364"/>
            <p:cNvSpPr>
              <a:spLocks noChangeAspect="1"/>
            </p:cNvSpPr>
            <p:nvPr/>
          </p:nvSpPr>
          <p:spPr bwMode="auto">
            <a:xfrm>
              <a:off x="1096" y="2743"/>
              <a:ext cx="7" cy="23"/>
            </a:xfrm>
            <a:custGeom>
              <a:avLst/>
              <a:gdLst>
                <a:gd name="T0" fmla="*/ 3 w 38"/>
                <a:gd name="T1" fmla="*/ 0 h 115"/>
                <a:gd name="T2" fmla="*/ 0 w 38"/>
                <a:gd name="T3" fmla="*/ 22 h 115"/>
                <a:gd name="T4" fmla="*/ 4 w 38"/>
                <a:gd name="T5" fmla="*/ 23 h 115"/>
                <a:gd name="T6" fmla="*/ 7 w 38"/>
                <a:gd name="T7" fmla="*/ 1 h 115"/>
                <a:gd name="T8" fmla="*/ 3 w 38"/>
                <a:gd name="T9" fmla="*/ 0 h 115"/>
                <a:gd name="T10" fmla="*/ 0 60000 65536"/>
                <a:gd name="T11" fmla="*/ 0 60000 65536"/>
                <a:gd name="T12" fmla="*/ 0 60000 65536"/>
                <a:gd name="T13" fmla="*/ 0 60000 65536"/>
                <a:gd name="T14" fmla="*/ 0 60000 65536"/>
                <a:gd name="T15" fmla="*/ 0 w 38"/>
                <a:gd name="T16" fmla="*/ 0 h 115"/>
                <a:gd name="T17" fmla="*/ 38 w 38"/>
                <a:gd name="T18" fmla="*/ 115 h 115"/>
              </a:gdLst>
              <a:ahLst/>
              <a:cxnLst>
                <a:cxn ang="T10">
                  <a:pos x="T0" y="T1"/>
                </a:cxn>
                <a:cxn ang="T11">
                  <a:pos x="T2" y="T3"/>
                </a:cxn>
                <a:cxn ang="T12">
                  <a:pos x="T4" y="T5"/>
                </a:cxn>
                <a:cxn ang="T13">
                  <a:pos x="T6" y="T7"/>
                </a:cxn>
                <a:cxn ang="T14">
                  <a:pos x="T8" y="T9"/>
                </a:cxn>
              </a:cxnLst>
              <a:rect l="T15" t="T16" r="T17" b="T18"/>
              <a:pathLst>
                <a:path w="38" h="115">
                  <a:moveTo>
                    <a:pt x="14" y="0"/>
                  </a:moveTo>
                  <a:lnTo>
                    <a:pt x="0" y="109"/>
                  </a:lnTo>
                  <a:lnTo>
                    <a:pt x="21" y="115"/>
                  </a:lnTo>
                  <a:lnTo>
                    <a:pt x="38"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5" name="Freeform 365"/>
            <p:cNvSpPr>
              <a:spLocks noChangeAspect="1"/>
            </p:cNvSpPr>
            <p:nvPr/>
          </p:nvSpPr>
          <p:spPr bwMode="auto">
            <a:xfrm>
              <a:off x="1118" y="2750"/>
              <a:ext cx="8" cy="21"/>
            </a:xfrm>
            <a:custGeom>
              <a:avLst/>
              <a:gdLst>
                <a:gd name="T0" fmla="*/ 3 w 40"/>
                <a:gd name="T1" fmla="*/ 0 h 105"/>
                <a:gd name="T2" fmla="*/ 0 w 40"/>
                <a:gd name="T3" fmla="*/ 20 h 105"/>
                <a:gd name="T4" fmla="*/ 5 w 40"/>
                <a:gd name="T5" fmla="*/ 21 h 105"/>
                <a:gd name="T6" fmla="*/ 8 w 40"/>
                <a:gd name="T7" fmla="*/ 1 h 105"/>
                <a:gd name="T8" fmla="*/ 3 w 40"/>
                <a:gd name="T9" fmla="*/ 0 h 105"/>
                <a:gd name="T10" fmla="*/ 0 60000 65536"/>
                <a:gd name="T11" fmla="*/ 0 60000 65536"/>
                <a:gd name="T12" fmla="*/ 0 60000 65536"/>
                <a:gd name="T13" fmla="*/ 0 60000 65536"/>
                <a:gd name="T14" fmla="*/ 0 60000 65536"/>
                <a:gd name="T15" fmla="*/ 0 w 40"/>
                <a:gd name="T16" fmla="*/ 0 h 105"/>
                <a:gd name="T17" fmla="*/ 40 w 40"/>
                <a:gd name="T18" fmla="*/ 105 h 105"/>
              </a:gdLst>
              <a:ahLst/>
              <a:cxnLst>
                <a:cxn ang="T10">
                  <a:pos x="T0" y="T1"/>
                </a:cxn>
                <a:cxn ang="T11">
                  <a:pos x="T2" y="T3"/>
                </a:cxn>
                <a:cxn ang="T12">
                  <a:pos x="T4" y="T5"/>
                </a:cxn>
                <a:cxn ang="T13">
                  <a:pos x="T6" y="T7"/>
                </a:cxn>
                <a:cxn ang="T14">
                  <a:pos x="T8" y="T9"/>
                </a:cxn>
              </a:cxnLst>
              <a:rect l="T15" t="T16" r="T17" b="T18"/>
              <a:pathLst>
                <a:path w="40" h="105">
                  <a:moveTo>
                    <a:pt x="14" y="0"/>
                  </a:moveTo>
                  <a:lnTo>
                    <a:pt x="0" y="100"/>
                  </a:lnTo>
                  <a:lnTo>
                    <a:pt x="24" y="105"/>
                  </a:lnTo>
                  <a:lnTo>
                    <a:pt x="4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6" name="Freeform 366"/>
            <p:cNvSpPr>
              <a:spLocks noChangeAspect="1"/>
            </p:cNvSpPr>
            <p:nvPr/>
          </p:nvSpPr>
          <p:spPr bwMode="auto">
            <a:xfrm>
              <a:off x="1126" y="2753"/>
              <a:ext cx="7" cy="20"/>
            </a:xfrm>
            <a:custGeom>
              <a:avLst/>
              <a:gdLst>
                <a:gd name="T0" fmla="*/ 3 w 38"/>
                <a:gd name="T1" fmla="*/ 0 h 99"/>
                <a:gd name="T2" fmla="*/ 0 w 38"/>
                <a:gd name="T3" fmla="*/ 19 h 99"/>
                <a:gd name="T4" fmla="*/ 4 w 38"/>
                <a:gd name="T5" fmla="*/ 20 h 99"/>
                <a:gd name="T6" fmla="*/ 7 w 38"/>
                <a:gd name="T7" fmla="*/ 1 h 99"/>
                <a:gd name="T8" fmla="*/ 3 w 38"/>
                <a:gd name="T9" fmla="*/ 0 h 99"/>
                <a:gd name="T10" fmla="*/ 0 60000 65536"/>
                <a:gd name="T11" fmla="*/ 0 60000 65536"/>
                <a:gd name="T12" fmla="*/ 0 60000 65536"/>
                <a:gd name="T13" fmla="*/ 0 60000 65536"/>
                <a:gd name="T14" fmla="*/ 0 60000 65536"/>
                <a:gd name="T15" fmla="*/ 0 w 38"/>
                <a:gd name="T16" fmla="*/ 0 h 99"/>
                <a:gd name="T17" fmla="*/ 38 w 38"/>
                <a:gd name="T18" fmla="*/ 99 h 99"/>
              </a:gdLst>
              <a:ahLst/>
              <a:cxnLst>
                <a:cxn ang="T10">
                  <a:pos x="T0" y="T1"/>
                </a:cxn>
                <a:cxn ang="T11">
                  <a:pos x="T2" y="T3"/>
                </a:cxn>
                <a:cxn ang="T12">
                  <a:pos x="T4" y="T5"/>
                </a:cxn>
                <a:cxn ang="T13">
                  <a:pos x="T6" y="T7"/>
                </a:cxn>
                <a:cxn ang="T14">
                  <a:pos x="T8" y="T9"/>
                </a:cxn>
              </a:cxnLst>
              <a:rect l="T15" t="T16" r="T17" b="T18"/>
              <a:pathLst>
                <a:path w="38" h="99">
                  <a:moveTo>
                    <a:pt x="18" y="0"/>
                  </a:moveTo>
                  <a:lnTo>
                    <a:pt x="0" y="94"/>
                  </a:lnTo>
                  <a:lnTo>
                    <a:pt x="22" y="99"/>
                  </a:lnTo>
                  <a:lnTo>
                    <a:pt x="38" y="4"/>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7" name="Freeform 367"/>
            <p:cNvSpPr>
              <a:spLocks noChangeAspect="1"/>
            </p:cNvSpPr>
            <p:nvPr/>
          </p:nvSpPr>
          <p:spPr bwMode="auto">
            <a:xfrm>
              <a:off x="1099" y="2634"/>
              <a:ext cx="13" cy="34"/>
            </a:xfrm>
            <a:custGeom>
              <a:avLst/>
              <a:gdLst>
                <a:gd name="T0" fmla="*/ 7 w 67"/>
                <a:gd name="T1" fmla="*/ 0 h 167"/>
                <a:gd name="T2" fmla="*/ 0 w 67"/>
                <a:gd name="T3" fmla="*/ 30 h 167"/>
                <a:gd name="T4" fmla="*/ 5 w 67"/>
                <a:gd name="T5" fmla="*/ 34 h 167"/>
                <a:gd name="T6" fmla="*/ 13 w 67"/>
                <a:gd name="T7" fmla="*/ 4 h 167"/>
                <a:gd name="T8" fmla="*/ 7 w 67"/>
                <a:gd name="T9" fmla="*/ 0 h 167"/>
                <a:gd name="T10" fmla="*/ 0 60000 65536"/>
                <a:gd name="T11" fmla="*/ 0 60000 65536"/>
                <a:gd name="T12" fmla="*/ 0 60000 65536"/>
                <a:gd name="T13" fmla="*/ 0 60000 65536"/>
                <a:gd name="T14" fmla="*/ 0 60000 65536"/>
                <a:gd name="T15" fmla="*/ 0 w 67"/>
                <a:gd name="T16" fmla="*/ 0 h 167"/>
                <a:gd name="T17" fmla="*/ 67 w 67"/>
                <a:gd name="T18" fmla="*/ 167 h 167"/>
              </a:gdLst>
              <a:ahLst/>
              <a:cxnLst>
                <a:cxn ang="T10">
                  <a:pos x="T0" y="T1"/>
                </a:cxn>
                <a:cxn ang="T11">
                  <a:pos x="T2" y="T3"/>
                </a:cxn>
                <a:cxn ang="T12">
                  <a:pos x="T4" y="T5"/>
                </a:cxn>
                <a:cxn ang="T13">
                  <a:pos x="T6" y="T7"/>
                </a:cxn>
                <a:cxn ang="T14">
                  <a:pos x="T8" y="T9"/>
                </a:cxn>
              </a:cxnLst>
              <a:rect l="T15" t="T16" r="T17" b="T18"/>
              <a:pathLst>
                <a:path w="67" h="167">
                  <a:moveTo>
                    <a:pt x="34" y="0"/>
                  </a:moveTo>
                  <a:lnTo>
                    <a:pt x="0" y="145"/>
                  </a:lnTo>
                  <a:lnTo>
                    <a:pt x="27" y="167"/>
                  </a:lnTo>
                  <a:lnTo>
                    <a:pt x="67" y="2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8" name="Freeform 368"/>
            <p:cNvSpPr>
              <a:spLocks noChangeAspect="1"/>
            </p:cNvSpPr>
            <p:nvPr/>
          </p:nvSpPr>
          <p:spPr bwMode="auto">
            <a:xfrm>
              <a:off x="1106" y="2641"/>
              <a:ext cx="13" cy="33"/>
            </a:xfrm>
            <a:custGeom>
              <a:avLst/>
              <a:gdLst>
                <a:gd name="T0" fmla="*/ 13 w 65"/>
                <a:gd name="T1" fmla="*/ 3 h 164"/>
                <a:gd name="T2" fmla="*/ 8 w 65"/>
                <a:gd name="T3" fmla="*/ 0 h 164"/>
                <a:gd name="T4" fmla="*/ 0 w 65"/>
                <a:gd name="T5" fmla="*/ 28 h 164"/>
                <a:gd name="T6" fmla="*/ 5 w 65"/>
                <a:gd name="T7" fmla="*/ 33 h 164"/>
                <a:gd name="T8" fmla="*/ 13 w 65"/>
                <a:gd name="T9" fmla="*/ 3 h 164"/>
                <a:gd name="T10" fmla="*/ 0 60000 65536"/>
                <a:gd name="T11" fmla="*/ 0 60000 65536"/>
                <a:gd name="T12" fmla="*/ 0 60000 65536"/>
                <a:gd name="T13" fmla="*/ 0 60000 65536"/>
                <a:gd name="T14" fmla="*/ 0 60000 65536"/>
                <a:gd name="T15" fmla="*/ 0 w 65"/>
                <a:gd name="T16" fmla="*/ 0 h 164"/>
                <a:gd name="T17" fmla="*/ 65 w 65"/>
                <a:gd name="T18" fmla="*/ 164 h 164"/>
              </a:gdLst>
              <a:ahLst/>
              <a:cxnLst>
                <a:cxn ang="T10">
                  <a:pos x="T0" y="T1"/>
                </a:cxn>
                <a:cxn ang="T11">
                  <a:pos x="T2" y="T3"/>
                </a:cxn>
                <a:cxn ang="T12">
                  <a:pos x="T4" y="T5"/>
                </a:cxn>
                <a:cxn ang="T13">
                  <a:pos x="T6" y="T7"/>
                </a:cxn>
                <a:cxn ang="T14">
                  <a:pos x="T8" y="T9"/>
                </a:cxn>
              </a:cxnLst>
              <a:rect l="T15" t="T16" r="T17" b="T18"/>
              <a:pathLst>
                <a:path w="65" h="164">
                  <a:moveTo>
                    <a:pt x="65" y="13"/>
                  </a:moveTo>
                  <a:lnTo>
                    <a:pt x="39" y="0"/>
                  </a:lnTo>
                  <a:lnTo>
                    <a:pt x="0" y="141"/>
                  </a:lnTo>
                  <a:lnTo>
                    <a:pt x="27" y="164"/>
                  </a:lnTo>
                  <a:lnTo>
                    <a:pt x="6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49" name="Freeform 369"/>
            <p:cNvSpPr>
              <a:spLocks noChangeAspect="1"/>
            </p:cNvSpPr>
            <p:nvPr/>
          </p:nvSpPr>
          <p:spPr bwMode="auto">
            <a:xfrm>
              <a:off x="1131" y="2657"/>
              <a:ext cx="11" cy="34"/>
            </a:xfrm>
            <a:custGeom>
              <a:avLst/>
              <a:gdLst>
                <a:gd name="T0" fmla="*/ 7 w 59"/>
                <a:gd name="T1" fmla="*/ 0 h 167"/>
                <a:gd name="T2" fmla="*/ 0 w 59"/>
                <a:gd name="T3" fmla="*/ 31 h 167"/>
                <a:gd name="T4" fmla="*/ 4 w 59"/>
                <a:gd name="T5" fmla="*/ 34 h 167"/>
                <a:gd name="T6" fmla="*/ 11 w 59"/>
                <a:gd name="T7" fmla="*/ 3 h 167"/>
                <a:gd name="T8" fmla="*/ 7 w 59"/>
                <a:gd name="T9" fmla="*/ 0 h 167"/>
                <a:gd name="T10" fmla="*/ 0 60000 65536"/>
                <a:gd name="T11" fmla="*/ 0 60000 65536"/>
                <a:gd name="T12" fmla="*/ 0 60000 65536"/>
                <a:gd name="T13" fmla="*/ 0 60000 65536"/>
                <a:gd name="T14" fmla="*/ 0 60000 65536"/>
                <a:gd name="T15" fmla="*/ 0 w 59"/>
                <a:gd name="T16" fmla="*/ 0 h 167"/>
                <a:gd name="T17" fmla="*/ 59 w 59"/>
                <a:gd name="T18" fmla="*/ 167 h 167"/>
              </a:gdLst>
              <a:ahLst/>
              <a:cxnLst>
                <a:cxn ang="T10">
                  <a:pos x="T0" y="T1"/>
                </a:cxn>
                <a:cxn ang="T11">
                  <a:pos x="T2" y="T3"/>
                </a:cxn>
                <a:cxn ang="T12">
                  <a:pos x="T4" y="T5"/>
                </a:cxn>
                <a:cxn ang="T13">
                  <a:pos x="T6" y="T7"/>
                </a:cxn>
                <a:cxn ang="T14">
                  <a:pos x="T8" y="T9"/>
                </a:cxn>
              </a:cxnLst>
              <a:rect l="T15" t="T16" r="T17" b="T18"/>
              <a:pathLst>
                <a:path w="59" h="167">
                  <a:moveTo>
                    <a:pt x="37" y="0"/>
                  </a:moveTo>
                  <a:lnTo>
                    <a:pt x="0" y="153"/>
                  </a:lnTo>
                  <a:lnTo>
                    <a:pt x="21" y="167"/>
                  </a:lnTo>
                  <a:lnTo>
                    <a:pt x="59" y="1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0" name="Freeform 370"/>
            <p:cNvSpPr>
              <a:spLocks noChangeAspect="1"/>
            </p:cNvSpPr>
            <p:nvPr/>
          </p:nvSpPr>
          <p:spPr bwMode="auto">
            <a:xfrm>
              <a:off x="1137" y="2663"/>
              <a:ext cx="13" cy="33"/>
            </a:xfrm>
            <a:custGeom>
              <a:avLst/>
              <a:gdLst>
                <a:gd name="T0" fmla="*/ 9 w 65"/>
                <a:gd name="T1" fmla="*/ 0 h 167"/>
                <a:gd name="T2" fmla="*/ 0 w 65"/>
                <a:gd name="T3" fmla="*/ 30 h 167"/>
                <a:gd name="T4" fmla="*/ 4 w 65"/>
                <a:gd name="T5" fmla="*/ 33 h 167"/>
                <a:gd name="T6" fmla="*/ 13 w 65"/>
                <a:gd name="T7" fmla="*/ 2 h 167"/>
                <a:gd name="T8" fmla="*/ 9 w 65"/>
                <a:gd name="T9" fmla="*/ 0 h 167"/>
                <a:gd name="T10" fmla="*/ 0 60000 65536"/>
                <a:gd name="T11" fmla="*/ 0 60000 65536"/>
                <a:gd name="T12" fmla="*/ 0 60000 65536"/>
                <a:gd name="T13" fmla="*/ 0 60000 65536"/>
                <a:gd name="T14" fmla="*/ 0 60000 65536"/>
                <a:gd name="T15" fmla="*/ 0 w 65"/>
                <a:gd name="T16" fmla="*/ 0 h 167"/>
                <a:gd name="T17" fmla="*/ 65 w 65"/>
                <a:gd name="T18" fmla="*/ 167 h 167"/>
              </a:gdLst>
              <a:ahLst/>
              <a:cxnLst>
                <a:cxn ang="T10">
                  <a:pos x="T0" y="T1"/>
                </a:cxn>
                <a:cxn ang="T11">
                  <a:pos x="T2" y="T3"/>
                </a:cxn>
                <a:cxn ang="T12">
                  <a:pos x="T4" y="T5"/>
                </a:cxn>
                <a:cxn ang="T13">
                  <a:pos x="T6" y="T7"/>
                </a:cxn>
                <a:cxn ang="T14">
                  <a:pos x="T8" y="T9"/>
                </a:cxn>
              </a:cxnLst>
              <a:rect l="T15" t="T16" r="T17" b="T18"/>
              <a:pathLst>
                <a:path w="65" h="167">
                  <a:moveTo>
                    <a:pt x="43" y="0"/>
                  </a:moveTo>
                  <a:lnTo>
                    <a:pt x="0" y="151"/>
                  </a:lnTo>
                  <a:lnTo>
                    <a:pt x="22" y="167"/>
                  </a:lnTo>
                  <a:lnTo>
                    <a:pt x="65" y="9"/>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1" name="Freeform 371"/>
            <p:cNvSpPr>
              <a:spLocks noChangeAspect="1"/>
            </p:cNvSpPr>
            <p:nvPr/>
          </p:nvSpPr>
          <p:spPr bwMode="auto">
            <a:xfrm>
              <a:off x="951" y="2674"/>
              <a:ext cx="14" cy="8"/>
            </a:xfrm>
            <a:custGeom>
              <a:avLst/>
              <a:gdLst>
                <a:gd name="T0" fmla="*/ 1 w 70"/>
                <a:gd name="T1" fmla="*/ 8 h 38"/>
                <a:gd name="T2" fmla="*/ 14 w 70"/>
                <a:gd name="T3" fmla="*/ 5 h 38"/>
                <a:gd name="T4" fmla="*/ 14 w 70"/>
                <a:gd name="T5" fmla="*/ 0 h 38"/>
                <a:gd name="T6" fmla="*/ 0 w 70"/>
                <a:gd name="T7" fmla="*/ 4 h 38"/>
                <a:gd name="T8" fmla="*/ 1 w 70"/>
                <a:gd name="T9" fmla="*/ 8 h 38"/>
                <a:gd name="T10" fmla="*/ 0 60000 65536"/>
                <a:gd name="T11" fmla="*/ 0 60000 65536"/>
                <a:gd name="T12" fmla="*/ 0 60000 65536"/>
                <a:gd name="T13" fmla="*/ 0 60000 65536"/>
                <a:gd name="T14" fmla="*/ 0 60000 65536"/>
                <a:gd name="T15" fmla="*/ 0 w 70"/>
                <a:gd name="T16" fmla="*/ 0 h 38"/>
                <a:gd name="T17" fmla="*/ 70 w 70"/>
                <a:gd name="T18" fmla="*/ 38 h 38"/>
              </a:gdLst>
              <a:ahLst/>
              <a:cxnLst>
                <a:cxn ang="T10">
                  <a:pos x="T0" y="T1"/>
                </a:cxn>
                <a:cxn ang="T11">
                  <a:pos x="T2" y="T3"/>
                </a:cxn>
                <a:cxn ang="T12">
                  <a:pos x="T4" y="T5"/>
                </a:cxn>
                <a:cxn ang="T13">
                  <a:pos x="T6" y="T7"/>
                </a:cxn>
                <a:cxn ang="T14">
                  <a:pos x="T8" y="T9"/>
                </a:cxn>
              </a:cxnLst>
              <a:rect l="T15" t="T16" r="T17" b="T18"/>
              <a:pathLst>
                <a:path w="70" h="38">
                  <a:moveTo>
                    <a:pt x="3" y="38"/>
                  </a:moveTo>
                  <a:lnTo>
                    <a:pt x="70" y="25"/>
                  </a:lnTo>
                  <a:lnTo>
                    <a:pt x="68" y="0"/>
                  </a:lnTo>
                  <a:lnTo>
                    <a:pt x="0" y="17"/>
                  </a:lnTo>
                  <a:lnTo>
                    <a:pt x="3" y="3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2" name="Freeform 372"/>
            <p:cNvSpPr>
              <a:spLocks noChangeAspect="1"/>
            </p:cNvSpPr>
            <p:nvPr/>
          </p:nvSpPr>
          <p:spPr bwMode="auto">
            <a:xfrm>
              <a:off x="971" y="2669"/>
              <a:ext cx="15" cy="7"/>
            </a:xfrm>
            <a:custGeom>
              <a:avLst/>
              <a:gdLst>
                <a:gd name="T0" fmla="*/ 0 w 75"/>
                <a:gd name="T1" fmla="*/ 3 h 39"/>
                <a:gd name="T2" fmla="*/ 0 w 75"/>
                <a:gd name="T3" fmla="*/ 7 h 39"/>
                <a:gd name="T4" fmla="*/ 15 w 75"/>
                <a:gd name="T5" fmla="*/ 4 h 39"/>
                <a:gd name="T6" fmla="*/ 15 w 75"/>
                <a:gd name="T7" fmla="*/ 0 h 39"/>
                <a:gd name="T8" fmla="*/ 0 w 75"/>
                <a:gd name="T9" fmla="*/ 3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19"/>
                  </a:moveTo>
                  <a:lnTo>
                    <a:pt x="1" y="39"/>
                  </a:lnTo>
                  <a:lnTo>
                    <a:pt x="75" y="24"/>
                  </a:lnTo>
                  <a:lnTo>
                    <a:pt x="75" y="0"/>
                  </a:lnTo>
                  <a:lnTo>
                    <a:pt x="0" y="1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3" name="Freeform 373"/>
            <p:cNvSpPr>
              <a:spLocks noChangeAspect="1"/>
            </p:cNvSpPr>
            <p:nvPr/>
          </p:nvSpPr>
          <p:spPr bwMode="auto">
            <a:xfrm>
              <a:off x="1016" y="2661"/>
              <a:ext cx="15" cy="8"/>
            </a:xfrm>
            <a:custGeom>
              <a:avLst/>
              <a:gdLst>
                <a:gd name="T0" fmla="*/ 0 w 76"/>
                <a:gd name="T1" fmla="*/ 8 h 39"/>
                <a:gd name="T2" fmla="*/ 15 w 76"/>
                <a:gd name="T3" fmla="*/ 5 h 39"/>
                <a:gd name="T4" fmla="*/ 15 w 76"/>
                <a:gd name="T5" fmla="*/ 0 h 39"/>
                <a:gd name="T6" fmla="*/ 0 w 76"/>
                <a:gd name="T7" fmla="*/ 4 h 39"/>
                <a:gd name="T8" fmla="*/ 0 w 76"/>
                <a:gd name="T9" fmla="*/ 8 h 39"/>
                <a:gd name="T10" fmla="*/ 0 60000 65536"/>
                <a:gd name="T11" fmla="*/ 0 60000 65536"/>
                <a:gd name="T12" fmla="*/ 0 60000 65536"/>
                <a:gd name="T13" fmla="*/ 0 60000 65536"/>
                <a:gd name="T14" fmla="*/ 0 60000 65536"/>
                <a:gd name="T15" fmla="*/ 0 w 76"/>
                <a:gd name="T16" fmla="*/ 0 h 39"/>
                <a:gd name="T17" fmla="*/ 76 w 76"/>
                <a:gd name="T18" fmla="*/ 39 h 39"/>
              </a:gdLst>
              <a:ahLst/>
              <a:cxnLst>
                <a:cxn ang="T10">
                  <a:pos x="T0" y="T1"/>
                </a:cxn>
                <a:cxn ang="T11">
                  <a:pos x="T2" y="T3"/>
                </a:cxn>
                <a:cxn ang="T12">
                  <a:pos x="T4" y="T5"/>
                </a:cxn>
                <a:cxn ang="T13">
                  <a:pos x="T6" y="T7"/>
                </a:cxn>
                <a:cxn ang="T14">
                  <a:pos x="T8" y="T9"/>
                </a:cxn>
              </a:cxnLst>
              <a:rect l="T15" t="T16" r="T17" b="T18"/>
              <a:pathLst>
                <a:path w="76" h="39">
                  <a:moveTo>
                    <a:pt x="0" y="39"/>
                  </a:moveTo>
                  <a:lnTo>
                    <a:pt x="75" y="22"/>
                  </a:lnTo>
                  <a:lnTo>
                    <a:pt x="76" y="0"/>
                  </a:lnTo>
                  <a:lnTo>
                    <a:pt x="1" y="18"/>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4" name="Freeform 374"/>
            <p:cNvSpPr>
              <a:spLocks noChangeAspect="1"/>
            </p:cNvSpPr>
            <p:nvPr/>
          </p:nvSpPr>
          <p:spPr bwMode="auto">
            <a:xfrm>
              <a:off x="1036" y="2657"/>
              <a:ext cx="15" cy="7"/>
            </a:xfrm>
            <a:custGeom>
              <a:avLst/>
              <a:gdLst>
                <a:gd name="T0" fmla="*/ 0 w 75"/>
                <a:gd name="T1" fmla="*/ 7 h 39"/>
                <a:gd name="T2" fmla="*/ 14 w 75"/>
                <a:gd name="T3" fmla="*/ 4 h 39"/>
                <a:gd name="T4" fmla="*/ 15 w 75"/>
                <a:gd name="T5" fmla="*/ 0 h 39"/>
                <a:gd name="T6" fmla="*/ 0 w 75"/>
                <a:gd name="T7" fmla="*/ 3 h 39"/>
                <a:gd name="T8" fmla="*/ 0 w 75"/>
                <a:gd name="T9" fmla="*/ 7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39"/>
                  </a:moveTo>
                  <a:lnTo>
                    <a:pt x="72" y="23"/>
                  </a:lnTo>
                  <a:lnTo>
                    <a:pt x="75" y="0"/>
                  </a:lnTo>
                  <a:lnTo>
                    <a:pt x="1" y="17"/>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5" name="Freeform 375"/>
            <p:cNvSpPr>
              <a:spLocks noChangeAspect="1"/>
            </p:cNvSpPr>
            <p:nvPr/>
          </p:nvSpPr>
          <p:spPr bwMode="auto">
            <a:xfrm>
              <a:off x="964" y="2765"/>
              <a:ext cx="11" cy="6"/>
            </a:xfrm>
            <a:custGeom>
              <a:avLst/>
              <a:gdLst>
                <a:gd name="T0" fmla="*/ 0 w 57"/>
                <a:gd name="T1" fmla="*/ 6 h 27"/>
                <a:gd name="T2" fmla="*/ 11 w 57"/>
                <a:gd name="T3" fmla="*/ 6 h 27"/>
                <a:gd name="T4" fmla="*/ 11 w 57"/>
                <a:gd name="T5" fmla="*/ 0 h 27"/>
                <a:gd name="T6" fmla="*/ 0 w 57"/>
                <a:gd name="T7" fmla="*/ 2 h 27"/>
                <a:gd name="T8" fmla="*/ 0 w 57"/>
                <a:gd name="T9" fmla="*/ 6 h 27"/>
                <a:gd name="T10" fmla="*/ 0 60000 65536"/>
                <a:gd name="T11" fmla="*/ 0 60000 65536"/>
                <a:gd name="T12" fmla="*/ 0 60000 65536"/>
                <a:gd name="T13" fmla="*/ 0 60000 65536"/>
                <a:gd name="T14" fmla="*/ 0 60000 65536"/>
                <a:gd name="T15" fmla="*/ 0 w 57"/>
                <a:gd name="T16" fmla="*/ 0 h 27"/>
                <a:gd name="T17" fmla="*/ 57 w 57"/>
                <a:gd name="T18" fmla="*/ 27 h 27"/>
              </a:gdLst>
              <a:ahLst/>
              <a:cxnLst>
                <a:cxn ang="T10">
                  <a:pos x="T0" y="T1"/>
                </a:cxn>
                <a:cxn ang="T11">
                  <a:pos x="T2" y="T3"/>
                </a:cxn>
                <a:cxn ang="T12">
                  <a:pos x="T4" y="T5"/>
                </a:cxn>
                <a:cxn ang="T13">
                  <a:pos x="T6" y="T7"/>
                </a:cxn>
                <a:cxn ang="T14">
                  <a:pos x="T8" y="T9"/>
                </a:cxn>
              </a:cxnLst>
              <a:rect l="T15" t="T16" r="T17" b="T18"/>
              <a:pathLst>
                <a:path w="57" h="27">
                  <a:moveTo>
                    <a:pt x="2" y="27"/>
                  </a:moveTo>
                  <a:lnTo>
                    <a:pt x="57" y="25"/>
                  </a:lnTo>
                  <a:lnTo>
                    <a:pt x="55" y="0"/>
                  </a:lnTo>
                  <a:lnTo>
                    <a:pt x="0" y="9"/>
                  </a:lnTo>
                  <a:lnTo>
                    <a:pt x="2"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6" name="Freeform 376"/>
            <p:cNvSpPr>
              <a:spLocks noChangeAspect="1"/>
            </p:cNvSpPr>
            <p:nvPr/>
          </p:nvSpPr>
          <p:spPr bwMode="auto">
            <a:xfrm>
              <a:off x="979" y="2763"/>
              <a:ext cx="10" cy="7"/>
            </a:xfrm>
            <a:custGeom>
              <a:avLst/>
              <a:gdLst>
                <a:gd name="T0" fmla="*/ 1 w 52"/>
                <a:gd name="T1" fmla="*/ 7 h 35"/>
                <a:gd name="T2" fmla="*/ 10 w 52"/>
                <a:gd name="T3" fmla="*/ 5 h 35"/>
                <a:gd name="T4" fmla="*/ 10 w 52"/>
                <a:gd name="T5" fmla="*/ 0 h 35"/>
                <a:gd name="T6" fmla="*/ 0 w 52"/>
                <a:gd name="T7" fmla="*/ 2 h 35"/>
                <a:gd name="T8" fmla="*/ 1 w 52"/>
                <a:gd name="T9" fmla="*/ 7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3" y="35"/>
                  </a:moveTo>
                  <a:lnTo>
                    <a:pt x="52" y="27"/>
                  </a:lnTo>
                  <a:lnTo>
                    <a:pt x="51" y="0"/>
                  </a:lnTo>
                  <a:lnTo>
                    <a:pt x="0" y="9"/>
                  </a:lnTo>
                  <a:lnTo>
                    <a:pt x="3" y="3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7" name="Freeform 377"/>
            <p:cNvSpPr>
              <a:spLocks noChangeAspect="1"/>
            </p:cNvSpPr>
            <p:nvPr/>
          </p:nvSpPr>
          <p:spPr bwMode="auto">
            <a:xfrm>
              <a:off x="1017" y="2760"/>
              <a:ext cx="10" cy="5"/>
            </a:xfrm>
            <a:custGeom>
              <a:avLst/>
              <a:gdLst>
                <a:gd name="T0" fmla="*/ 0 w 51"/>
                <a:gd name="T1" fmla="*/ 5 h 24"/>
                <a:gd name="T2" fmla="*/ 10 w 51"/>
                <a:gd name="T3" fmla="*/ 4 h 24"/>
                <a:gd name="T4" fmla="*/ 10 w 51"/>
                <a:gd name="T5" fmla="*/ 0 h 24"/>
                <a:gd name="T6" fmla="*/ 0 w 51"/>
                <a:gd name="T7" fmla="*/ 1 h 24"/>
                <a:gd name="T8" fmla="*/ 0 w 51"/>
                <a:gd name="T9" fmla="*/ 5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0" y="24"/>
                  </a:moveTo>
                  <a:lnTo>
                    <a:pt x="51" y="19"/>
                  </a:lnTo>
                  <a:lnTo>
                    <a:pt x="51" y="0"/>
                  </a:lnTo>
                  <a:lnTo>
                    <a:pt x="0" y="5"/>
                  </a:lnTo>
                  <a:lnTo>
                    <a:pt x="0" y="2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8" name="Freeform 378"/>
            <p:cNvSpPr>
              <a:spLocks noChangeAspect="1"/>
            </p:cNvSpPr>
            <p:nvPr/>
          </p:nvSpPr>
          <p:spPr bwMode="auto">
            <a:xfrm>
              <a:off x="1031" y="2758"/>
              <a:ext cx="12" cy="5"/>
            </a:xfrm>
            <a:custGeom>
              <a:avLst/>
              <a:gdLst>
                <a:gd name="T0" fmla="*/ 0 w 57"/>
                <a:gd name="T1" fmla="*/ 5 h 25"/>
                <a:gd name="T2" fmla="*/ 12 w 57"/>
                <a:gd name="T3" fmla="*/ 5 h 25"/>
                <a:gd name="T4" fmla="*/ 12 w 57"/>
                <a:gd name="T5" fmla="*/ 0 h 25"/>
                <a:gd name="T6" fmla="*/ 0 w 57"/>
                <a:gd name="T7" fmla="*/ 1 h 25"/>
                <a:gd name="T8" fmla="*/ 0 w 57"/>
                <a:gd name="T9" fmla="*/ 5 h 25"/>
                <a:gd name="T10" fmla="*/ 0 60000 65536"/>
                <a:gd name="T11" fmla="*/ 0 60000 65536"/>
                <a:gd name="T12" fmla="*/ 0 60000 65536"/>
                <a:gd name="T13" fmla="*/ 0 60000 65536"/>
                <a:gd name="T14" fmla="*/ 0 60000 65536"/>
                <a:gd name="T15" fmla="*/ 0 w 57"/>
                <a:gd name="T16" fmla="*/ 0 h 25"/>
                <a:gd name="T17" fmla="*/ 57 w 57"/>
                <a:gd name="T18" fmla="*/ 25 h 25"/>
              </a:gdLst>
              <a:ahLst/>
              <a:cxnLst>
                <a:cxn ang="T10">
                  <a:pos x="T0" y="T1"/>
                </a:cxn>
                <a:cxn ang="T11">
                  <a:pos x="T2" y="T3"/>
                </a:cxn>
                <a:cxn ang="T12">
                  <a:pos x="T4" y="T5"/>
                </a:cxn>
                <a:cxn ang="T13">
                  <a:pos x="T6" y="T7"/>
                </a:cxn>
                <a:cxn ang="T14">
                  <a:pos x="T8" y="T9"/>
                </a:cxn>
              </a:cxnLst>
              <a:rect l="T15" t="T16" r="T17" b="T18"/>
              <a:pathLst>
                <a:path w="57" h="25">
                  <a:moveTo>
                    <a:pt x="0" y="25"/>
                  </a:moveTo>
                  <a:lnTo>
                    <a:pt x="55" y="23"/>
                  </a:lnTo>
                  <a:lnTo>
                    <a:pt x="57" y="0"/>
                  </a:lnTo>
                  <a:lnTo>
                    <a:pt x="1" y="6"/>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59" name="Freeform 379"/>
            <p:cNvSpPr>
              <a:spLocks noChangeAspect="1"/>
            </p:cNvSpPr>
            <p:nvPr/>
          </p:nvSpPr>
          <p:spPr bwMode="auto">
            <a:xfrm>
              <a:off x="1077" y="2855"/>
              <a:ext cx="7" cy="10"/>
            </a:xfrm>
            <a:custGeom>
              <a:avLst/>
              <a:gdLst>
                <a:gd name="T0" fmla="*/ 0 w 35"/>
                <a:gd name="T1" fmla="*/ 10 h 53"/>
                <a:gd name="T2" fmla="*/ 7 w 35"/>
                <a:gd name="T3" fmla="*/ 6 h 53"/>
                <a:gd name="T4" fmla="*/ 7 w 35"/>
                <a:gd name="T5" fmla="*/ 0 h 53"/>
                <a:gd name="T6" fmla="*/ 1 w 35"/>
                <a:gd name="T7" fmla="*/ 2 h 53"/>
                <a:gd name="T8" fmla="*/ 0 w 35"/>
                <a:gd name="T9" fmla="*/ 10 h 53"/>
                <a:gd name="T10" fmla="*/ 0 60000 65536"/>
                <a:gd name="T11" fmla="*/ 0 60000 65536"/>
                <a:gd name="T12" fmla="*/ 0 60000 65536"/>
                <a:gd name="T13" fmla="*/ 0 60000 65536"/>
                <a:gd name="T14" fmla="*/ 0 60000 65536"/>
                <a:gd name="T15" fmla="*/ 0 w 35"/>
                <a:gd name="T16" fmla="*/ 0 h 53"/>
                <a:gd name="T17" fmla="*/ 35 w 35"/>
                <a:gd name="T18" fmla="*/ 53 h 53"/>
              </a:gdLst>
              <a:ahLst/>
              <a:cxnLst>
                <a:cxn ang="T10">
                  <a:pos x="T0" y="T1"/>
                </a:cxn>
                <a:cxn ang="T11">
                  <a:pos x="T2" y="T3"/>
                </a:cxn>
                <a:cxn ang="T12">
                  <a:pos x="T4" y="T5"/>
                </a:cxn>
                <a:cxn ang="T13">
                  <a:pos x="T6" y="T7"/>
                </a:cxn>
                <a:cxn ang="T14">
                  <a:pos x="T8" y="T9"/>
                </a:cxn>
              </a:cxnLst>
              <a:rect l="T15" t="T16" r="T17" b="T18"/>
              <a:pathLst>
                <a:path w="35" h="53">
                  <a:moveTo>
                    <a:pt x="0" y="53"/>
                  </a:moveTo>
                  <a:lnTo>
                    <a:pt x="34" y="33"/>
                  </a:lnTo>
                  <a:lnTo>
                    <a:pt x="35" y="0"/>
                  </a:lnTo>
                  <a:lnTo>
                    <a:pt x="3" y="13"/>
                  </a:lnTo>
                  <a:lnTo>
                    <a:pt x="0" y="5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0" name="Freeform 380"/>
            <p:cNvSpPr>
              <a:spLocks noChangeAspect="1"/>
            </p:cNvSpPr>
            <p:nvPr/>
          </p:nvSpPr>
          <p:spPr bwMode="auto">
            <a:xfrm>
              <a:off x="1087" y="2851"/>
              <a:ext cx="5" cy="9"/>
            </a:xfrm>
            <a:custGeom>
              <a:avLst/>
              <a:gdLst>
                <a:gd name="T0" fmla="*/ 0 w 28"/>
                <a:gd name="T1" fmla="*/ 9 h 43"/>
                <a:gd name="T2" fmla="*/ 5 w 28"/>
                <a:gd name="T3" fmla="*/ 7 h 43"/>
                <a:gd name="T4" fmla="*/ 5 w 28"/>
                <a:gd name="T5" fmla="*/ 0 h 43"/>
                <a:gd name="T6" fmla="*/ 0 w 28"/>
                <a:gd name="T7" fmla="*/ 2 h 43"/>
                <a:gd name="T8" fmla="*/ 0 w 28"/>
                <a:gd name="T9" fmla="*/ 9 h 43"/>
                <a:gd name="T10" fmla="*/ 0 60000 65536"/>
                <a:gd name="T11" fmla="*/ 0 60000 65536"/>
                <a:gd name="T12" fmla="*/ 0 60000 65536"/>
                <a:gd name="T13" fmla="*/ 0 60000 65536"/>
                <a:gd name="T14" fmla="*/ 0 60000 65536"/>
                <a:gd name="T15" fmla="*/ 0 w 28"/>
                <a:gd name="T16" fmla="*/ 0 h 43"/>
                <a:gd name="T17" fmla="*/ 28 w 28"/>
                <a:gd name="T18" fmla="*/ 43 h 43"/>
              </a:gdLst>
              <a:ahLst/>
              <a:cxnLst>
                <a:cxn ang="T10">
                  <a:pos x="T0" y="T1"/>
                </a:cxn>
                <a:cxn ang="T11">
                  <a:pos x="T2" y="T3"/>
                </a:cxn>
                <a:cxn ang="T12">
                  <a:pos x="T4" y="T5"/>
                </a:cxn>
                <a:cxn ang="T13">
                  <a:pos x="T6" y="T7"/>
                </a:cxn>
                <a:cxn ang="T14">
                  <a:pos x="T8" y="T9"/>
                </a:cxn>
              </a:cxnLst>
              <a:rect l="T15" t="T16" r="T17" b="T18"/>
              <a:pathLst>
                <a:path w="28" h="43">
                  <a:moveTo>
                    <a:pt x="0" y="43"/>
                  </a:moveTo>
                  <a:lnTo>
                    <a:pt x="26" y="35"/>
                  </a:lnTo>
                  <a:lnTo>
                    <a:pt x="28" y="0"/>
                  </a:lnTo>
                  <a:lnTo>
                    <a:pt x="1" y="11"/>
                  </a:lnTo>
                  <a:lnTo>
                    <a:pt x="0" y="4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1" name="Freeform 381"/>
            <p:cNvSpPr>
              <a:spLocks noChangeAspect="1"/>
            </p:cNvSpPr>
            <p:nvPr/>
          </p:nvSpPr>
          <p:spPr bwMode="auto">
            <a:xfrm>
              <a:off x="1109" y="2843"/>
              <a:ext cx="6" cy="6"/>
            </a:xfrm>
            <a:custGeom>
              <a:avLst/>
              <a:gdLst>
                <a:gd name="T0" fmla="*/ 0 w 27"/>
                <a:gd name="T1" fmla="*/ 6 h 34"/>
                <a:gd name="T2" fmla="*/ 6 w 27"/>
                <a:gd name="T3" fmla="*/ 3 h 34"/>
                <a:gd name="T4" fmla="*/ 6 w 27"/>
                <a:gd name="T5" fmla="*/ 0 h 34"/>
                <a:gd name="T6" fmla="*/ 0 w 27"/>
                <a:gd name="T7" fmla="*/ 2 h 34"/>
                <a:gd name="T8" fmla="*/ 0 w 27"/>
                <a:gd name="T9" fmla="*/ 6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0" y="34"/>
                  </a:moveTo>
                  <a:lnTo>
                    <a:pt x="26" y="18"/>
                  </a:lnTo>
                  <a:lnTo>
                    <a:pt x="27" y="0"/>
                  </a:lnTo>
                  <a:lnTo>
                    <a:pt x="2" y="1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2" name="Freeform 382"/>
            <p:cNvSpPr>
              <a:spLocks noChangeAspect="1"/>
            </p:cNvSpPr>
            <p:nvPr/>
          </p:nvSpPr>
          <p:spPr bwMode="auto">
            <a:xfrm>
              <a:off x="1117" y="2840"/>
              <a:ext cx="5" cy="5"/>
            </a:xfrm>
            <a:custGeom>
              <a:avLst/>
              <a:gdLst>
                <a:gd name="T0" fmla="*/ 0 w 22"/>
                <a:gd name="T1" fmla="*/ 5 h 26"/>
                <a:gd name="T2" fmla="*/ 5 w 22"/>
                <a:gd name="T3" fmla="*/ 4 h 26"/>
                <a:gd name="T4" fmla="*/ 5 w 22"/>
                <a:gd name="T5" fmla="*/ 0 h 26"/>
                <a:gd name="T6" fmla="*/ 0 w 22"/>
                <a:gd name="T7" fmla="*/ 2 h 26"/>
                <a:gd name="T8" fmla="*/ 0 w 22"/>
                <a:gd name="T9" fmla="*/ 5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0" y="26"/>
                  </a:moveTo>
                  <a:lnTo>
                    <a:pt x="20" y="21"/>
                  </a:lnTo>
                  <a:lnTo>
                    <a:pt x="22" y="0"/>
                  </a:lnTo>
                  <a:lnTo>
                    <a:pt x="1" y="9"/>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3" name="Freeform 383"/>
            <p:cNvSpPr>
              <a:spLocks noChangeAspect="1"/>
            </p:cNvSpPr>
            <p:nvPr/>
          </p:nvSpPr>
          <p:spPr bwMode="auto">
            <a:xfrm>
              <a:off x="1087" y="2763"/>
              <a:ext cx="6" cy="8"/>
            </a:xfrm>
            <a:custGeom>
              <a:avLst/>
              <a:gdLst>
                <a:gd name="T0" fmla="*/ 0 w 33"/>
                <a:gd name="T1" fmla="*/ 7 h 42"/>
                <a:gd name="T2" fmla="*/ 5 w 33"/>
                <a:gd name="T3" fmla="*/ 8 h 42"/>
                <a:gd name="T4" fmla="*/ 6 w 33"/>
                <a:gd name="T5" fmla="*/ 2 h 42"/>
                <a:gd name="T6" fmla="*/ 1 w 33"/>
                <a:gd name="T7" fmla="*/ 0 h 42"/>
                <a:gd name="T8" fmla="*/ 0 w 33"/>
                <a:gd name="T9" fmla="*/ 7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0" y="36"/>
                  </a:moveTo>
                  <a:lnTo>
                    <a:pt x="28" y="42"/>
                  </a:lnTo>
                  <a:lnTo>
                    <a:pt x="33" y="8"/>
                  </a:lnTo>
                  <a:lnTo>
                    <a:pt x="4" y="0"/>
                  </a:lnTo>
                  <a:lnTo>
                    <a:pt x="0" y="3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4" name="Freeform 384"/>
            <p:cNvSpPr>
              <a:spLocks noChangeAspect="1"/>
            </p:cNvSpPr>
            <p:nvPr/>
          </p:nvSpPr>
          <p:spPr bwMode="auto">
            <a:xfrm>
              <a:off x="1095" y="2765"/>
              <a:ext cx="5" cy="7"/>
            </a:xfrm>
            <a:custGeom>
              <a:avLst/>
              <a:gdLst>
                <a:gd name="T0" fmla="*/ 0 w 25"/>
                <a:gd name="T1" fmla="*/ 5 h 37"/>
                <a:gd name="T2" fmla="*/ 4 w 25"/>
                <a:gd name="T3" fmla="*/ 7 h 37"/>
                <a:gd name="T4" fmla="*/ 5 w 25"/>
                <a:gd name="T5" fmla="*/ 1 h 37"/>
                <a:gd name="T6" fmla="*/ 1 w 25"/>
                <a:gd name="T7" fmla="*/ 0 h 37"/>
                <a:gd name="T8" fmla="*/ 0 w 25"/>
                <a:gd name="T9" fmla="*/ 5 h 37"/>
                <a:gd name="T10" fmla="*/ 0 60000 65536"/>
                <a:gd name="T11" fmla="*/ 0 60000 65536"/>
                <a:gd name="T12" fmla="*/ 0 60000 65536"/>
                <a:gd name="T13" fmla="*/ 0 60000 65536"/>
                <a:gd name="T14" fmla="*/ 0 60000 65536"/>
                <a:gd name="T15" fmla="*/ 0 w 25"/>
                <a:gd name="T16" fmla="*/ 0 h 37"/>
                <a:gd name="T17" fmla="*/ 25 w 25"/>
                <a:gd name="T18" fmla="*/ 37 h 37"/>
              </a:gdLst>
              <a:ahLst/>
              <a:cxnLst>
                <a:cxn ang="T10">
                  <a:pos x="T0" y="T1"/>
                </a:cxn>
                <a:cxn ang="T11">
                  <a:pos x="T2" y="T3"/>
                </a:cxn>
                <a:cxn ang="T12">
                  <a:pos x="T4" y="T5"/>
                </a:cxn>
                <a:cxn ang="T13">
                  <a:pos x="T6" y="T7"/>
                </a:cxn>
                <a:cxn ang="T14">
                  <a:pos x="T8" y="T9"/>
                </a:cxn>
              </a:cxnLst>
              <a:rect l="T15" t="T16" r="T17" b="T18"/>
              <a:pathLst>
                <a:path w="25" h="37">
                  <a:moveTo>
                    <a:pt x="0" y="28"/>
                  </a:moveTo>
                  <a:lnTo>
                    <a:pt x="20" y="37"/>
                  </a:lnTo>
                  <a:lnTo>
                    <a:pt x="25" y="6"/>
                  </a:lnTo>
                  <a:lnTo>
                    <a:pt x="4" y="0"/>
                  </a:lnTo>
                  <a:lnTo>
                    <a:pt x="0" y="2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5" name="Freeform 385"/>
            <p:cNvSpPr>
              <a:spLocks noChangeAspect="1"/>
            </p:cNvSpPr>
            <p:nvPr/>
          </p:nvSpPr>
          <p:spPr bwMode="auto">
            <a:xfrm>
              <a:off x="1117" y="2770"/>
              <a:ext cx="6" cy="6"/>
            </a:xfrm>
            <a:custGeom>
              <a:avLst/>
              <a:gdLst>
                <a:gd name="T0" fmla="*/ 0 w 28"/>
                <a:gd name="T1" fmla="*/ 5 h 29"/>
                <a:gd name="T2" fmla="*/ 5 w 28"/>
                <a:gd name="T3" fmla="*/ 6 h 29"/>
                <a:gd name="T4" fmla="*/ 6 w 28"/>
                <a:gd name="T5" fmla="*/ 1 h 29"/>
                <a:gd name="T6" fmla="*/ 1 w 28"/>
                <a:gd name="T7" fmla="*/ 0 h 29"/>
                <a:gd name="T8" fmla="*/ 0 w 28"/>
                <a:gd name="T9" fmla="*/ 5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26"/>
                  </a:moveTo>
                  <a:lnTo>
                    <a:pt x="24" y="29"/>
                  </a:lnTo>
                  <a:lnTo>
                    <a:pt x="28" y="5"/>
                  </a:lnTo>
                  <a:lnTo>
                    <a:pt x="4" y="0"/>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6" name="Freeform 386"/>
            <p:cNvSpPr>
              <a:spLocks noChangeAspect="1"/>
            </p:cNvSpPr>
            <p:nvPr/>
          </p:nvSpPr>
          <p:spPr bwMode="auto">
            <a:xfrm>
              <a:off x="1125" y="2772"/>
              <a:ext cx="5" cy="6"/>
            </a:xfrm>
            <a:custGeom>
              <a:avLst/>
              <a:gdLst>
                <a:gd name="T0" fmla="*/ 0 w 26"/>
                <a:gd name="T1" fmla="*/ 5 h 32"/>
                <a:gd name="T2" fmla="*/ 4 w 26"/>
                <a:gd name="T3" fmla="*/ 6 h 32"/>
                <a:gd name="T4" fmla="*/ 5 w 26"/>
                <a:gd name="T5" fmla="*/ 1 h 32"/>
                <a:gd name="T6" fmla="*/ 1 w 26"/>
                <a:gd name="T7" fmla="*/ 0 h 32"/>
                <a:gd name="T8" fmla="*/ 0 w 26"/>
                <a:gd name="T9" fmla="*/ 5 h 32"/>
                <a:gd name="T10" fmla="*/ 0 60000 65536"/>
                <a:gd name="T11" fmla="*/ 0 60000 65536"/>
                <a:gd name="T12" fmla="*/ 0 60000 65536"/>
                <a:gd name="T13" fmla="*/ 0 60000 65536"/>
                <a:gd name="T14" fmla="*/ 0 60000 65536"/>
                <a:gd name="T15" fmla="*/ 0 w 26"/>
                <a:gd name="T16" fmla="*/ 0 h 32"/>
                <a:gd name="T17" fmla="*/ 26 w 26"/>
                <a:gd name="T18" fmla="*/ 32 h 32"/>
              </a:gdLst>
              <a:ahLst/>
              <a:cxnLst>
                <a:cxn ang="T10">
                  <a:pos x="T0" y="T1"/>
                </a:cxn>
                <a:cxn ang="T11">
                  <a:pos x="T2" y="T3"/>
                </a:cxn>
                <a:cxn ang="T12">
                  <a:pos x="T4" y="T5"/>
                </a:cxn>
                <a:cxn ang="T13">
                  <a:pos x="T6" y="T7"/>
                </a:cxn>
                <a:cxn ang="T14">
                  <a:pos x="T8" y="T9"/>
                </a:cxn>
              </a:cxnLst>
              <a:rect l="T15" t="T16" r="T17" b="T18"/>
              <a:pathLst>
                <a:path w="26" h="32">
                  <a:moveTo>
                    <a:pt x="0" y="25"/>
                  </a:moveTo>
                  <a:lnTo>
                    <a:pt x="22" y="32"/>
                  </a:lnTo>
                  <a:lnTo>
                    <a:pt x="26" y="5"/>
                  </a:lnTo>
                  <a:lnTo>
                    <a:pt x="4" y="0"/>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7" name="Freeform 387"/>
            <p:cNvSpPr>
              <a:spLocks noChangeAspect="1"/>
            </p:cNvSpPr>
            <p:nvPr/>
          </p:nvSpPr>
          <p:spPr bwMode="auto">
            <a:xfrm>
              <a:off x="1097" y="2663"/>
              <a:ext cx="7" cy="11"/>
            </a:xfrm>
            <a:custGeom>
              <a:avLst/>
              <a:gdLst>
                <a:gd name="T0" fmla="*/ 0 w 35"/>
                <a:gd name="T1" fmla="*/ 7 h 52"/>
                <a:gd name="T2" fmla="*/ 5 w 35"/>
                <a:gd name="T3" fmla="*/ 11 h 52"/>
                <a:gd name="T4" fmla="*/ 7 w 35"/>
                <a:gd name="T5" fmla="*/ 5 h 52"/>
                <a:gd name="T6" fmla="*/ 2 w 35"/>
                <a:gd name="T7" fmla="*/ 0 h 52"/>
                <a:gd name="T8" fmla="*/ 0 w 35"/>
                <a:gd name="T9" fmla="*/ 7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0" y="34"/>
                  </a:moveTo>
                  <a:lnTo>
                    <a:pt x="27" y="52"/>
                  </a:lnTo>
                  <a:lnTo>
                    <a:pt x="35" y="22"/>
                  </a:lnTo>
                  <a:lnTo>
                    <a:pt x="8" y="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8" name="Freeform 388"/>
            <p:cNvSpPr>
              <a:spLocks noChangeAspect="1"/>
            </p:cNvSpPr>
            <p:nvPr/>
          </p:nvSpPr>
          <p:spPr bwMode="auto">
            <a:xfrm>
              <a:off x="1105" y="2669"/>
              <a:ext cx="7" cy="11"/>
            </a:xfrm>
            <a:custGeom>
              <a:avLst/>
              <a:gdLst>
                <a:gd name="T0" fmla="*/ 5 w 36"/>
                <a:gd name="T1" fmla="*/ 11 h 55"/>
                <a:gd name="T2" fmla="*/ 7 w 36"/>
                <a:gd name="T3" fmla="*/ 5 h 55"/>
                <a:gd name="T4" fmla="*/ 2 w 36"/>
                <a:gd name="T5" fmla="*/ 0 h 55"/>
                <a:gd name="T6" fmla="*/ 0 w 36"/>
                <a:gd name="T7" fmla="*/ 6 h 55"/>
                <a:gd name="T8" fmla="*/ 5 w 36"/>
                <a:gd name="T9" fmla="*/ 11 h 55"/>
                <a:gd name="T10" fmla="*/ 0 60000 65536"/>
                <a:gd name="T11" fmla="*/ 0 60000 65536"/>
                <a:gd name="T12" fmla="*/ 0 60000 65536"/>
                <a:gd name="T13" fmla="*/ 0 60000 65536"/>
                <a:gd name="T14" fmla="*/ 0 60000 65536"/>
                <a:gd name="T15" fmla="*/ 0 w 36"/>
                <a:gd name="T16" fmla="*/ 0 h 55"/>
                <a:gd name="T17" fmla="*/ 36 w 36"/>
                <a:gd name="T18" fmla="*/ 55 h 55"/>
              </a:gdLst>
              <a:ahLst/>
              <a:cxnLst>
                <a:cxn ang="T10">
                  <a:pos x="T0" y="T1"/>
                </a:cxn>
                <a:cxn ang="T11">
                  <a:pos x="T2" y="T3"/>
                </a:cxn>
                <a:cxn ang="T12">
                  <a:pos x="T4" y="T5"/>
                </a:cxn>
                <a:cxn ang="T13">
                  <a:pos x="T6" y="T7"/>
                </a:cxn>
                <a:cxn ang="T14">
                  <a:pos x="T8" y="T9"/>
                </a:cxn>
              </a:cxnLst>
              <a:rect l="T15" t="T16" r="T17" b="T18"/>
              <a:pathLst>
                <a:path w="36" h="55">
                  <a:moveTo>
                    <a:pt x="28" y="55"/>
                  </a:moveTo>
                  <a:lnTo>
                    <a:pt x="36" y="23"/>
                  </a:lnTo>
                  <a:lnTo>
                    <a:pt x="9" y="0"/>
                  </a:lnTo>
                  <a:lnTo>
                    <a:pt x="0" y="28"/>
                  </a:lnTo>
                  <a:lnTo>
                    <a:pt x="28" y="5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69" name="Freeform 389"/>
            <p:cNvSpPr>
              <a:spLocks noChangeAspect="1"/>
            </p:cNvSpPr>
            <p:nvPr/>
          </p:nvSpPr>
          <p:spPr bwMode="auto">
            <a:xfrm>
              <a:off x="1129" y="2688"/>
              <a:ext cx="6" cy="9"/>
            </a:xfrm>
            <a:custGeom>
              <a:avLst/>
              <a:gdLst>
                <a:gd name="T0" fmla="*/ 0 w 28"/>
                <a:gd name="T1" fmla="*/ 6 h 44"/>
                <a:gd name="T2" fmla="*/ 4 w 28"/>
                <a:gd name="T3" fmla="*/ 9 h 44"/>
                <a:gd name="T4" fmla="*/ 6 w 28"/>
                <a:gd name="T5" fmla="*/ 3 h 44"/>
                <a:gd name="T6" fmla="*/ 2 w 28"/>
                <a:gd name="T7" fmla="*/ 0 h 44"/>
                <a:gd name="T8" fmla="*/ 0 w 28"/>
                <a:gd name="T9" fmla="*/ 6 h 44"/>
                <a:gd name="T10" fmla="*/ 0 60000 65536"/>
                <a:gd name="T11" fmla="*/ 0 60000 65536"/>
                <a:gd name="T12" fmla="*/ 0 60000 65536"/>
                <a:gd name="T13" fmla="*/ 0 60000 65536"/>
                <a:gd name="T14" fmla="*/ 0 60000 65536"/>
                <a:gd name="T15" fmla="*/ 0 w 28"/>
                <a:gd name="T16" fmla="*/ 0 h 44"/>
                <a:gd name="T17" fmla="*/ 28 w 28"/>
                <a:gd name="T18" fmla="*/ 44 h 44"/>
              </a:gdLst>
              <a:ahLst/>
              <a:cxnLst>
                <a:cxn ang="T10">
                  <a:pos x="T0" y="T1"/>
                </a:cxn>
                <a:cxn ang="T11">
                  <a:pos x="T2" y="T3"/>
                </a:cxn>
                <a:cxn ang="T12">
                  <a:pos x="T4" y="T5"/>
                </a:cxn>
                <a:cxn ang="T13">
                  <a:pos x="T6" y="T7"/>
                </a:cxn>
                <a:cxn ang="T14">
                  <a:pos x="T8" y="T9"/>
                </a:cxn>
              </a:cxnLst>
              <a:rect l="T15" t="T16" r="T17" b="T18"/>
              <a:pathLst>
                <a:path w="28" h="44">
                  <a:moveTo>
                    <a:pt x="0" y="31"/>
                  </a:moveTo>
                  <a:lnTo>
                    <a:pt x="20" y="44"/>
                  </a:lnTo>
                  <a:lnTo>
                    <a:pt x="28" y="14"/>
                  </a:lnTo>
                  <a:lnTo>
                    <a:pt x="7" y="0"/>
                  </a:lnTo>
                  <a:lnTo>
                    <a:pt x="0" y="31"/>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70" name="Freeform 390"/>
            <p:cNvSpPr>
              <a:spLocks noChangeAspect="1"/>
            </p:cNvSpPr>
            <p:nvPr/>
          </p:nvSpPr>
          <p:spPr bwMode="auto">
            <a:xfrm>
              <a:off x="1135" y="2693"/>
              <a:ext cx="6" cy="9"/>
            </a:xfrm>
            <a:custGeom>
              <a:avLst/>
              <a:gdLst>
                <a:gd name="T0" fmla="*/ 0 w 30"/>
                <a:gd name="T1" fmla="*/ 5 h 46"/>
                <a:gd name="T2" fmla="*/ 4 w 30"/>
                <a:gd name="T3" fmla="*/ 9 h 46"/>
                <a:gd name="T4" fmla="*/ 6 w 30"/>
                <a:gd name="T5" fmla="*/ 3 h 46"/>
                <a:gd name="T6" fmla="*/ 2 w 30"/>
                <a:gd name="T7" fmla="*/ 0 h 46"/>
                <a:gd name="T8" fmla="*/ 0 w 30"/>
                <a:gd name="T9" fmla="*/ 5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27"/>
                  </a:moveTo>
                  <a:lnTo>
                    <a:pt x="22" y="46"/>
                  </a:lnTo>
                  <a:lnTo>
                    <a:pt x="30" y="16"/>
                  </a:lnTo>
                  <a:lnTo>
                    <a:pt x="8" y="0"/>
                  </a:lnTo>
                  <a:lnTo>
                    <a:pt x="0"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nvGrpSpPr>
          <p:cNvPr id="2096" name="Group 391"/>
          <p:cNvGrpSpPr>
            <a:grpSpLocks noChangeAspect="1"/>
          </p:cNvGrpSpPr>
          <p:nvPr/>
        </p:nvGrpSpPr>
        <p:grpSpPr bwMode="auto">
          <a:xfrm>
            <a:off x="7937989" y="1089450"/>
            <a:ext cx="552450" cy="287338"/>
            <a:chOff x="793" y="2523"/>
            <a:chExt cx="529" cy="447"/>
          </a:xfrm>
        </p:grpSpPr>
        <p:sp>
          <p:nvSpPr>
            <p:cNvPr id="2099" name="Oval 392"/>
            <p:cNvSpPr>
              <a:spLocks noChangeAspect="1" noChangeArrowheads="1"/>
            </p:cNvSpPr>
            <p:nvPr/>
          </p:nvSpPr>
          <p:spPr bwMode="auto">
            <a:xfrm>
              <a:off x="843" y="2873"/>
              <a:ext cx="383" cy="97"/>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ja-JP" altLang="en-US"/>
            </a:p>
          </p:txBody>
        </p:sp>
        <p:grpSp>
          <p:nvGrpSpPr>
            <p:cNvPr id="2100" name="Group 393"/>
            <p:cNvGrpSpPr>
              <a:grpSpLocks noChangeAspect="1"/>
            </p:cNvGrpSpPr>
            <p:nvPr/>
          </p:nvGrpSpPr>
          <p:grpSpPr bwMode="auto">
            <a:xfrm>
              <a:off x="1174" y="2523"/>
              <a:ext cx="96" cy="216"/>
              <a:chOff x="2457" y="993"/>
              <a:chExt cx="98" cy="220"/>
            </a:xfrm>
          </p:grpSpPr>
          <p:sp>
            <p:nvSpPr>
              <p:cNvPr id="2189" name="Line 394"/>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90" name="Line 395"/>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01" name="Group 396"/>
            <p:cNvGrpSpPr>
              <a:grpSpLocks noChangeAspect="1"/>
            </p:cNvGrpSpPr>
            <p:nvPr/>
          </p:nvGrpSpPr>
          <p:grpSpPr bwMode="auto">
            <a:xfrm>
              <a:off x="1224" y="2537"/>
              <a:ext cx="73" cy="168"/>
              <a:chOff x="2457" y="993"/>
              <a:chExt cx="98" cy="220"/>
            </a:xfrm>
          </p:grpSpPr>
          <p:sp>
            <p:nvSpPr>
              <p:cNvPr id="2187" name="Line 397"/>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8" name="Line 398"/>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02" name="Group 399"/>
            <p:cNvGrpSpPr>
              <a:grpSpLocks noChangeAspect="1"/>
            </p:cNvGrpSpPr>
            <p:nvPr/>
          </p:nvGrpSpPr>
          <p:grpSpPr bwMode="auto">
            <a:xfrm>
              <a:off x="1267" y="2538"/>
              <a:ext cx="55" cy="143"/>
              <a:chOff x="2457" y="993"/>
              <a:chExt cx="98" cy="220"/>
            </a:xfrm>
          </p:grpSpPr>
          <p:sp>
            <p:nvSpPr>
              <p:cNvPr id="2185" name="Line 400"/>
              <p:cNvSpPr>
                <a:spLocks noChangeAspect="1" noChangeShapeType="1"/>
              </p:cNvSpPr>
              <p:nvPr/>
            </p:nvSpPr>
            <p:spPr bwMode="auto">
              <a:xfrm>
                <a:off x="2457" y="993"/>
                <a:ext cx="98" cy="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6" name="Line 401"/>
              <p:cNvSpPr>
                <a:spLocks noChangeAspect="1" noChangeShapeType="1"/>
              </p:cNvSpPr>
              <p:nvPr/>
            </p:nvSpPr>
            <p:spPr bwMode="auto">
              <a:xfrm flipH="1">
                <a:off x="2518" y="1085"/>
                <a:ext cx="37" cy="1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03" name="Group 402"/>
            <p:cNvGrpSpPr>
              <a:grpSpLocks noChangeAspect="1"/>
            </p:cNvGrpSpPr>
            <p:nvPr/>
          </p:nvGrpSpPr>
          <p:grpSpPr bwMode="auto">
            <a:xfrm>
              <a:off x="843" y="2525"/>
              <a:ext cx="126" cy="216"/>
              <a:chOff x="2041" y="987"/>
              <a:chExt cx="128" cy="220"/>
            </a:xfrm>
          </p:grpSpPr>
          <p:sp>
            <p:nvSpPr>
              <p:cNvPr id="2183" name="Line 403"/>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4" name="Line 404"/>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04" name="Group 405"/>
            <p:cNvGrpSpPr>
              <a:grpSpLocks noChangeAspect="1"/>
            </p:cNvGrpSpPr>
            <p:nvPr/>
          </p:nvGrpSpPr>
          <p:grpSpPr bwMode="auto">
            <a:xfrm>
              <a:off x="818" y="2524"/>
              <a:ext cx="102" cy="174"/>
              <a:chOff x="2041" y="987"/>
              <a:chExt cx="128" cy="220"/>
            </a:xfrm>
          </p:grpSpPr>
          <p:sp>
            <p:nvSpPr>
              <p:cNvPr id="2181" name="Line 406"/>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2" name="Line 407"/>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grpSp>
          <p:nvGrpSpPr>
            <p:cNvPr id="2105" name="Group 408"/>
            <p:cNvGrpSpPr>
              <a:grpSpLocks noChangeAspect="1"/>
            </p:cNvGrpSpPr>
            <p:nvPr/>
          </p:nvGrpSpPr>
          <p:grpSpPr bwMode="auto">
            <a:xfrm>
              <a:off x="793" y="2523"/>
              <a:ext cx="78" cy="149"/>
              <a:chOff x="2041" y="987"/>
              <a:chExt cx="128" cy="220"/>
            </a:xfrm>
          </p:grpSpPr>
          <p:sp>
            <p:nvSpPr>
              <p:cNvPr id="2179" name="Line 409"/>
              <p:cNvSpPr>
                <a:spLocks noChangeAspect="1" noChangeShapeType="1"/>
              </p:cNvSpPr>
              <p:nvPr/>
            </p:nvSpPr>
            <p:spPr bwMode="auto">
              <a:xfrm flipV="1">
                <a:off x="2053" y="987"/>
                <a:ext cx="116"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180" name="Line 410"/>
              <p:cNvSpPr>
                <a:spLocks noChangeAspect="1" noChangeShapeType="1"/>
              </p:cNvSpPr>
              <p:nvPr/>
            </p:nvSpPr>
            <p:spPr bwMode="auto">
              <a:xfrm>
                <a:off x="2041" y="1042"/>
                <a:ext cx="36" cy="16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grpSp>
        <p:sp>
          <p:nvSpPr>
            <p:cNvPr id="2106" name="AutoShape 411"/>
            <p:cNvSpPr>
              <a:spLocks noChangeAspect="1" noChangeArrowheads="1" noTextEdit="1"/>
            </p:cNvSpPr>
            <p:nvPr/>
          </p:nvSpPr>
          <p:spPr bwMode="auto">
            <a:xfrm>
              <a:off x="898" y="2551"/>
              <a:ext cx="29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2107" name="Freeform 412"/>
            <p:cNvSpPr>
              <a:spLocks noChangeAspect="1"/>
            </p:cNvSpPr>
            <p:nvPr/>
          </p:nvSpPr>
          <p:spPr bwMode="auto">
            <a:xfrm>
              <a:off x="898" y="2552"/>
              <a:ext cx="294" cy="383"/>
            </a:xfrm>
            <a:custGeom>
              <a:avLst/>
              <a:gdLst>
                <a:gd name="T0" fmla="*/ 46 w 1470"/>
                <a:gd name="T1" fmla="*/ 341 h 1916"/>
                <a:gd name="T2" fmla="*/ 163 w 1470"/>
                <a:gd name="T3" fmla="*/ 383 h 1916"/>
                <a:gd name="T4" fmla="*/ 168 w 1470"/>
                <a:gd name="T5" fmla="*/ 379 h 1916"/>
                <a:gd name="T6" fmla="*/ 177 w 1470"/>
                <a:gd name="T7" fmla="*/ 374 h 1916"/>
                <a:gd name="T8" fmla="*/ 188 w 1470"/>
                <a:gd name="T9" fmla="*/ 366 h 1916"/>
                <a:gd name="T10" fmla="*/ 201 w 1470"/>
                <a:gd name="T11" fmla="*/ 359 h 1916"/>
                <a:gd name="T12" fmla="*/ 214 w 1470"/>
                <a:gd name="T13" fmla="*/ 351 h 1916"/>
                <a:gd name="T14" fmla="*/ 226 w 1470"/>
                <a:gd name="T15" fmla="*/ 344 h 1916"/>
                <a:gd name="T16" fmla="*/ 236 w 1470"/>
                <a:gd name="T17" fmla="*/ 339 h 1916"/>
                <a:gd name="T18" fmla="*/ 256 w 1470"/>
                <a:gd name="T19" fmla="*/ 226 h 1916"/>
                <a:gd name="T20" fmla="*/ 269 w 1470"/>
                <a:gd name="T21" fmla="*/ 154 h 1916"/>
                <a:gd name="T22" fmla="*/ 274 w 1470"/>
                <a:gd name="T23" fmla="*/ 136 h 1916"/>
                <a:gd name="T24" fmla="*/ 281 w 1470"/>
                <a:gd name="T25" fmla="*/ 109 h 1916"/>
                <a:gd name="T26" fmla="*/ 290 w 1470"/>
                <a:gd name="T27" fmla="*/ 81 h 1916"/>
                <a:gd name="T28" fmla="*/ 222 w 1470"/>
                <a:gd name="T29" fmla="*/ 7 h 1916"/>
                <a:gd name="T30" fmla="*/ 221 w 1470"/>
                <a:gd name="T31" fmla="*/ 6 h 1916"/>
                <a:gd name="T32" fmla="*/ 217 w 1470"/>
                <a:gd name="T33" fmla="*/ 3 h 1916"/>
                <a:gd name="T34" fmla="*/ 210 w 1470"/>
                <a:gd name="T35" fmla="*/ 1 h 1916"/>
                <a:gd name="T36" fmla="*/ 199 w 1470"/>
                <a:gd name="T37" fmla="*/ 0 h 1916"/>
                <a:gd name="T38" fmla="*/ 192 w 1470"/>
                <a:gd name="T39" fmla="*/ 0 h 1916"/>
                <a:gd name="T40" fmla="*/ 184 w 1470"/>
                <a:gd name="T41" fmla="*/ 1 h 1916"/>
                <a:gd name="T42" fmla="*/ 175 w 1470"/>
                <a:gd name="T43" fmla="*/ 1 h 1916"/>
                <a:gd name="T44" fmla="*/ 165 w 1470"/>
                <a:gd name="T45" fmla="*/ 2 h 1916"/>
                <a:gd name="T46" fmla="*/ 154 w 1470"/>
                <a:gd name="T47" fmla="*/ 3 h 1916"/>
                <a:gd name="T48" fmla="*/ 143 w 1470"/>
                <a:gd name="T49" fmla="*/ 5 h 1916"/>
                <a:gd name="T50" fmla="*/ 131 w 1470"/>
                <a:gd name="T51" fmla="*/ 6 h 1916"/>
                <a:gd name="T52" fmla="*/ 118 w 1470"/>
                <a:gd name="T53" fmla="*/ 9 h 1916"/>
                <a:gd name="T54" fmla="*/ 106 w 1470"/>
                <a:gd name="T55" fmla="*/ 11 h 1916"/>
                <a:gd name="T56" fmla="*/ 94 w 1470"/>
                <a:gd name="T57" fmla="*/ 14 h 1916"/>
                <a:gd name="T58" fmla="*/ 84 w 1470"/>
                <a:gd name="T59" fmla="*/ 17 h 1916"/>
                <a:gd name="T60" fmla="*/ 75 w 1470"/>
                <a:gd name="T61" fmla="*/ 20 h 1916"/>
                <a:gd name="T62" fmla="*/ 66 w 1470"/>
                <a:gd name="T63" fmla="*/ 23 h 1916"/>
                <a:gd name="T64" fmla="*/ 58 w 1470"/>
                <a:gd name="T65" fmla="*/ 25 h 1916"/>
                <a:gd name="T66" fmla="*/ 52 w 1470"/>
                <a:gd name="T67" fmla="*/ 28 h 1916"/>
                <a:gd name="T68" fmla="*/ 46 w 1470"/>
                <a:gd name="T69" fmla="*/ 31 h 1916"/>
                <a:gd name="T70" fmla="*/ 39 w 1470"/>
                <a:gd name="T71" fmla="*/ 33 h 1916"/>
                <a:gd name="T72" fmla="*/ 32 w 1470"/>
                <a:gd name="T73" fmla="*/ 37 h 1916"/>
                <a:gd name="T74" fmla="*/ 25 w 1470"/>
                <a:gd name="T75" fmla="*/ 40 h 1916"/>
                <a:gd name="T76" fmla="*/ 17 w 1470"/>
                <a:gd name="T77" fmla="*/ 44 h 1916"/>
                <a:gd name="T78" fmla="*/ 10 w 1470"/>
                <a:gd name="T79" fmla="*/ 47 h 1916"/>
                <a:gd name="T80" fmla="*/ 5 w 1470"/>
                <a:gd name="T81" fmla="*/ 49 h 1916"/>
                <a:gd name="T82" fmla="*/ 1 w 1470"/>
                <a:gd name="T83" fmla="*/ 51 h 1916"/>
                <a:gd name="T84" fmla="*/ 0 w 1470"/>
                <a:gd name="T85" fmla="*/ 52 h 19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0"/>
                <a:gd name="T130" fmla="*/ 0 h 1916"/>
                <a:gd name="T131" fmla="*/ 1470 w 1470"/>
                <a:gd name="T132" fmla="*/ 1916 h 19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0" h="1916">
                  <a:moveTo>
                    <a:pt x="0" y="258"/>
                  </a:moveTo>
                  <a:lnTo>
                    <a:pt x="230" y="1708"/>
                  </a:lnTo>
                  <a:lnTo>
                    <a:pt x="810" y="1916"/>
                  </a:lnTo>
                  <a:lnTo>
                    <a:pt x="813" y="1914"/>
                  </a:lnTo>
                  <a:lnTo>
                    <a:pt x="823" y="1908"/>
                  </a:lnTo>
                  <a:lnTo>
                    <a:pt x="838" y="1898"/>
                  </a:lnTo>
                  <a:lnTo>
                    <a:pt x="859" y="1885"/>
                  </a:lnTo>
                  <a:lnTo>
                    <a:pt x="883" y="1870"/>
                  </a:lnTo>
                  <a:lnTo>
                    <a:pt x="910" y="1853"/>
                  </a:lnTo>
                  <a:lnTo>
                    <a:pt x="941" y="1833"/>
                  </a:lnTo>
                  <a:lnTo>
                    <a:pt x="973" y="1814"/>
                  </a:lnTo>
                  <a:lnTo>
                    <a:pt x="1005" y="1794"/>
                  </a:lnTo>
                  <a:lnTo>
                    <a:pt x="1038" y="1774"/>
                  </a:lnTo>
                  <a:lnTo>
                    <a:pt x="1072" y="1755"/>
                  </a:lnTo>
                  <a:lnTo>
                    <a:pt x="1103" y="1737"/>
                  </a:lnTo>
                  <a:lnTo>
                    <a:pt x="1132" y="1720"/>
                  </a:lnTo>
                  <a:lnTo>
                    <a:pt x="1158" y="1707"/>
                  </a:lnTo>
                  <a:lnTo>
                    <a:pt x="1182" y="1696"/>
                  </a:lnTo>
                  <a:lnTo>
                    <a:pt x="1200" y="1688"/>
                  </a:lnTo>
                  <a:lnTo>
                    <a:pt x="1279" y="1129"/>
                  </a:lnTo>
                  <a:lnTo>
                    <a:pt x="1344" y="784"/>
                  </a:lnTo>
                  <a:lnTo>
                    <a:pt x="1347" y="771"/>
                  </a:lnTo>
                  <a:lnTo>
                    <a:pt x="1357" y="736"/>
                  </a:lnTo>
                  <a:lnTo>
                    <a:pt x="1370" y="682"/>
                  </a:lnTo>
                  <a:lnTo>
                    <a:pt x="1388" y="617"/>
                  </a:lnTo>
                  <a:lnTo>
                    <a:pt x="1407" y="545"/>
                  </a:lnTo>
                  <a:lnTo>
                    <a:pt x="1429" y="473"/>
                  </a:lnTo>
                  <a:lnTo>
                    <a:pt x="1450" y="404"/>
                  </a:lnTo>
                  <a:lnTo>
                    <a:pt x="1470" y="345"/>
                  </a:lnTo>
                  <a:lnTo>
                    <a:pt x="1112" y="36"/>
                  </a:lnTo>
                  <a:lnTo>
                    <a:pt x="1110" y="34"/>
                  </a:lnTo>
                  <a:lnTo>
                    <a:pt x="1106" y="30"/>
                  </a:lnTo>
                  <a:lnTo>
                    <a:pt x="1097" y="24"/>
                  </a:lnTo>
                  <a:lnTo>
                    <a:pt x="1085" y="16"/>
                  </a:lnTo>
                  <a:lnTo>
                    <a:pt x="1069" y="10"/>
                  </a:lnTo>
                  <a:lnTo>
                    <a:pt x="1049" y="4"/>
                  </a:lnTo>
                  <a:lnTo>
                    <a:pt x="1024" y="0"/>
                  </a:lnTo>
                  <a:lnTo>
                    <a:pt x="995" y="0"/>
                  </a:lnTo>
                  <a:lnTo>
                    <a:pt x="979" y="1"/>
                  </a:lnTo>
                  <a:lnTo>
                    <a:pt x="961" y="2"/>
                  </a:lnTo>
                  <a:lnTo>
                    <a:pt x="942" y="3"/>
                  </a:lnTo>
                  <a:lnTo>
                    <a:pt x="921" y="4"/>
                  </a:lnTo>
                  <a:lnTo>
                    <a:pt x="899" y="5"/>
                  </a:lnTo>
                  <a:lnTo>
                    <a:pt x="876" y="7"/>
                  </a:lnTo>
                  <a:lnTo>
                    <a:pt x="852" y="9"/>
                  </a:lnTo>
                  <a:lnTo>
                    <a:pt x="827" y="11"/>
                  </a:lnTo>
                  <a:lnTo>
                    <a:pt x="800" y="13"/>
                  </a:lnTo>
                  <a:lnTo>
                    <a:pt x="772" y="16"/>
                  </a:lnTo>
                  <a:lnTo>
                    <a:pt x="744" y="19"/>
                  </a:lnTo>
                  <a:lnTo>
                    <a:pt x="715" y="23"/>
                  </a:lnTo>
                  <a:lnTo>
                    <a:pt x="685" y="27"/>
                  </a:lnTo>
                  <a:lnTo>
                    <a:pt x="654" y="32"/>
                  </a:lnTo>
                  <a:lnTo>
                    <a:pt x="623" y="38"/>
                  </a:lnTo>
                  <a:lnTo>
                    <a:pt x="591" y="44"/>
                  </a:lnTo>
                  <a:lnTo>
                    <a:pt x="560" y="51"/>
                  </a:lnTo>
                  <a:lnTo>
                    <a:pt x="529" y="57"/>
                  </a:lnTo>
                  <a:lnTo>
                    <a:pt x="500" y="65"/>
                  </a:lnTo>
                  <a:lnTo>
                    <a:pt x="472" y="72"/>
                  </a:lnTo>
                  <a:lnTo>
                    <a:pt x="446" y="79"/>
                  </a:lnTo>
                  <a:lnTo>
                    <a:pt x="420" y="86"/>
                  </a:lnTo>
                  <a:lnTo>
                    <a:pt x="396" y="93"/>
                  </a:lnTo>
                  <a:lnTo>
                    <a:pt x="373" y="100"/>
                  </a:lnTo>
                  <a:lnTo>
                    <a:pt x="351" y="107"/>
                  </a:lnTo>
                  <a:lnTo>
                    <a:pt x="331" y="114"/>
                  </a:lnTo>
                  <a:lnTo>
                    <a:pt x="311" y="120"/>
                  </a:lnTo>
                  <a:lnTo>
                    <a:pt x="292" y="127"/>
                  </a:lnTo>
                  <a:lnTo>
                    <a:pt x="274" y="134"/>
                  </a:lnTo>
                  <a:lnTo>
                    <a:pt x="258" y="140"/>
                  </a:lnTo>
                  <a:lnTo>
                    <a:pt x="243" y="147"/>
                  </a:lnTo>
                  <a:lnTo>
                    <a:pt x="228" y="153"/>
                  </a:lnTo>
                  <a:lnTo>
                    <a:pt x="213" y="160"/>
                  </a:lnTo>
                  <a:lnTo>
                    <a:pt x="197" y="167"/>
                  </a:lnTo>
                  <a:lnTo>
                    <a:pt x="179" y="175"/>
                  </a:lnTo>
                  <a:lnTo>
                    <a:pt x="160" y="183"/>
                  </a:lnTo>
                  <a:lnTo>
                    <a:pt x="142" y="193"/>
                  </a:lnTo>
                  <a:lnTo>
                    <a:pt x="123" y="201"/>
                  </a:lnTo>
                  <a:lnTo>
                    <a:pt x="104" y="210"/>
                  </a:lnTo>
                  <a:lnTo>
                    <a:pt x="86" y="218"/>
                  </a:lnTo>
                  <a:lnTo>
                    <a:pt x="69" y="226"/>
                  </a:lnTo>
                  <a:lnTo>
                    <a:pt x="52" y="234"/>
                  </a:lnTo>
                  <a:lnTo>
                    <a:pt x="38" y="241"/>
                  </a:lnTo>
                  <a:lnTo>
                    <a:pt x="25" y="246"/>
                  </a:lnTo>
                  <a:lnTo>
                    <a:pt x="15" y="251"/>
                  </a:lnTo>
                  <a:lnTo>
                    <a:pt x="7" y="255"/>
                  </a:lnTo>
                  <a:lnTo>
                    <a:pt x="2" y="257"/>
                  </a:lnTo>
                  <a:lnTo>
                    <a:pt x="0" y="2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08" name="Freeform 413"/>
            <p:cNvSpPr>
              <a:spLocks noChangeAspect="1"/>
            </p:cNvSpPr>
            <p:nvPr/>
          </p:nvSpPr>
          <p:spPr bwMode="auto">
            <a:xfrm>
              <a:off x="1060" y="2567"/>
              <a:ext cx="117" cy="353"/>
            </a:xfrm>
            <a:custGeom>
              <a:avLst/>
              <a:gdLst>
                <a:gd name="T0" fmla="*/ 43 w 582"/>
                <a:gd name="T1" fmla="*/ 0 h 1767"/>
                <a:gd name="T2" fmla="*/ 42 w 582"/>
                <a:gd name="T3" fmla="*/ 4 h 1767"/>
                <a:gd name="T4" fmla="*/ 40 w 582"/>
                <a:gd name="T5" fmla="*/ 13 h 1767"/>
                <a:gd name="T6" fmla="*/ 37 w 582"/>
                <a:gd name="T7" fmla="*/ 27 h 1767"/>
                <a:gd name="T8" fmla="*/ 34 w 582"/>
                <a:gd name="T9" fmla="*/ 43 h 1767"/>
                <a:gd name="T10" fmla="*/ 30 w 582"/>
                <a:gd name="T11" fmla="*/ 60 h 1767"/>
                <a:gd name="T12" fmla="*/ 27 w 582"/>
                <a:gd name="T13" fmla="*/ 76 h 1767"/>
                <a:gd name="T14" fmla="*/ 24 w 582"/>
                <a:gd name="T15" fmla="*/ 89 h 1767"/>
                <a:gd name="T16" fmla="*/ 23 w 582"/>
                <a:gd name="T17" fmla="*/ 98 h 1767"/>
                <a:gd name="T18" fmla="*/ 21 w 582"/>
                <a:gd name="T19" fmla="*/ 106 h 1767"/>
                <a:gd name="T20" fmla="*/ 20 w 582"/>
                <a:gd name="T21" fmla="*/ 118 h 1767"/>
                <a:gd name="T22" fmla="*/ 18 w 582"/>
                <a:gd name="T23" fmla="*/ 132 h 1767"/>
                <a:gd name="T24" fmla="*/ 16 w 582"/>
                <a:gd name="T25" fmla="*/ 146 h 1767"/>
                <a:gd name="T26" fmla="*/ 15 w 582"/>
                <a:gd name="T27" fmla="*/ 160 h 1767"/>
                <a:gd name="T28" fmla="*/ 13 w 582"/>
                <a:gd name="T29" fmla="*/ 171 h 1767"/>
                <a:gd name="T30" fmla="*/ 12 w 582"/>
                <a:gd name="T31" fmla="*/ 179 h 1767"/>
                <a:gd name="T32" fmla="*/ 12 w 582"/>
                <a:gd name="T33" fmla="*/ 182 h 1767"/>
                <a:gd name="T34" fmla="*/ 0 w 582"/>
                <a:gd name="T35" fmla="*/ 353 h 1767"/>
                <a:gd name="T36" fmla="*/ 68 w 582"/>
                <a:gd name="T37" fmla="*/ 315 h 1767"/>
                <a:gd name="T38" fmla="*/ 86 w 582"/>
                <a:gd name="T39" fmla="*/ 184 h 1767"/>
                <a:gd name="T40" fmla="*/ 86 w 582"/>
                <a:gd name="T41" fmla="*/ 182 h 1767"/>
                <a:gd name="T42" fmla="*/ 88 w 582"/>
                <a:gd name="T43" fmla="*/ 176 h 1767"/>
                <a:gd name="T44" fmla="*/ 90 w 582"/>
                <a:gd name="T45" fmla="*/ 166 h 1767"/>
                <a:gd name="T46" fmla="*/ 92 w 582"/>
                <a:gd name="T47" fmla="*/ 155 h 1767"/>
                <a:gd name="T48" fmla="*/ 94 w 582"/>
                <a:gd name="T49" fmla="*/ 143 h 1767"/>
                <a:gd name="T50" fmla="*/ 97 w 582"/>
                <a:gd name="T51" fmla="*/ 132 h 1767"/>
                <a:gd name="T52" fmla="*/ 100 w 582"/>
                <a:gd name="T53" fmla="*/ 121 h 1767"/>
                <a:gd name="T54" fmla="*/ 101 w 582"/>
                <a:gd name="T55" fmla="*/ 114 h 1767"/>
                <a:gd name="T56" fmla="*/ 103 w 582"/>
                <a:gd name="T57" fmla="*/ 107 h 1767"/>
                <a:gd name="T58" fmla="*/ 105 w 582"/>
                <a:gd name="T59" fmla="*/ 98 h 1767"/>
                <a:gd name="T60" fmla="*/ 108 w 582"/>
                <a:gd name="T61" fmla="*/ 89 h 1767"/>
                <a:gd name="T62" fmla="*/ 111 w 582"/>
                <a:gd name="T63" fmla="*/ 80 h 1767"/>
                <a:gd name="T64" fmla="*/ 113 w 582"/>
                <a:gd name="T65" fmla="*/ 71 h 1767"/>
                <a:gd name="T66" fmla="*/ 115 w 582"/>
                <a:gd name="T67" fmla="*/ 65 h 1767"/>
                <a:gd name="T68" fmla="*/ 116 w 582"/>
                <a:gd name="T69" fmla="*/ 60 h 1767"/>
                <a:gd name="T70" fmla="*/ 117 w 582"/>
                <a:gd name="T71" fmla="*/ 58 h 1767"/>
                <a:gd name="T72" fmla="*/ 43 w 582"/>
                <a:gd name="T73" fmla="*/ 0 h 17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82"/>
                <a:gd name="T112" fmla="*/ 0 h 1767"/>
                <a:gd name="T113" fmla="*/ 582 w 582"/>
                <a:gd name="T114" fmla="*/ 1767 h 17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82" h="1767">
                  <a:moveTo>
                    <a:pt x="214" y="0"/>
                  </a:moveTo>
                  <a:lnTo>
                    <a:pt x="210" y="18"/>
                  </a:lnTo>
                  <a:lnTo>
                    <a:pt x="200" y="65"/>
                  </a:lnTo>
                  <a:lnTo>
                    <a:pt x="185" y="135"/>
                  </a:lnTo>
                  <a:lnTo>
                    <a:pt x="168" y="216"/>
                  </a:lnTo>
                  <a:lnTo>
                    <a:pt x="151" y="302"/>
                  </a:lnTo>
                  <a:lnTo>
                    <a:pt x="134" y="382"/>
                  </a:lnTo>
                  <a:lnTo>
                    <a:pt x="121" y="448"/>
                  </a:lnTo>
                  <a:lnTo>
                    <a:pt x="113" y="491"/>
                  </a:lnTo>
                  <a:lnTo>
                    <a:pt x="106" y="532"/>
                  </a:lnTo>
                  <a:lnTo>
                    <a:pt x="98" y="590"/>
                  </a:lnTo>
                  <a:lnTo>
                    <a:pt x="90" y="659"/>
                  </a:lnTo>
                  <a:lnTo>
                    <a:pt x="81" y="730"/>
                  </a:lnTo>
                  <a:lnTo>
                    <a:pt x="73" y="799"/>
                  </a:lnTo>
                  <a:lnTo>
                    <a:pt x="66" y="857"/>
                  </a:lnTo>
                  <a:lnTo>
                    <a:pt x="62" y="897"/>
                  </a:lnTo>
                  <a:lnTo>
                    <a:pt x="60" y="912"/>
                  </a:lnTo>
                  <a:lnTo>
                    <a:pt x="0" y="1767"/>
                  </a:lnTo>
                  <a:lnTo>
                    <a:pt x="339" y="1577"/>
                  </a:lnTo>
                  <a:lnTo>
                    <a:pt x="428" y="923"/>
                  </a:lnTo>
                  <a:lnTo>
                    <a:pt x="430" y="911"/>
                  </a:lnTo>
                  <a:lnTo>
                    <a:pt x="437" y="879"/>
                  </a:lnTo>
                  <a:lnTo>
                    <a:pt x="446" y="832"/>
                  </a:lnTo>
                  <a:lnTo>
                    <a:pt x="458" y="777"/>
                  </a:lnTo>
                  <a:lnTo>
                    <a:pt x="470" y="717"/>
                  </a:lnTo>
                  <a:lnTo>
                    <a:pt x="484" y="659"/>
                  </a:lnTo>
                  <a:lnTo>
                    <a:pt x="495" y="607"/>
                  </a:lnTo>
                  <a:lnTo>
                    <a:pt x="504" y="569"/>
                  </a:lnTo>
                  <a:lnTo>
                    <a:pt x="513" y="534"/>
                  </a:lnTo>
                  <a:lnTo>
                    <a:pt x="524" y="491"/>
                  </a:lnTo>
                  <a:lnTo>
                    <a:pt x="537" y="445"/>
                  </a:lnTo>
                  <a:lnTo>
                    <a:pt x="550" y="400"/>
                  </a:lnTo>
                  <a:lnTo>
                    <a:pt x="562" y="357"/>
                  </a:lnTo>
                  <a:lnTo>
                    <a:pt x="572" y="323"/>
                  </a:lnTo>
                  <a:lnTo>
                    <a:pt x="579" y="300"/>
                  </a:lnTo>
                  <a:lnTo>
                    <a:pt x="582" y="291"/>
                  </a:lnTo>
                  <a:lnTo>
                    <a:pt x="214"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09" name="Freeform 414"/>
            <p:cNvSpPr>
              <a:spLocks noChangeAspect="1"/>
            </p:cNvSpPr>
            <p:nvPr/>
          </p:nvSpPr>
          <p:spPr bwMode="auto">
            <a:xfrm>
              <a:off x="1064" y="2589"/>
              <a:ext cx="104" cy="322"/>
            </a:xfrm>
            <a:custGeom>
              <a:avLst/>
              <a:gdLst>
                <a:gd name="T0" fmla="*/ 41 w 519"/>
                <a:gd name="T1" fmla="*/ 0 h 1611"/>
                <a:gd name="T2" fmla="*/ 27 w 519"/>
                <a:gd name="T3" fmla="*/ 59 h 1611"/>
                <a:gd name="T4" fmla="*/ 15 w 519"/>
                <a:gd name="T5" fmla="*/ 130 h 1611"/>
                <a:gd name="T6" fmla="*/ 9 w 519"/>
                <a:gd name="T7" fmla="*/ 195 h 1611"/>
                <a:gd name="T8" fmla="*/ 0 w 519"/>
                <a:gd name="T9" fmla="*/ 322 h 1611"/>
                <a:gd name="T10" fmla="*/ 61 w 519"/>
                <a:gd name="T11" fmla="*/ 289 h 1611"/>
                <a:gd name="T12" fmla="*/ 77 w 519"/>
                <a:gd name="T13" fmla="*/ 171 h 1611"/>
                <a:gd name="T14" fmla="*/ 77 w 519"/>
                <a:gd name="T15" fmla="*/ 169 h 1611"/>
                <a:gd name="T16" fmla="*/ 78 w 519"/>
                <a:gd name="T17" fmla="*/ 165 h 1611"/>
                <a:gd name="T18" fmla="*/ 79 w 519"/>
                <a:gd name="T19" fmla="*/ 158 h 1611"/>
                <a:gd name="T20" fmla="*/ 80 w 519"/>
                <a:gd name="T21" fmla="*/ 149 h 1611"/>
                <a:gd name="T22" fmla="*/ 82 w 519"/>
                <a:gd name="T23" fmla="*/ 140 h 1611"/>
                <a:gd name="T24" fmla="*/ 84 w 519"/>
                <a:gd name="T25" fmla="*/ 130 h 1611"/>
                <a:gd name="T26" fmla="*/ 85 w 519"/>
                <a:gd name="T27" fmla="*/ 121 h 1611"/>
                <a:gd name="T28" fmla="*/ 87 w 519"/>
                <a:gd name="T29" fmla="*/ 114 h 1611"/>
                <a:gd name="T30" fmla="*/ 89 w 519"/>
                <a:gd name="T31" fmla="*/ 107 h 1611"/>
                <a:gd name="T32" fmla="*/ 91 w 519"/>
                <a:gd name="T33" fmla="*/ 98 h 1611"/>
                <a:gd name="T34" fmla="*/ 94 w 519"/>
                <a:gd name="T35" fmla="*/ 88 h 1611"/>
                <a:gd name="T36" fmla="*/ 96 w 519"/>
                <a:gd name="T37" fmla="*/ 78 h 1611"/>
                <a:gd name="T38" fmla="*/ 99 w 519"/>
                <a:gd name="T39" fmla="*/ 69 h 1611"/>
                <a:gd name="T40" fmla="*/ 101 w 519"/>
                <a:gd name="T41" fmla="*/ 61 h 1611"/>
                <a:gd name="T42" fmla="*/ 103 w 519"/>
                <a:gd name="T43" fmla="*/ 55 h 1611"/>
                <a:gd name="T44" fmla="*/ 104 w 519"/>
                <a:gd name="T45" fmla="*/ 51 h 1611"/>
                <a:gd name="T46" fmla="*/ 41 w 519"/>
                <a:gd name="T47" fmla="*/ 0 h 16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19"/>
                <a:gd name="T73" fmla="*/ 0 h 1611"/>
                <a:gd name="T74" fmla="*/ 519 w 519"/>
                <a:gd name="T75" fmla="*/ 1611 h 16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19" h="1611">
                  <a:moveTo>
                    <a:pt x="203" y="0"/>
                  </a:moveTo>
                  <a:lnTo>
                    <a:pt x="133" y="296"/>
                  </a:lnTo>
                  <a:lnTo>
                    <a:pt x="77" y="650"/>
                  </a:lnTo>
                  <a:lnTo>
                    <a:pt x="44" y="974"/>
                  </a:lnTo>
                  <a:lnTo>
                    <a:pt x="0" y="1611"/>
                  </a:lnTo>
                  <a:lnTo>
                    <a:pt x="304" y="1445"/>
                  </a:lnTo>
                  <a:lnTo>
                    <a:pt x="382" y="857"/>
                  </a:lnTo>
                  <a:lnTo>
                    <a:pt x="383" y="848"/>
                  </a:lnTo>
                  <a:lnTo>
                    <a:pt x="387" y="825"/>
                  </a:lnTo>
                  <a:lnTo>
                    <a:pt x="393" y="790"/>
                  </a:lnTo>
                  <a:lnTo>
                    <a:pt x="401" y="746"/>
                  </a:lnTo>
                  <a:lnTo>
                    <a:pt x="409" y="699"/>
                  </a:lnTo>
                  <a:lnTo>
                    <a:pt x="418" y="652"/>
                  </a:lnTo>
                  <a:lnTo>
                    <a:pt x="426" y="607"/>
                  </a:lnTo>
                  <a:lnTo>
                    <a:pt x="434" y="570"/>
                  </a:lnTo>
                  <a:lnTo>
                    <a:pt x="443" y="533"/>
                  </a:lnTo>
                  <a:lnTo>
                    <a:pt x="455" y="488"/>
                  </a:lnTo>
                  <a:lnTo>
                    <a:pt x="467" y="440"/>
                  </a:lnTo>
                  <a:lnTo>
                    <a:pt x="480" y="392"/>
                  </a:lnTo>
                  <a:lnTo>
                    <a:pt x="493" y="346"/>
                  </a:lnTo>
                  <a:lnTo>
                    <a:pt x="504" y="306"/>
                  </a:lnTo>
                  <a:lnTo>
                    <a:pt x="513" y="275"/>
                  </a:lnTo>
                  <a:lnTo>
                    <a:pt x="519" y="255"/>
                  </a:lnTo>
                  <a:lnTo>
                    <a:pt x="203"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0" name="Freeform 415"/>
            <p:cNvSpPr>
              <a:spLocks noChangeAspect="1"/>
            </p:cNvSpPr>
            <p:nvPr/>
          </p:nvSpPr>
          <p:spPr bwMode="auto">
            <a:xfrm>
              <a:off x="910" y="2566"/>
              <a:ext cx="184" cy="354"/>
            </a:xfrm>
            <a:custGeom>
              <a:avLst/>
              <a:gdLst>
                <a:gd name="T0" fmla="*/ 94 w 918"/>
                <a:gd name="T1" fmla="*/ 13 h 1774"/>
                <a:gd name="T2" fmla="*/ 83 w 918"/>
                <a:gd name="T3" fmla="*/ 16 h 1774"/>
                <a:gd name="T4" fmla="*/ 74 w 918"/>
                <a:gd name="T5" fmla="*/ 18 h 1774"/>
                <a:gd name="T6" fmla="*/ 66 w 918"/>
                <a:gd name="T7" fmla="*/ 20 h 1774"/>
                <a:gd name="T8" fmla="*/ 59 w 918"/>
                <a:gd name="T9" fmla="*/ 22 h 1774"/>
                <a:gd name="T10" fmla="*/ 53 w 918"/>
                <a:gd name="T11" fmla="*/ 24 h 1774"/>
                <a:gd name="T12" fmla="*/ 47 w 918"/>
                <a:gd name="T13" fmla="*/ 26 h 1774"/>
                <a:gd name="T14" fmla="*/ 40 w 918"/>
                <a:gd name="T15" fmla="*/ 28 h 1774"/>
                <a:gd name="T16" fmla="*/ 34 w 918"/>
                <a:gd name="T17" fmla="*/ 30 h 1774"/>
                <a:gd name="T18" fmla="*/ 27 w 918"/>
                <a:gd name="T19" fmla="*/ 33 h 1774"/>
                <a:gd name="T20" fmla="*/ 21 w 918"/>
                <a:gd name="T21" fmla="*/ 35 h 1774"/>
                <a:gd name="T22" fmla="*/ 15 w 918"/>
                <a:gd name="T23" fmla="*/ 38 h 1774"/>
                <a:gd name="T24" fmla="*/ 9 w 918"/>
                <a:gd name="T25" fmla="*/ 40 h 1774"/>
                <a:gd name="T26" fmla="*/ 5 w 918"/>
                <a:gd name="T27" fmla="*/ 42 h 1774"/>
                <a:gd name="T28" fmla="*/ 2 w 918"/>
                <a:gd name="T29" fmla="*/ 43 h 1774"/>
                <a:gd name="T30" fmla="*/ 0 w 918"/>
                <a:gd name="T31" fmla="*/ 44 h 1774"/>
                <a:gd name="T32" fmla="*/ 43 w 918"/>
                <a:gd name="T33" fmla="*/ 321 h 1774"/>
                <a:gd name="T34" fmla="*/ 56 w 918"/>
                <a:gd name="T35" fmla="*/ 246 h 1774"/>
                <a:gd name="T36" fmla="*/ 57 w 918"/>
                <a:gd name="T37" fmla="*/ 246 h 1774"/>
                <a:gd name="T38" fmla="*/ 59 w 918"/>
                <a:gd name="T39" fmla="*/ 246 h 1774"/>
                <a:gd name="T40" fmla="*/ 63 w 918"/>
                <a:gd name="T41" fmla="*/ 245 h 1774"/>
                <a:gd name="T42" fmla="*/ 67 w 918"/>
                <a:gd name="T43" fmla="*/ 245 h 1774"/>
                <a:gd name="T44" fmla="*/ 73 w 918"/>
                <a:gd name="T45" fmla="*/ 244 h 1774"/>
                <a:gd name="T46" fmla="*/ 79 w 918"/>
                <a:gd name="T47" fmla="*/ 243 h 1774"/>
                <a:gd name="T48" fmla="*/ 86 w 918"/>
                <a:gd name="T49" fmla="*/ 243 h 1774"/>
                <a:gd name="T50" fmla="*/ 93 w 918"/>
                <a:gd name="T51" fmla="*/ 242 h 1774"/>
                <a:gd name="T52" fmla="*/ 101 w 918"/>
                <a:gd name="T53" fmla="*/ 242 h 1774"/>
                <a:gd name="T54" fmla="*/ 109 w 918"/>
                <a:gd name="T55" fmla="*/ 243 h 1774"/>
                <a:gd name="T56" fmla="*/ 116 w 918"/>
                <a:gd name="T57" fmla="*/ 244 h 1774"/>
                <a:gd name="T58" fmla="*/ 122 w 918"/>
                <a:gd name="T59" fmla="*/ 244 h 1774"/>
                <a:gd name="T60" fmla="*/ 128 w 918"/>
                <a:gd name="T61" fmla="*/ 245 h 1774"/>
                <a:gd name="T62" fmla="*/ 133 w 918"/>
                <a:gd name="T63" fmla="*/ 246 h 1774"/>
                <a:gd name="T64" fmla="*/ 136 w 918"/>
                <a:gd name="T65" fmla="*/ 247 h 1774"/>
                <a:gd name="T66" fmla="*/ 138 w 918"/>
                <a:gd name="T67" fmla="*/ 248 h 1774"/>
                <a:gd name="T68" fmla="*/ 137 w 918"/>
                <a:gd name="T69" fmla="*/ 252 h 1774"/>
                <a:gd name="T70" fmla="*/ 133 w 918"/>
                <a:gd name="T71" fmla="*/ 263 h 1774"/>
                <a:gd name="T72" fmla="*/ 129 w 918"/>
                <a:gd name="T73" fmla="*/ 276 h 1774"/>
                <a:gd name="T74" fmla="*/ 126 w 918"/>
                <a:gd name="T75" fmla="*/ 288 h 1774"/>
                <a:gd name="T76" fmla="*/ 124 w 918"/>
                <a:gd name="T77" fmla="*/ 300 h 1774"/>
                <a:gd name="T78" fmla="*/ 122 w 918"/>
                <a:gd name="T79" fmla="*/ 312 h 1774"/>
                <a:gd name="T80" fmla="*/ 120 w 918"/>
                <a:gd name="T81" fmla="*/ 322 h 1774"/>
                <a:gd name="T82" fmla="*/ 119 w 918"/>
                <a:gd name="T83" fmla="*/ 328 h 1774"/>
                <a:gd name="T84" fmla="*/ 119 w 918"/>
                <a:gd name="T85" fmla="*/ 337 h 1774"/>
                <a:gd name="T86" fmla="*/ 118 w 918"/>
                <a:gd name="T87" fmla="*/ 346 h 1774"/>
                <a:gd name="T88" fmla="*/ 157 w 918"/>
                <a:gd name="T89" fmla="*/ 156 h 1774"/>
                <a:gd name="T90" fmla="*/ 184 w 918"/>
                <a:gd name="T91" fmla="*/ 0 h 1774"/>
                <a:gd name="T92" fmla="*/ 182 w 918"/>
                <a:gd name="T93" fmla="*/ 0 h 1774"/>
                <a:gd name="T94" fmla="*/ 176 w 918"/>
                <a:gd name="T95" fmla="*/ 0 h 1774"/>
                <a:gd name="T96" fmla="*/ 167 w 918"/>
                <a:gd name="T97" fmla="*/ 1 h 1774"/>
                <a:gd name="T98" fmla="*/ 156 w 918"/>
                <a:gd name="T99" fmla="*/ 2 h 1774"/>
                <a:gd name="T100" fmla="*/ 143 w 918"/>
                <a:gd name="T101" fmla="*/ 3 h 1774"/>
                <a:gd name="T102" fmla="*/ 129 w 918"/>
                <a:gd name="T103" fmla="*/ 5 h 1774"/>
                <a:gd name="T104" fmla="*/ 114 w 918"/>
                <a:gd name="T105" fmla="*/ 8 h 1774"/>
                <a:gd name="T106" fmla="*/ 101 w 918"/>
                <a:gd name="T107" fmla="*/ 11 h 1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8"/>
                <a:gd name="T163" fmla="*/ 0 h 1774"/>
                <a:gd name="T164" fmla="*/ 918 w 918"/>
                <a:gd name="T165" fmla="*/ 1774 h 1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8" h="1774">
                  <a:moveTo>
                    <a:pt x="502" y="55"/>
                  </a:moveTo>
                  <a:lnTo>
                    <a:pt x="470" y="63"/>
                  </a:lnTo>
                  <a:lnTo>
                    <a:pt x="441" y="71"/>
                  </a:lnTo>
                  <a:lnTo>
                    <a:pt x="415" y="78"/>
                  </a:lnTo>
                  <a:lnTo>
                    <a:pt x="391" y="84"/>
                  </a:lnTo>
                  <a:lnTo>
                    <a:pt x="368" y="90"/>
                  </a:lnTo>
                  <a:lnTo>
                    <a:pt x="347" y="95"/>
                  </a:lnTo>
                  <a:lnTo>
                    <a:pt x="328" y="100"/>
                  </a:lnTo>
                  <a:lnTo>
                    <a:pt x="311" y="105"/>
                  </a:lnTo>
                  <a:lnTo>
                    <a:pt x="294" y="109"/>
                  </a:lnTo>
                  <a:lnTo>
                    <a:pt x="279" y="114"/>
                  </a:lnTo>
                  <a:lnTo>
                    <a:pt x="263" y="118"/>
                  </a:lnTo>
                  <a:lnTo>
                    <a:pt x="248" y="124"/>
                  </a:lnTo>
                  <a:lnTo>
                    <a:pt x="233" y="129"/>
                  </a:lnTo>
                  <a:lnTo>
                    <a:pt x="218" y="134"/>
                  </a:lnTo>
                  <a:lnTo>
                    <a:pt x="202" y="139"/>
                  </a:lnTo>
                  <a:lnTo>
                    <a:pt x="186" y="145"/>
                  </a:lnTo>
                  <a:lnTo>
                    <a:pt x="169" y="151"/>
                  </a:lnTo>
                  <a:lnTo>
                    <a:pt x="153" y="158"/>
                  </a:lnTo>
                  <a:lnTo>
                    <a:pt x="136" y="164"/>
                  </a:lnTo>
                  <a:lnTo>
                    <a:pt x="119" y="171"/>
                  </a:lnTo>
                  <a:lnTo>
                    <a:pt x="103" y="177"/>
                  </a:lnTo>
                  <a:lnTo>
                    <a:pt x="88" y="183"/>
                  </a:lnTo>
                  <a:lnTo>
                    <a:pt x="74" y="189"/>
                  </a:lnTo>
                  <a:lnTo>
                    <a:pt x="60" y="195"/>
                  </a:lnTo>
                  <a:lnTo>
                    <a:pt x="47" y="200"/>
                  </a:lnTo>
                  <a:lnTo>
                    <a:pt x="36" y="205"/>
                  </a:lnTo>
                  <a:lnTo>
                    <a:pt x="26" y="209"/>
                  </a:lnTo>
                  <a:lnTo>
                    <a:pt x="17" y="213"/>
                  </a:lnTo>
                  <a:lnTo>
                    <a:pt x="10" y="216"/>
                  </a:lnTo>
                  <a:lnTo>
                    <a:pt x="5" y="218"/>
                  </a:lnTo>
                  <a:lnTo>
                    <a:pt x="2" y="220"/>
                  </a:lnTo>
                  <a:lnTo>
                    <a:pt x="0" y="220"/>
                  </a:lnTo>
                  <a:lnTo>
                    <a:pt x="217" y="1608"/>
                  </a:lnTo>
                  <a:lnTo>
                    <a:pt x="354" y="1654"/>
                  </a:lnTo>
                  <a:lnTo>
                    <a:pt x="281" y="1235"/>
                  </a:lnTo>
                  <a:lnTo>
                    <a:pt x="282" y="1235"/>
                  </a:lnTo>
                  <a:lnTo>
                    <a:pt x="285" y="1234"/>
                  </a:lnTo>
                  <a:lnTo>
                    <a:pt x="289" y="1233"/>
                  </a:lnTo>
                  <a:lnTo>
                    <a:pt x="296" y="1232"/>
                  </a:lnTo>
                  <a:lnTo>
                    <a:pt x="303" y="1231"/>
                  </a:lnTo>
                  <a:lnTo>
                    <a:pt x="313" y="1229"/>
                  </a:lnTo>
                  <a:lnTo>
                    <a:pt x="323" y="1228"/>
                  </a:lnTo>
                  <a:lnTo>
                    <a:pt x="335" y="1226"/>
                  </a:lnTo>
                  <a:lnTo>
                    <a:pt x="348" y="1224"/>
                  </a:lnTo>
                  <a:lnTo>
                    <a:pt x="362" y="1222"/>
                  </a:lnTo>
                  <a:lnTo>
                    <a:pt x="379" y="1221"/>
                  </a:lnTo>
                  <a:lnTo>
                    <a:pt x="395" y="1219"/>
                  </a:lnTo>
                  <a:lnTo>
                    <a:pt x="412" y="1218"/>
                  </a:lnTo>
                  <a:lnTo>
                    <a:pt x="429" y="1216"/>
                  </a:lnTo>
                  <a:lnTo>
                    <a:pt x="447" y="1216"/>
                  </a:lnTo>
                  <a:lnTo>
                    <a:pt x="466" y="1215"/>
                  </a:lnTo>
                  <a:lnTo>
                    <a:pt x="485" y="1215"/>
                  </a:lnTo>
                  <a:lnTo>
                    <a:pt x="505" y="1215"/>
                  </a:lnTo>
                  <a:lnTo>
                    <a:pt x="524" y="1216"/>
                  </a:lnTo>
                  <a:lnTo>
                    <a:pt x="542" y="1217"/>
                  </a:lnTo>
                  <a:lnTo>
                    <a:pt x="560" y="1219"/>
                  </a:lnTo>
                  <a:lnTo>
                    <a:pt x="578" y="1221"/>
                  </a:lnTo>
                  <a:lnTo>
                    <a:pt x="594" y="1223"/>
                  </a:lnTo>
                  <a:lnTo>
                    <a:pt x="610" y="1225"/>
                  </a:lnTo>
                  <a:lnTo>
                    <a:pt x="626" y="1228"/>
                  </a:lnTo>
                  <a:lnTo>
                    <a:pt x="640" y="1230"/>
                  </a:lnTo>
                  <a:lnTo>
                    <a:pt x="652" y="1233"/>
                  </a:lnTo>
                  <a:lnTo>
                    <a:pt x="663" y="1235"/>
                  </a:lnTo>
                  <a:lnTo>
                    <a:pt x="673" y="1237"/>
                  </a:lnTo>
                  <a:lnTo>
                    <a:pt x="680" y="1239"/>
                  </a:lnTo>
                  <a:lnTo>
                    <a:pt x="686" y="1241"/>
                  </a:lnTo>
                  <a:lnTo>
                    <a:pt x="690" y="1243"/>
                  </a:lnTo>
                  <a:lnTo>
                    <a:pt x="688" y="1249"/>
                  </a:lnTo>
                  <a:lnTo>
                    <a:pt x="683" y="1264"/>
                  </a:lnTo>
                  <a:lnTo>
                    <a:pt x="675" y="1288"/>
                  </a:lnTo>
                  <a:lnTo>
                    <a:pt x="665" y="1317"/>
                  </a:lnTo>
                  <a:lnTo>
                    <a:pt x="655" y="1349"/>
                  </a:lnTo>
                  <a:lnTo>
                    <a:pt x="646" y="1382"/>
                  </a:lnTo>
                  <a:lnTo>
                    <a:pt x="637" y="1414"/>
                  </a:lnTo>
                  <a:lnTo>
                    <a:pt x="631" y="1443"/>
                  </a:lnTo>
                  <a:lnTo>
                    <a:pt x="626" y="1471"/>
                  </a:lnTo>
                  <a:lnTo>
                    <a:pt x="620" y="1501"/>
                  </a:lnTo>
                  <a:lnTo>
                    <a:pt x="613" y="1533"/>
                  </a:lnTo>
                  <a:lnTo>
                    <a:pt x="608" y="1564"/>
                  </a:lnTo>
                  <a:lnTo>
                    <a:pt x="603" y="1592"/>
                  </a:lnTo>
                  <a:lnTo>
                    <a:pt x="599" y="1616"/>
                  </a:lnTo>
                  <a:lnTo>
                    <a:pt x="596" y="1634"/>
                  </a:lnTo>
                  <a:lnTo>
                    <a:pt x="595" y="1646"/>
                  </a:lnTo>
                  <a:lnTo>
                    <a:pt x="595" y="1664"/>
                  </a:lnTo>
                  <a:lnTo>
                    <a:pt x="593" y="1688"/>
                  </a:lnTo>
                  <a:lnTo>
                    <a:pt x="592" y="1712"/>
                  </a:lnTo>
                  <a:lnTo>
                    <a:pt x="591" y="1732"/>
                  </a:lnTo>
                  <a:lnTo>
                    <a:pt x="718" y="1774"/>
                  </a:lnTo>
                  <a:lnTo>
                    <a:pt x="783" y="784"/>
                  </a:lnTo>
                  <a:lnTo>
                    <a:pt x="838" y="389"/>
                  </a:lnTo>
                  <a:lnTo>
                    <a:pt x="918" y="0"/>
                  </a:lnTo>
                  <a:lnTo>
                    <a:pt x="915" y="0"/>
                  </a:lnTo>
                  <a:lnTo>
                    <a:pt x="907" y="0"/>
                  </a:lnTo>
                  <a:lnTo>
                    <a:pt x="895" y="1"/>
                  </a:lnTo>
                  <a:lnTo>
                    <a:pt x="878" y="2"/>
                  </a:lnTo>
                  <a:lnTo>
                    <a:pt x="857" y="3"/>
                  </a:lnTo>
                  <a:lnTo>
                    <a:pt x="833" y="5"/>
                  </a:lnTo>
                  <a:lnTo>
                    <a:pt x="806" y="8"/>
                  </a:lnTo>
                  <a:lnTo>
                    <a:pt x="777" y="10"/>
                  </a:lnTo>
                  <a:lnTo>
                    <a:pt x="745" y="14"/>
                  </a:lnTo>
                  <a:lnTo>
                    <a:pt x="711" y="17"/>
                  </a:lnTo>
                  <a:lnTo>
                    <a:pt x="677" y="22"/>
                  </a:lnTo>
                  <a:lnTo>
                    <a:pt x="642" y="27"/>
                  </a:lnTo>
                  <a:lnTo>
                    <a:pt x="605" y="33"/>
                  </a:lnTo>
                  <a:lnTo>
                    <a:pt x="570" y="39"/>
                  </a:lnTo>
                  <a:lnTo>
                    <a:pt x="536" y="47"/>
                  </a:lnTo>
                  <a:lnTo>
                    <a:pt x="502" y="5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1" name="Freeform 416"/>
            <p:cNvSpPr>
              <a:spLocks noChangeAspect="1"/>
            </p:cNvSpPr>
            <p:nvPr/>
          </p:nvSpPr>
          <p:spPr bwMode="auto">
            <a:xfrm>
              <a:off x="921" y="2568"/>
              <a:ext cx="161" cy="332"/>
            </a:xfrm>
            <a:custGeom>
              <a:avLst/>
              <a:gdLst>
                <a:gd name="T0" fmla="*/ 0 w 808"/>
                <a:gd name="T1" fmla="*/ 36 h 1659"/>
                <a:gd name="T2" fmla="*/ 41 w 808"/>
                <a:gd name="T3" fmla="*/ 305 h 1659"/>
                <a:gd name="T4" fmla="*/ 128 w 808"/>
                <a:gd name="T5" fmla="*/ 332 h 1659"/>
                <a:gd name="T6" fmla="*/ 137 w 808"/>
                <a:gd name="T7" fmla="*/ 178 h 1659"/>
                <a:gd name="T8" fmla="*/ 143 w 808"/>
                <a:gd name="T9" fmla="*/ 113 h 1659"/>
                <a:gd name="T10" fmla="*/ 151 w 808"/>
                <a:gd name="T11" fmla="*/ 58 h 1659"/>
                <a:gd name="T12" fmla="*/ 161 w 808"/>
                <a:gd name="T13" fmla="*/ 0 h 1659"/>
                <a:gd name="T14" fmla="*/ 161 w 808"/>
                <a:gd name="T15" fmla="*/ 0 h 1659"/>
                <a:gd name="T16" fmla="*/ 160 w 808"/>
                <a:gd name="T17" fmla="*/ 0 h 1659"/>
                <a:gd name="T18" fmla="*/ 158 w 808"/>
                <a:gd name="T19" fmla="*/ 0 h 1659"/>
                <a:gd name="T20" fmla="*/ 157 w 808"/>
                <a:gd name="T21" fmla="*/ 0 h 1659"/>
                <a:gd name="T22" fmla="*/ 154 w 808"/>
                <a:gd name="T23" fmla="*/ 0 h 1659"/>
                <a:gd name="T24" fmla="*/ 151 w 808"/>
                <a:gd name="T25" fmla="*/ 0 h 1659"/>
                <a:gd name="T26" fmla="*/ 148 w 808"/>
                <a:gd name="T27" fmla="*/ 1 h 1659"/>
                <a:gd name="T28" fmla="*/ 144 w 808"/>
                <a:gd name="T29" fmla="*/ 1 h 1659"/>
                <a:gd name="T30" fmla="*/ 140 w 808"/>
                <a:gd name="T31" fmla="*/ 1 h 1659"/>
                <a:gd name="T32" fmla="*/ 135 w 808"/>
                <a:gd name="T33" fmla="*/ 2 h 1659"/>
                <a:gd name="T34" fmla="*/ 129 w 808"/>
                <a:gd name="T35" fmla="*/ 3 h 1659"/>
                <a:gd name="T36" fmla="*/ 123 w 808"/>
                <a:gd name="T37" fmla="*/ 3 h 1659"/>
                <a:gd name="T38" fmla="*/ 117 w 808"/>
                <a:gd name="T39" fmla="*/ 4 h 1659"/>
                <a:gd name="T40" fmla="*/ 110 w 808"/>
                <a:gd name="T41" fmla="*/ 5 h 1659"/>
                <a:gd name="T42" fmla="*/ 103 w 808"/>
                <a:gd name="T43" fmla="*/ 7 h 1659"/>
                <a:gd name="T44" fmla="*/ 95 w 808"/>
                <a:gd name="T45" fmla="*/ 8 h 1659"/>
                <a:gd name="T46" fmla="*/ 87 w 808"/>
                <a:gd name="T47" fmla="*/ 10 h 1659"/>
                <a:gd name="T48" fmla="*/ 81 w 808"/>
                <a:gd name="T49" fmla="*/ 11 h 1659"/>
                <a:gd name="T50" fmla="*/ 75 w 808"/>
                <a:gd name="T51" fmla="*/ 12 h 1659"/>
                <a:gd name="T52" fmla="*/ 70 w 808"/>
                <a:gd name="T53" fmla="*/ 13 h 1659"/>
                <a:gd name="T54" fmla="*/ 66 w 808"/>
                <a:gd name="T55" fmla="*/ 14 h 1659"/>
                <a:gd name="T56" fmla="*/ 62 w 808"/>
                <a:gd name="T57" fmla="*/ 15 h 1659"/>
                <a:gd name="T58" fmla="*/ 59 w 808"/>
                <a:gd name="T59" fmla="*/ 16 h 1659"/>
                <a:gd name="T60" fmla="*/ 56 w 808"/>
                <a:gd name="T61" fmla="*/ 16 h 1659"/>
                <a:gd name="T62" fmla="*/ 54 w 808"/>
                <a:gd name="T63" fmla="*/ 17 h 1659"/>
                <a:gd name="T64" fmla="*/ 52 w 808"/>
                <a:gd name="T65" fmla="*/ 18 h 1659"/>
                <a:gd name="T66" fmla="*/ 50 w 808"/>
                <a:gd name="T67" fmla="*/ 18 h 1659"/>
                <a:gd name="T68" fmla="*/ 48 w 808"/>
                <a:gd name="T69" fmla="*/ 19 h 1659"/>
                <a:gd name="T70" fmla="*/ 46 w 808"/>
                <a:gd name="T71" fmla="*/ 19 h 1659"/>
                <a:gd name="T72" fmla="*/ 44 w 808"/>
                <a:gd name="T73" fmla="*/ 20 h 1659"/>
                <a:gd name="T74" fmla="*/ 41 w 808"/>
                <a:gd name="T75" fmla="*/ 21 h 1659"/>
                <a:gd name="T76" fmla="*/ 38 w 808"/>
                <a:gd name="T77" fmla="*/ 21 h 1659"/>
                <a:gd name="T78" fmla="*/ 35 w 808"/>
                <a:gd name="T79" fmla="*/ 22 h 1659"/>
                <a:gd name="T80" fmla="*/ 32 w 808"/>
                <a:gd name="T81" fmla="*/ 23 h 1659"/>
                <a:gd name="T82" fmla="*/ 29 w 808"/>
                <a:gd name="T83" fmla="*/ 24 h 1659"/>
                <a:gd name="T84" fmla="*/ 26 w 808"/>
                <a:gd name="T85" fmla="*/ 25 h 1659"/>
                <a:gd name="T86" fmla="*/ 22 w 808"/>
                <a:gd name="T87" fmla="*/ 26 h 1659"/>
                <a:gd name="T88" fmla="*/ 19 w 808"/>
                <a:gd name="T89" fmla="*/ 28 h 1659"/>
                <a:gd name="T90" fmla="*/ 16 w 808"/>
                <a:gd name="T91" fmla="*/ 29 h 1659"/>
                <a:gd name="T92" fmla="*/ 13 w 808"/>
                <a:gd name="T93" fmla="*/ 30 h 1659"/>
                <a:gd name="T94" fmla="*/ 10 w 808"/>
                <a:gd name="T95" fmla="*/ 31 h 1659"/>
                <a:gd name="T96" fmla="*/ 8 w 808"/>
                <a:gd name="T97" fmla="*/ 32 h 1659"/>
                <a:gd name="T98" fmla="*/ 6 w 808"/>
                <a:gd name="T99" fmla="*/ 33 h 1659"/>
                <a:gd name="T100" fmla="*/ 4 w 808"/>
                <a:gd name="T101" fmla="*/ 34 h 1659"/>
                <a:gd name="T102" fmla="*/ 2 w 808"/>
                <a:gd name="T103" fmla="*/ 34 h 1659"/>
                <a:gd name="T104" fmla="*/ 1 w 808"/>
                <a:gd name="T105" fmla="*/ 35 h 1659"/>
                <a:gd name="T106" fmla="*/ 0 w 808"/>
                <a:gd name="T107" fmla="*/ 35 h 1659"/>
                <a:gd name="T108" fmla="*/ 0 w 808"/>
                <a:gd name="T109" fmla="*/ 36 h 165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08"/>
                <a:gd name="T166" fmla="*/ 0 h 1659"/>
                <a:gd name="T167" fmla="*/ 808 w 808"/>
                <a:gd name="T168" fmla="*/ 1659 h 165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08" h="1659">
                  <a:moveTo>
                    <a:pt x="0" y="178"/>
                  </a:moveTo>
                  <a:lnTo>
                    <a:pt x="204" y="1522"/>
                  </a:lnTo>
                  <a:lnTo>
                    <a:pt x="644" y="1659"/>
                  </a:lnTo>
                  <a:lnTo>
                    <a:pt x="686" y="890"/>
                  </a:lnTo>
                  <a:lnTo>
                    <a:pt x="717" y="567"/>
                  </a:lnTo>
                  <a:lnTo>
                    <a:pt x="759" y="290"/>
                  </a:lnTo>
                  <a:lnTo>
                    <a:pt x="808" y="0"/>
                  </a:lnTo>
                  <a:lnTo>
                    <a:pt x="807" y="0"/>
                  </a:lnTo>
                  <a:lnTo>
                    <a:pt x="802" y="0"/>
                  </a:lnTo>
                  <a:lnTo>
                    <a:pt x="795" y="0"/>
                  </a:lnTo>
                  <a:lnTo>
                    <a:pt x="786" y="1"/>
                  </a:lnTo>
                  <a:lnTo>
                    <a:pt x="774" y="1"/>
                  </a:lnTo>
                  <a:lnTo>
                    <a:pt x="760" y="2"/>
                  </a:lnTo>
                  <a:lnTo>
                    <a:pt x="743" y="3"/>
                  </a:lnTo>
                  <a:lnTo>
                    <a:pt x="723" y="5"/>
                  </a:lnTo>
                  <a:lnTo>
                    <a:pt x="701" y="7"/>
                  </a:lnTo>
                  <a:lnTo>
                    <a:pt x="676" y="10"/>
                  </a:lnTo>
                  <a:lnTo>
                    <a:pt x="649" y="13"/>
                  </a:lnTo>
                  <a:lnTo>
                    <a:pt x="619" y="17"/>
                  </a:lnTo>
                  <a:lnTo>
                    <a:pt x="587" y="22"/>
                  </a:lnTo>
                  <a:lnTo>
                    <a:pt x="552" y="27"/>
                  </a:lnTo>
                  <a:lnTo>
                    <a:pt x="515" y="34"/>
                  </a:lnTo>
                  <a:lnTo>
                    <a:pt x="476" y="41"/>
                  </a:lnTo>
                  <a:lnTo>
                    <a:pt x="437" y="49"/>
                  </a:lnTo>
                  <a:lnTo>
                    <a:pt x="405" y="56"/>
                  </a:lnTo>
                  <a:lnTo>
                    <a:pt x="376" y="62"/>
                  </a:lnTo>
                  <a:lnTo>
                    <a:pt x="352" y="67"/>
                  </a:lnTo>
                  <a:lnTo>
                    <a:pt x="331" y="71"/>
                  </a:lnTo>
                  <a:lnTo>
                    <a:pt x="312" y="75"/>
                  </a:lnTo>
                  <a:lnTo>
                    <a:pt x="297" y="79"/>
                  </a:lnTo>
                  <a:lnTo>
                    <a:pt x="283" y="82"/>
                  </a:lnTo>
                  <a:lnTo>
                    <a:pt x="271" y="85"/>
                  </a:lnTo>
                  <a:lnTo>
                    <a:pt x="261" y="88"/>
                  </a:lnTo>
                  <a:lnTo>
                    <a:pt x="251" y="91"/>
                  </a:lnTo>
                  <a:lnTo>
                    <a:pt x="241" y="94"/>
                  </a:lnTo>
                  <a:lnTo>
                    <a:pt x="231" y="97"/>
                  </a:lnTo>
                  <a:lnTo>
                    <a:pt x="220" y="100"/>
                  </a:lnTo>
                  <a:lnTo>
                    <a:pt x="207" y="103"/>
                  </a:lnTo>
                  <a:lnTo>
                    <a:pt x="192" y="107"/>
                  </a:lnTo>
                  <a:lnTo>
                    <a:pt x="177" y="111"/>
                  </a:lnTo>
                  <a:lnTo>
                    <a:pt x="161" y="116"/>
                  </a:lnTo>
                  <a:lnTo>
                    <a:pt x="144" y="121"/>
                  </a:lnTo>
                  <a:lnTo>
                    <a:pt x="128" y="126"/>
                  </a:lnTo>
                  <a:lnTo>
                    <a:pt x="112" y="132"/>
                  </a:lnTo>
                  <a:lnTo>
                    <a:pt x="96" y="138"/>
                  </a:lnTo>
                  <a:lnTo>
                    <a:pt x="81" y="144"/>
                  </a:lnTo>
                  <a:lnTo>
                    <a:pt x="65" y="149"/>
                  </a:lnTo>
                  <a:lnTo>
                    <a:pt x="52" y="155"/>
                  </a:lnTo>
                  <a:lnTo>
                    <a:pt x="39" y="160"/>
                  </a:lnTo>
                  <a:lnTo>
                    <a:pt x="28" y="165"/>
                  </a:lnTo>
                  <a:lnTo>
                    <a:pt x="18" y="169"/>
                  </a:lnTo>
                  <a:lnTo>
                    <a:pt x="11" y="172"/>
                  </a:lnTo>
                  <a:lnTo>
                    <a:pt x="5" y="175"/>
                  </a:lnTo>
                  <a:lnTo>
                    <a:pt x="1" y="177"/>
                  </a:lnTo>
                  <a:lnTo>
                    <a:pt x="0" y="17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2" name="Freeform 417"/>
            <p:cNvSpPr>
              <a:spLocks noChangeAspect="1"/>
            </p:cNvSpPr>
            <p:nvPr/>
          </p:nvSpPr>
          <p:spPr bwMode="auto">
            <a:xfrm>
              <a:off x="937" y="2628"/>
              <a:ext cx="57" cy="65"/>
            </a:xfrm>
            <a:custGeom>
              <a:avLst/>
              <a:gdLst>
                <a:gd name="T0" fmla="*/ 0 w 285"/>
                <a:gd name="T1" fmla="*/ 17 h 325"/>
                <a:gd name="T2" fmla="*/ 7 w 285"/>
                <a:gd name="T3" fmla="*/ 65 h 325"/>
                <a:gd name="T4" fmla="*/ 57 w 285"/>
                <a:gd name="T5" fmla="*/ 54 h 325"/>
                <a:gd name="T6" fmla="*/ 57 w 285"/>
                <a:gd name="T7" fmla="*/ 0 h 325"/>
                <a:gd name="T8" fmla="*/ 0 w 285"/>
                <a:gd name="T9" fmla="*/ 17 h 325"/>
                <a:gd name="T10" fmla="*/ 0 60000 65536"/>
                <a:gd name="T11" fmla="*/ 0 60000 65536"/>
                <a:gd name="T12" fmla="*/ 0 60000 65536"/>
                <a:gd name="T13" fmla="*/ 0 60000 65536"/>
                <a:gd name="T14" fmla="*/ 0 60000 65536"/>
                <a:gd name="T15" fmla="*/ 0 w 285"/>
                <a:gd name="T16" fmla="*/ 0 h 325"/>
                <a:gd name="T17" fmla="*/ 285 w 285"/>
                <a:gd name="T18" fmla="*/ 325 h 325"/>
              </a:gdLst>
              <a:ahLst/>
              <a:cxnLst>
                <a:cxn ang="T10">
                  <a:pos x="T0" y="T1"/>
                </a:cxn>
                <a:cxn ang="T11">
                  <a:pos x="T2" y="T3"/>
                </a:cxn>
                <a:cxn ang="T12">
                  <a:pos x="T4" y="T5"/>
                </a:cxn>
                <a:cxn ang="T13">
                  <a:pos x="T6" y="T7"/>
                </a:cxn>
                <a:cxn ang="T14">
                  <a:pos x="T8" y="T9"/>
                </a:cxn>
              </a:cxnLst>
              <a:rect l="T15" t="T16" r="T17" b="T18"/>
              <a:pathLst>
                <a:path w="285" h="325">
                  <a:moveTo>
                    <a:pt x="0" y="84"/>
                  </a:moveTo>
                  <a:lnTo>
                    <a:pt x="35" y="325"/>
                  </a:lnTo>
                  <a:lnTo>
                    <a:pt x="285" y="269"/>
                  </a:lnTo>
                  <a:lnTo>
                    <a:pt x="283"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3" name="Freeform 418"/>
            <p:cNvSpPr>
              <a:spLocks noChangeAspect="1"/>
            </p:cNvSpPr>
            <p:nvPr/>
          </p:nvSpPr>
          <p:spPr bwMode="auto">
            <a:xfrm>
              <a:off x="1007" y="2616"/>
              <a:ext cx="58" cy="63"/>
            </a:xfrm>
            <a:custGeom>
              <a:avLst/>
              <a:gdLst>
                <a:gd name="T0" fmla="*/ 0 w 291"/>
                <a:gd name="T1" fmla="*/ 9 h 313"/>
                <a:gd name="T2" fmla="*/ 0 w 291"/>
                <a:gd name="T3" fmla="*/ 63 h 313"/>
                <a:gd name="T4" fmla="*/ 49 w 291"/>
                <a:gd name="T5" fmla="*/ 54 h 313"/>
                <a:gd name="T6" fmla="*/ 58 w 291"/>
                <a:gd name="T7" fmla="*/ 0 h 313"/>
                <a:gd name="T8" fmla="*/ 0 w 291"/>
                <a:gd name="T9" fmla="*/ 9 h 313"/>
                <a:gd name="T10" fmla="*/ 0 60000 65536"/>
                <a:gd name="T11" fmla="*/ 0 60000 65536"/>
                <a:gd name="T12" fmla="*/ 0 60000 65536"/>
                <a:gd name="T13" fmla="*/ 0 60000 65536"/>
                <a:gd name="T14" fmla="*/ 0 60000 65536"/>
                <a:gd name="T15" fmla="*/ 0 w 291"/>
                <a:gd name="T16" fmla="*/ 0 h 313"/>
                <a:gd name="T17" fmla="*/ 291 w 291"/>
                <a:gd name="T18" fmla="*/ 313 h 313"/>
              </a:gdLst>
              <a:ahLst/>
              <a:cxnLst>
                <a:cxn ang="T10">
                  <a:pos x="T0" y="T1"/>
                </a:cxn>
                <a:cxn ang="T11">
                  <a:pos x="T2" y="T3"/>
                </a:cxn>
                <a:cxn ang="T12">
                  <a:pos x="T4" y="T5"/>
                </a:cxn>
                <a:cxn ang="T13">
                  <a:pos x="T6" y="T7"/>
                </a:cxn>
                <a:cxn ang="T14">
                  <a:pos x="T8" y="T9"/>
                </a:cxn>
              </a:cxnLst>
              <a:rect l="T15" t="T16" r="T17" b="T18"/>
              <a:pathLst>
                <a:path w="291" h="313">
                  <a:moveTo>
                    <a:pt x="0" y="44"/>
                  </a:moveTo>
                  <a:lnTo>
                    <a:pt x="0" y="313"/>
                  </a:lnTo>
                  <a:lnTo>
                    <a:pt x="248" y="267"/>
                  </a:lnTo>
                  <a:lnTo>
                    <a:pt x="291" y="0"/>
                  </a:lnTo>
                  <a:lnTo>
                    <a:pt x="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4" name="Freeform 419"/>
            <p:cNvSpPr>
              <a:spLocks noChangeAspect="1"/>
            </p:cNvSpPr>
            <p:nvPr/>
          </p:nvSpPr>
          <p:spPr bwMode="auto">
            <a:xfrm>
              <a:off x="951" y="2731"/>
              <a:ext cx="47" cy="48"/>
            </a:xfrm>
            <a:custGeom>
              <a:avLst/>
              <a:gdLst>
                <a:gd name="T0" fmla="*/ 0 w 236"/>
                <a:gd name="T1" fmla="*/ 6 h 241"/>
                <a:gd name="T2" fmla="*/ 6 w 236"/>
                <a:gd name="T3" fmla="*/ 48 h 241"/>
                <a:gd name="T4" fmla="*/ 47 w 236"/>
                <a:gd name="T5" fmla="*/ 45 h 241"/>
                <a:gd name="T6" fmla="*/ 44 w 236"/>
                <a:gd name="T7" fmla="*/ 0 h 241"/>
                <a:gd name="T8" fmla="*/ 0 w 236"/>
                <a:gd name="T9" fmla="*/ 6 h 241"/>
                <a:gd name="T10" fmla="*/ 0 60000 65536"/>
                <a:gd name="T11" fmla="*/ 0 60000 65536"/>
                <a:gd name="T12" fmla="*/ 0 60000 65536"/>
                <a:gd name="T13" fmla="*/ 0 60000 65536"/>
                <a:gd name="T14" fmla="*/ 0 60000 65536"/>
                <a:gd name="T15" fmla="*/ 0 w 236"/>
                <a:gd name="T16" fmla="*/ 0 h 241"/>
                <a:gd name="T17" fmla="*/ 236 w 236"/>
                <a:gd name="T18" fmla="*/ 241 h 241"/>
              </a:gdLst>
              <a:ahLst/>
              <a:cxnLst>
                <a:cxn ang="T10">
                  <a:pos x="T0" y="T1"/>
                </a:cxn>
                <a:cxn ang="T11">
                  <a:pos x="T2" y="T3"/>
                </a:cxn>
                <a:cxn ang="T12">
                  <a:pos x="T4" y="T5"/>
                </a:cxn>
                <a:cxn ang="T13">
                  <a:pos x="T6" y="T7"/>
                </a:cxn>
                <a:cxn ang="T14">
                  <a:pos x="T8" y="T9"/>
                </a:cxn>
              </a:cxnLst>
              <a:rect l="T15" t="T16" r="T17" b="T18"/>
              <a:pathLst>
                <a:path w="236" h="241">
                  <a:moveTo>
                    <a:pt x="0" y="31"/>
                  </a:moveTo>
                  <a:lnTo>
                    <a:pt x="28" y="241"/>
                  </a:lnTo>
                  <a:lnTo>
                    <a:pt x="236" y="226"/>
                  </a:lnTo>
                  <a:lnTo>
                    <a:pt x="221" y="0"/>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5" name="Freeform 420"/>
            <p:cNvSpPr>
              <a:spLocks noChangeAspect="1"/>
            </p:cNvSpPr>
            <p:nvPr/>
          </p:nvSpPr>
          <p:spPr bwMode="auto">
            <a:xfrm>
              <a:off x="1007" y="2722"/>
              <a:ext cx="47" cy="53"/>
            </a:xfrm>
            <a:custGeom>
              <a:avLst/>
              <a:gdLst>
                <a:gd name="T0" fmla="*/ 0 w 235"/>
                <a:gd name="T1" fmla="*/ 7 h 263"/>
                <a:gd name="T2" fmla="*/ 1 w 235"/>
                <a:gd name="T3" fmla="*/ 53 h 263"/>
                <a:gd name="T4" fmla="*/ 43 w 235"/>
                <a:gd name="T5" fmla="*/ 50 h 263"/>
                <a:gd name="T6" fmla="*/ 47 w 235"/>
                <a:gd name="T7" fmla="*/ 0 h 263"/>
                <a:gd name="T8" fmla="*/ 0 w 235"/>
                <a:gd name="T9" fmla="*/ 7 h 263"/>
                <a:gd name="T10" fmla="*/ 0 60000 65536"/>
                <a:gd name="T11" fmla="*/ 0 60000 65536"/>
                <a:gd name="T12" fmla="*/ 0 60000 65536"/>
                <a:gd name="T13" fmla="*/ 0 60000 65536"/>
                <a:gd name="T14" fmla="*/ 0 60000 65536"/>
                <a:gd name="T15" fmla="*/ 0 w 235"/>
                <a:gd name="T16" fmla="*/ 0 h 263"/>
                <a:gd name="T17" fmla="*/ 235 w 235"/>
                <a:gd name="T18" fmla="*/ 263 h 263"/>
              </a:gdLst>
              <a:ahLst/>
              <a:cxnLst>
                <a:cxn ang="T10">
                  <a:pos x="T0" y="T1"/>
                </a:cxn>
                <a:cxn ang="T11">
                  <a:pos x="T2" y="T3"/>
                </a:cxn>
                <a:cxn ang="T12">
                  <a:pos x="T4" y="T5"/>
                </a:cxn>
                <a:cxn ang="T13">
                  <a:pos x="T6" y="T7"/>
                </a:cxn>
                <a:cxn ang="T14">
                  <a:pos x="T8" y="T9"/>
                </a:cxn>
              </a:cxnLst>
              <a:rect l="T15" t="T16" r="T17" b="T18"/>
              <a:pathLst>
                <a:path w="235" h="263">
                  <a:moveTo>
                    <a:pt x="0" y="33"/>
                  </a:moveTo>
                  <a:lnTo>
                    <a:pt x="6" y="263"/>
                  </a:lnTo>
                  <a:lnTo>
                    <a:pt x="213" y="250"/>
                  </a:lnTo>
                  <a:lnTo>
                    <a:pt x="235" y="0"/>
                  </a:lnTo>
                  <a:lnTo>
                    <a:pt x="0"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6" name="Freeform 421"/>
            <p:cNvSpPr>
              <a:spLocks noChangeAspect="1"/>
            </p:cNvSpPr>
            <p:nvPr/>
          </p:nvSpPr>
          <p:spPr bwMode="auto">
            <a:xfrm>
              <a:off x="1071" y="2824"/>
              <a:ext cx="30" cy="52"/>
            </a:xfrm>
            <a:custGeom>
              <a:avLst/>
              <a:gdLst>
                <a:gd name="T0" fmla="*/ 3 w 148"/>
                <a:gd name="T1" fmla="*/ 6 h 263"/>
                <a:gd name="T2" fmla="*/ 0 w 148"/>
                <a:gd name="T3" fmla="*/ 52 h 263"/>
                <a:gd name="T4" fmla="*/ 28 w 148"/>
                <a:gd name="T5" fmla="*/ 39 h 263"/>
                <a:gd name="T6" fmla="*/ 30 w 148"/>
                <a:gd name="T7" fmla="*/ 0 h 263"/>
                <a:gd name="T8" fmla="*/ 3 w 148"/>
                <a:gd name="T9" fmla="*/ 6 h 263"/>
                <a:gd name="T10" fmla="*/ 0 60000 65536"/>
                <a:gd name="T11" fmla="*/ 0 60000 65536"/>
                <a:gd name="T12" fmla="*/ 0 60000 65536"/>
                <a:gd name="T13" fmla="*/ 0 60000 65536"/>
                <a:gd name="T14" fmla="*/ 0 60000 65536"/>
                <a:gd name="T15" fmla="*/ 0 w 148"/>
                <a:gd name="T16" fmla="*/ 0 h 263"/>
                <a:gd name="T17" fmla="*/ 148 w 148"/>
                <a:gd name="T18" fmla="*/ 263 h 263"/>
              </a:gdLst>
              <a:ahLst/>
              <a:cxnLst>
                <a:cxn ang="T10">
                  <a:pos x="T0" y="T1"/>
                </a:cxn>
                <a:cxn ang="T11">
                  <a:pos x="T2" y="T3"/>
                </a:cxn>
                <a:cxn ang="T12">
                  <a:pos x="T4" y="T5"/>
                </a:cxn>
                <a:cxn ang="T13">
                  <a:pos x="T6" y="T7"/>
                </a:cxn>
                <a:cxn ang="T14">
                  <a:pos x="T8" y="T9"/>
                </a:cxn>
              </a:cxnLst>
              <a:rect l="T15" t="T16" r="T17" b="T18"/>
              <a:pathLst>
                <a:path w="148" h="263">
                  <a:moveTo>
                    <a:pt x="13" y="32"/>
                  </a:moveTo>
                  <a:lnTo>
                    <a:pt x="0" y="263"/>
                  </a:lnTo>
                  <a:lnTo>
                    <a:pt x="137" y="196"/>
                  </a:lnTo>
                  <a:lnTo>
                    <a:pt x="148" y="0"/>
                  </a:lnTo>
                  <a:lnTo>
                    <a:pt x="1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7" name="Freeform 422"/>
            <p:cNvSpPr>
              <a:spLocks noChangeAspect="1"/>
            </p:cNvSpPr>
            <p:nvPr/>
          </p:nvSpPr>
          <p:spPr bwMode="auto">
            <a:xfrm>
              <a:off x="1103" y="2819"/>
              <a:ext cx="26" cy="41"/>
            </a:xfrm>
            <a:custGeom>
              <a:avLst/>
              <a:gdLst>
                <a:gd name="T0" fmla="*/ 3 w 129"/>
                <a:gd name="T1" fmla="*/ 5 h 203"/>
                <a:gd name="T2" fmla="*/ 0 w 129"/>
                <a:gd name="T3" fmla="*/ 41 h 203"/>
                <a:gd name="T4" fmla="*/ 23 w 129"/>
                <a:gd name="T5" fmla="*/ 29 h 203"/>
                <a:gd name="T6" fmla="*/ 26 w 129"/>
                <a:gd name="T7" fmla="*/ 0 h 203"/>
                <a:gd name="T8" fmla="*/ 3 w 129"/>
                <a:gd name="T9" fmla="*/ 5 h 203"/>
                <a:gd name="T10" fmla="*/ 0 60000 65536"/>
                <a:gd name="T11" fmla="*/ 0 60000 65536"/>
                <a:gd name="T12" fmla="*/ 0 60000 65536"/>
                <a:gd name="T13" fmla="*/ 0 60000 65536"/>
                <a:gd name="T14" fmla="*/ 0 60000 65536"/>
                <a:gd name="T15" fmla="*/ 0 w 129"/>
                <a:gd name="T16" fmla="*/ 0 h 203"/>
                <a:gd name="T17" fmla="*/ 129 w 129"/>
                <a:gd name="T18" fmla="*/ 203 h 203"/>
              </a:gdLst>
              <a:ahLst/>
              <a:cxnLst>
                <a:cxn ang="T10">
                  <a:pos x="T0" y="T1"/>
                </a:cxn>
                <a:cxn ang="T11">
                  <a:pos x="T2" y="T3"/>
                </a:cxn>
                <a:cxn ang="T12">
                  <a:pos x="T4" y="T5"/>
                </a:cxn>
                <a:cxn ang="T13">
                  <a:pos x="T6" y="T7"/>
                </a:cxn>
                <a:cxn ang="T14">
                  <a:pos x="T8" y="T9"/>
                </a:cxn>
              </a:cxnLst>
              <a:rect l="T15" t="T16" r="T17" b="T18"/>
              <a:pathLst>
                <a:path w="129" h="203">
                  <a:moveTo>
                    <a:pt x="15" y="23"/>
                  </a:moveTo>
                  <a:lnTo>
                    <a:pt x="0" y="203"/>
                  </a:lnTo>
                  <a:lnTo>
                    <a:pt x="116" y="146"/>
                  </a:lnTo>
                  <a:lnTo>
                    <a:pt x="129" y="0"/>
                  </a:lnTo>
                  <a:lnTo>
                    <a:pt x="15"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8" name="Freeform 423"/>
            <p:cNvSpPr>
              <a:spLocks noChangeAspect="1"/>
            </p:cNvSpPr>
            <p:nvPr/>
          </p:nvSpPr>
          <p:spPr bwMode="auto">
            <a:xfrm>
              <a:off x="1080" y="2728"/>
              <a:ext cx="30" cy="51"/>
            </a:xfrm>
            <a:custGeom>
              <a:avLst/>
              <a:gdLst>
                <a:gd name="T0" fmla="*/ 5 w 150"/>
                <a:gd name="T1" fmla="*/ 0 h 256"/>
                <a:gd name="T2" fmla="*/ 0 w 150"/>
                <a:gd name="T3" fmla="*/ 46 h 256"/>
                <a:gd name="T4" fmla="*/ 24 w 150"/>
                <a:gd name="T5" fmla="*/ 51 h 256"/>
                <a:gd name="T6" fmla="*/ 30 w 150"/>
                <a:gd name="T7" fmla="*/ 9 h 256"/>
                <a:gd name="T8" fmla="*/ 5 w 150"/>
                <a:gd name="T9" fmla="*/ 0 h 256"/>
                <a:gd name="T10" fmla="*/ 0 60000 65536"/>
                <a:gd name="T11" fmla="*/ 0 60000 65536"/>
                <a:gd name="T12" fmla="*/ 0 60000 65536"/>
                <a:gd name="T13" fmla="*/ 0 60000 65536"/>
                <a:gd name="T14" fmla="*/ 0 60000 65536"/>
                <a:gd name="T15" fmla="*/ 0 w 150"/>
                <a:gd name="T16" fmla="*/ 0 h 256"/>
                <a:gd name="T17" fmla="*/ 150 w 150"/>
                <a:gd name="T18" fmla="*/ 256 h 256"/>
              </a:gdLst>
              <a:ahLst/>
              <a:cxnLst>
                <a:cxn ang="T10">
                  <a:pos x="T0" y="T1"/>
                </a:cxn>
                <a:cxn ang="T11">
                  <a:pos x="T2" y="T3"/>
                </a:cxn>
                <a:cxn ang="T12">
                  <a:pos x="T4" y="T5"/>
                </a:cxn>
                <a:cxn ang="T13">
                  <a:pos x="T6" y="T7"/>
                </a:cxn>
                <a:cxn ang="T14">
                  <a:pos x="T8" y="T9"/>
                </a:cxn>
              </a:cxnLst>
              <a:rect l="T15" t="T16" r="T17" b="T18"/>
              <a:pathLst>
                <a:path w="150" h="256">
                  <a:moveTo>
                    <a:pt x="27" y="0"/>
                  </a:moveTo>
                  <a:lnTo>
                    <a:pt x="0" y="232"/>
                  </a:lnTo>
                  <a:lnTo>
                    <a:pt x="119" y="256"/>
                  </a:lnTo>
                  <a:lnTo>
                    <a:pt x="150" y="46"/>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19" name="Freeform 424"/>
            <p:cNvSpPr>
              <a:spLocks noChangeAspect="1"/>
            </p:cNvSpPr>
            <p:nvPr/>
          </p:nvSpPr>
          <p:spPr bwMode="auto">
            <a:xfrm>
              <a:off x="1111" y="2740"/>
              <a:ext cx="28" cy="46"/>
            </a:xfrm>
            <a:custGeom>
              <a:avLst/>
              <a:gdLst>
                <a:gd name="T0" fmla="*/ 6 w 140"/>
                <a:gd name="T1" fmla="*/ 0 h 226"/>
                <a:gd name="T2" fmla="*/ 0 w 140"/>
                <a:gd name="T3" fmla="*/ 41 h 226"/>
                <a:gd name="T4" fmla="*/ 23 w 140"/>
                <a:gd name="T5" fmla="*/ 46 h 226"/>
                <a:gd name="T6" fmla="*/ 28 w 140"/>
                <a:gd name="T7" fmla="*/ 9 h 226"/>
                <a:gd name="T8" fmla="*/ 6 w 140"/>
                <a:gd name="T9" fmla="*/ 0 h 226"/>
                <a:gd name="T10" fmla="*/ 0 60000 65536"/>
                <a:gd name="T11" fmla="*/ 0 60000 65536"/>
                <a:gd name="T12" fmla="*/ 0 60000 65536"/>
                <a:gd name="T13" fmla="*/ 0 60000 65536"/>
                <a:gd name="T14" fmla="*/ 0 60000 65536"/>
                <a:gd name="T15" fmla="*/ 0 w 140"/>
                <a:gd name="T16" fmla="*/ 0 h 226"/>
                <a:gd name="T17" fmla="*/ 140 w 140"/>
                <a:gd name="T18" fmla="*/ 226 h 226"/>
              </a:gdLst>
              <a:ahLst/>
              <a:cxnLst>
                <a:cxn ang="T10">
                  <a:pos x="T0" y="T1"/>
                </a:cxn>
                <a:cxn ang="T11">
                  <a:pos x="T2" y="T3"/>
                </a:cxn>
                <a:cxn ang="T12">
                  <a:pos x="T4" y="T5"/>
                </a:cxn>
                <a:cxn ang="T13">
                  <a:pos x="T6" y="T7"/>
                </a:cxn>
                <a:cxn ang="T14">
                  <a:pos x="T8" y="T9"/>
                </a:cxn>
              </a:cxnLst>
              <a:rect l="T15" t="T16" r="T17" b="T18"/>
              <a:pathLst>
                <a:path w="140" h="226">
                  <a:moveTo>
                    <a:pt x="29" y="0"/>
                  </a:moveTo>
                  <a:lnTo>
                    <a:pt x="0" y="202"/>
                  </a:lnTo>
                  <a:lnTo>
                    <a:pt x="116" y="226"/>
                  </a:lnTo>
                  <a:lnTo>
                    <a:pt x="140" y="43"/>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0" name="Freeform 425"/>
            <p:cNvSpPr>
              <a:spLocks noChangeAspect="1"/>
            </p:cNvSpPr>
            <p:nvPr/>
          </p:nvSpPr>
          <p:spPr bwMode="auto">
            <a:xfrm>
              <a:off x="1090" y="2621"/>
              <a:ext cx="38" cy="71"/>
            </a:xfrm>
            <a:custGeom>
              <a:avLst/>
              <a:gdLst>
                <a:gd name="T0" fmla="*/ 12 w 189"/>
                <a:gd name="T1" fmla="*/ 0 h 354"/>
                <a:gd name="T2" fmla="*/ 0 w 189"/>
                <a:gd name="T3" fmla="*/ 54 h 354"/>
                <a:gd name="T4" fmla="*/ 25 w 189"/>
                <a:gd name="T5" fmla="*/ 71 h 354"/>
                <a:gd name="T6" fmla="*/ 38 w 189"/>
                <a:gd name="T7" fmla="*/ 18 h 354"/>
                <a:gd name="T8" fmla="*/ 12 w 189"/>
                <a:gd name="T9" fmla="*/ 0 h 354"/>
                <a:gd name="T10" fmla="*/ 0 60000 65536"/>
                <a:gd name="T11" fmla="*/ 0 60000 65536"/>
                <a:gd name="T12" fmla="*/ 0 60000 65536"/>
                <a:gd name="T13" fmla="*/ 0 60000 65536"/>
                <a:gd name="T14" fmla="*/ 0 60000 65536"/>
                <a:gd name="T15" fmla="*/ 0 w 189"/>
                <a:gd name="T16" fmla="*/ 0 h 354"/>
                <a:gd name="T17" fmla="*/ 189 w 189"/>
                <a:gd name="T18" fmla="*/ 354 h 354"/>
              </a:gdLst>
              <a:ahLst/>
              <a:cxnLst>
                <a:cxn ang="T10">
                  <a:pos x="T0" y="T1"/>
                </a:cxn>
                <a:cxn ang="T11">
                  <a:pos x="T2" y="T3"/>
                </a:cxn>
                <a:cxn ang="T12">
                  <a:pos x="T4" y="T5"/>
                </a:cxn>
                <a:cxn ang="T13">
                  <a:pos x="T6" y="T7"/>
                </a:cxn>
                <a:cxn ang="T14">
                  <a:pos x="T8" y="T9"/>
                </a:cxn>
              </a:cxnLst>
              <a:rect l="T15" t="T16" r="T17" b="T18"/>
              <a:pathLst>
                <a:path w="189" h="354">
                  <a:moveTo>
                    <a:pt x="60" y="0"/>
                  </a:moveTo>
                  <a:lnTo>
                    <a:pt x="0" y="267"/>
                  </a:lnTo>
                  <a:lnTo>
                    <a:pt x="123" y="354"/>
                  </a:lnTo>
                  <a:lnTo>
                    <a:pt x="189" y="90"/>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1" name="Freeform 426"/>
            <p:cNvSpPr>
              <a:spLocks noChangeAspect="1"/>
            </p:cNvSpPr>
            <p:nvPr/>
          </p:nvSpPr>
          <p:spPr bwMode="auto">
            <a:xfrm>
              <a:off x="1121" y="2645"/>
              <a:ext cx="37" cy="68"/>
            </a:xfrm>
            <a:custGeom>
              <a:avLst/>
              <a:gdLst>
                <a:gd name="T0" fmla="*/ 14 w 186"/>
                <a:gd name="T1" fmla="*/ 0 h 342"/>
                <a:gd name="T2" fmla="*/ 0 w 186"/>
                <a:gd name="T3" fmla="*/ 52 h 342"/>
                <a:gd name="T4" fmla="*/ 22 w 186"/>
                <a:gd name="T5" fmla="*/ 68 h 342"/>
                <a:gd name="T6" fmla="*/ 37 w 186"/>
                <a:gd name="T7" fmla="*/ 15 h 342"/>
                <a:gd name="T8" fmla="*/ 14 w 186"/>
                <a:gd name="T9" fmla="*/ 0 h 342"/>
                <a:gd name="T10" fmla="*/ 0 60000 65536"/>
                <a:gd name="T11" fmla="*/ 0 60000 65536"/>
                <a:gd name="T12" fmla="*/ 0 60000 65536"/>
                <a:gd name="T13" fmla="*/ 0 60000 65536"/>
                <a:gd name="T14" fmla="*/ 0 60000 65536"/>
                <a:gd name="T15" fmla="*/ 0 w 186"/>
                <a:gd name="T16" fmla="*/ 0 h 342"/>
                <a:gd name="T17" fmla="*/ 186 w 186"/>
                <a:gd name="T18" fmla="*/ 342 h 342"/>
              </a:gdLst>
              <a:ahLst/>
              <a:cxnLst>
                <a:cxn ang="T10">
                  <a:pos x="T0" y="T1"/>
                </a:cxn>
                <a:cxn ang="T11">
                  <a:pos x="T2" y="T3"/>
                </a:cxn>
                <a:cxn ang="T12">
                  <a:pos x="T4" y="T5"/>
                </a:cxn>
                <a:cxn ang="T13">
                  <a:pos x="T6" y="T7"/>
                </a:cxn>
                <a:cxn ang="T14">
                  <a:pos x="T8" y="T9"/>
                </a:cxn>
              </a:cxnLst>
              <a:rect l="T15" t="T16" r="T17" b="T18"/>
              <a:pathLst>
                <a:path w="186" h="342">
                  <a:moveTo>
                    <a:pt x="71" y="0"/>
                  </a:moveTo>
                  <a:lnTo>
                    <a:pt x="0" y="261"/>
                  </a:lnTo>
                  <a:lnTo>
                    <a:pt x="113" y="342"/>
                  </a:lnTo>
                  <a:lnTo>
                    <a:pt x="186" y="77"/>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2" name="Freeform 427"/>
            <p:cNvSpPr>
              <a:spLocks noChangeAspect="1"/>
            </p:cNvSpPr>
            <p:nvPr/>
          </p:nvSpPr>
          <p:spPr bwMode="auto">
            <a:xfrm>
              <a:off x="943" y="2635"/>
              <a:ext cx="47" cy="52"/>
            </a:xfrm>
            <a:custGeom>
              <a:avLst/>
              <a:gdLst>
                <a:gd name="T0" fmla="*/ 0 w 232"/>
                <a:gd name="T1" fmla="*/ 13 h 261"/>
                <a:gd name="T2" fmla="*/ 5 w 232"/>
                <a:gd name="T3" fmla="*/ 52 h 261"/>
                <a:gd name="T4" fmla="*/ 47 w 232"/>
                <a:gd name="T5" fmla="*/ 43 h 261"/>
                <a:gd name="T6" fmla="*/ 47 w 232"/>
                <a:gd name="T7" fmla="*/ 0 h 261"/>
                <a:gd name="T8" fmla="*/ 0 w 232"/>
                <a:gd name="T9" fmla="*/ 13 h 261"/>
                <a:gd name="T10" fmla="*/ 0 60000 65536"/>
                <a:gd name="T11" fmla="*/ 0 60000 65536"/>
                <a:gd name="T12" fmla="*/ 0 60000 65536"/>
                <a:gd name="T13" fmla="*/ 0 60000 65536"/>
                <a:gd name="T14" fmla="*/ 0 60000 65536"/>
                <a:gd name="T15" fmla="*/ 0 w 232"/>
                <a:gd name="T16" fmla="*/ 0 h 261"/>
                <a:gd name="T17" fmla="*/ 232 w 232"/>
                <a:gd name="T18" fmla="*/ 261 h 261"/>
              </a:gdLst>
              <a:ahLst/>
              <a:cxnLst>
                <a:cxn ang="T10">
                  <a:pos x="T0" y="T1"/>
                </a:cxn>
                <a:cxn ang="T11">
                  <a:pos x="T2" y="T3"/>
                </a:cxn>
                <a:cxn ang="T12">
                  <a:pos x="T4" y="T5"/>
                </a:cxn>
                <a:cxn ang="T13">
                  <a:pos x="T6" y="T7"/>
                </a:cxn>
                <a:cxn ang="T14">
                  <a:pos x="T8" y="T9"/>
                </a:cxn>
              </a:cxnLst>
              <a:rect l="T15" t="T16" r="T17" b="T18"/>
              <a:pathLst>
                <a:path w="232" h="261">
                  <a:moveTo>
                    <a:pt x="0" y="64"/>
                  </a:moveTo>
                  <a:lnTo>
                    <a:pt x="24" y="261"/>
                  </a:lnTo>
                  <a:lnTo>
                    <a:pt x="232" y="217"/>
                  </a:lnTo>
                  <a:lnTo>
                    <a:pt x="230" y="0"/>
                  </a:lnTo>
                  <a:lnTo>
                    <a:pt x="0" y="64"/>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3" name="Freeform 428"/>
            <p:cNvSpPr>
              <a:spLocks noChangeAspect="1"/>
            </p:cNvSpPr>
            <p:nvPr/>
          </p:nvSpPr>
          <p:spPr bwMode="auto">
            <a:xfrm>
              <a:off x="1012" y="2622"/>
              <a:ext cx="47" cy="51"/>
            </a:xfrm>
            <a:custGeom>
              <a:avLst/>
              <a:gdLst>
                <a:gd name="T0" fmla="*/ 0 w 235"/>
                <a:gd name="T1" fmla="*/ 7 h 255"/>
                <a:gd name="T2" fmla="*/ 0 w 235"/>
                <a:gd name="T3" fmla="*/ 51 h 255"/>
                <a:gd name="T4" fmla="*/ 41 w 235"/>
                <a:gd name="T5" fmla="*/ 43 h 255"/>
                <a:gd name="T6" fmla="*/ 47 w 235"/>
                <a:gd name="T7" fmla="*/ 0 h 255"/>
                <a:gd name="T8" fmla="*/ 0 w 235"/>
                <a:gd name="T9" fmla="*/ 7 h 255"/>
                <a:gd name="T10" fmla="*/ 0 60000 65536"/>
                <a:gd name="T11" fmla="*/ 0 60000 65536"/>
                <a:gd name="T12" fmla="*/ 0 60000 65536"/>
                <a:gd name="T13" fmla="*/ 0 60000 65536"/>
                <a:gd name="T14" fmla="*/ 0 60000 65536"/>
                <a:gd name="T15" fmla="*/ 0 w 235"/>
                <a:gd name="T16" fmla="*/ 0 h 255"/>
                <a:gd name="T17" fmla="*/ 235 w 235"/>
                <a:gd name="T18" fmla="*/ 255 h 255"/>
              </a:gdLst>
              <a:ahLst/>
              <a:cxnLst>
                <a:cxn ang="T10">
                  <a:pos x="T0" y="T1"/>
                </a:cxn>
                <a:cxn ang="T11">
                  <a:pos x="T2" y="T3"/>
                </a:cxn>
                <a:cxn ang="T12">
                  <a:pos x="T4" y="T5"/>
                </a:cxn>
                <a:cxn ang="T13">
                  <a:pos x="T6" y="T7"/>
                </a:cxn>
                <a:cxn ang="T14">
                  <a:pos x="T8" y="T9"/>
                </a:cxn>
              </a:cxnLst>
              <a:rect l="T15" t="T16" r="T17" b="T18"/>
              <a:pathLst>
                <a:path w="235" h="255">
                  <a:moveTo>
                    <a:pt x="0" y="36"/>
                  </a:moveTo>
                  <a:lnTo>
                    <a:pt x="0" y="255"/>
                  </a:lnTo>
                  <a:lnTo>
                    <a:pt x="205" y="214"/>
                  </a:lnTo>
                  <a:lnTo>
                    <a:pt x="235" y="0"/>
                  </a:lnTo>
                  <a:lnTo>
                    <a:pt x="0" y="3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4" name="Freeform 429"/>
            <p:cNvSpPr>
              <a:spLocks noChangeAspect="1"/>
            </p:cNvSpPr>
            <p:nvPr/>
          </p:nvSpPr>
          <p:spPr bwMode="auto">
            <a:xfrm>
              <a:off x="956" y="2736"/>
              <a:ext cx="38" cy="39"/>
            </a:xfrm>
            <a:custGeom>
              <a:avLst/>
              <a:gdLst>
                <a:gd name="T0" fmla="*/ 0 w 186"/>
                <a:gd name="T1" fmla="*/ 6 h 195"/>
                <a:gd name="T2" fmla="*/ 5 w 186"/>
                <a:gd name="T3" fmla="*/ 39 h 195"/>
                <a:gd name="T4" fmla="*/ 38 w 186"/>
                <a:gd name="T5" fmla="*/ 37 h 195"/>
                <a:gd name="T6" fmla="*/ 36 w 186"/>
                <a:gd name="T7" fmla="*/ 0 h 195"/>
                <a:gd name="T8" fmla="*/ 0 w 186"/>
                <a:gd name="T9" fmla="*/ 6 h 195"/>
                <a:gd name="T10" fmla="*/ 0 60000 65536"/>
                <a:gd name="T11" fmla="*/ 0 60000 65536"/>
                <a:gd name="T12" fmla="*/ 0 60000 65536"/>
                <a:gd name="T13" fmla="*/ 0 60000 65536"/>
                <a:gd name="T14" fmla="*/ 0 60000 65536"/>
                <a:gd name="T15" fmla="*/ 0 w 186"/>
                <a:gd name="T16" fmla="*/ 0 h 195"/>
                <a:gd name="T17" fmla="*/ 186 w 186"/>
                <a:gd name="T18" fmla="*/ 195 h 195"/>
              </a:gdLst>
              <a:ahLst/>
              <a:cxnLst>
                <a:cxn ang="T10">
                  <a:pos x="T0" y="T1"/>
                </a:cxn>
                <a:cxn ang="T11">
                  <a:pos x="T2" y="T3"/>
                </a:cxn>
                <a:cxn ang="T12">
                  <a:pos x="T4" y="T5"/>
                </a:cxn>
                <a:cxn ang="T13">
                  <a:pos x="T6" y="T7"/>
                </a:cxn>
                <a:cxn ang="T14">
                  <a:pos x="T8" y="T9"/>
                </a:cxn>
              </a:cxnLst>
              <a:rect l="T15" t="T16" r="T17" b="T18"/>
              <a:pathLst>
                <a:path w="186" h="195">
                  <a:moveTo>
                    <a:pt x="0" y="29"/>
                  </a:moveTo>
                  <a:lnTo>
                    <a:pt x="23" y="195"/>
                  </a:lnTo>
                  <a:lnTo>
                    <a:pt x="186" y="184"/>
                  </a:lnTo>
                  <a:lnTo>
                    <a:pt x="175" y="0"/>
                  </a:lnTo>
                  <a:lnTo>
                    <a:pt x="0" y="2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5" name="Freeform 430"/>
            <p:cNvSpPr>
              <a:spLocks noChangeAspect="1"/>
            </p:cNvSpPr>
            <p:nvPr/>
          </p:nvSpPr>
          <p:spPr bwMode="auto">
            <a:xfrm>
              <a:off x="1013" y="2728"/>
              <a:ext cx="35" cy="41"/>
            </a:xfrm>
            <a:custGeom>
              <a:avLst/>
              <a:gdLst>
                <a:gd name="T0" fmla="*/ 0 w 179"/>
                <a:gd name="T1" fmla="*/ 5 h 206"/>
                <a:gd name="T2" fmla="*/ 1 w 179"/>
                <a:gd name="T3" fmla="*/ 41 h 206"/>
                <a:gd name="T4" fmla="*/ 32 w 179"/>
                <a:gd name="T5" fmla="*/ 39 h 206"/>
                <a:gd name="T6" fmla="*/ 35 w 179"/>
                <a:gd name="T7" fmla="*/ 0 h 206"/>
                <a:gd name="T8" fmla="*/ 0 w 179"/>
                <a:gd name="T9" fmla="*/ 5 h 206"/>
                <a:gd name="T10" fmla="*/ 0 60000 65536"/>
                <a:gd name="T11" fmla="*/ 0 60000 65536"/>
                <a:gd name="T12" fmla="*/ 0 60000 65536"/>
                <a:gd name="T13" fmla="*/ 0 60000 65536"/>
                <a:gd name="T14" fmla="*/ 0 60000 65536"/>
                <a:gd name="T15" fmla="*/ 0 w 179"/>
                <a:gd name="T16" fmla="*/ 0 h 206"/>
                <a:gd name="T17" fmla="*/ 179 w 179"/>
                <a:gd name="T18" fmla="*/ 206 h 206"/>
              </a:gdLst>
              <a:ahLst/>
              <a:cxnLst>
                <a:cxn ang="T10">
                  <a:pos x="T0" y="T1"/>
                </a:cxn>
                <a:cxn ang="T11">
                  <a:pos x="T2" y="T3"/>
                </a:cxn>
                <a:cxn ang="T12">
                  <a:pos x="T4" y="T5"/>
                </a:cxn>
                <a:cxn ang="T13">
                  <a:pos x="T6" y="T7"/>
                </a:cxn>
                <a:cxn ang="T14">
                  <a:pos x="T8" y="T9"/>
                </a:cxn>
              </a:cxnLst>
              <a:rect l="T15" t="T16" r="T17" b="T18"/>
              <a:pathLst>
                <a:path w="179" h="206">
                  <a:moveTo>
                    <a:pt x="0" y="26"/>
                  </a:moveTo>
                  <a:lnTo>
                    <a:pt x="3" y="206"/>
                  </a:lnTo>
                  <a:lnTo>
                    <a:pt x="166" y="196"/>
                  </a:lnTo>
                  <a:lnTo>
                    <a:pt x="179" y="0"/>
                  </a:lnTo>
                  <a:lnTo>
                    <a:pt x="0" y="26"/>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6" name="Freeform 431"/>
            <p:cNvSpPr>
              <a:spLocks noChangeAspect="1"/>
            </p:cNvSpPr>
            <p:nvPr/>
          </p:nvSpPr>
          <p:spPr bwMode="auto">
            <a:xfrm>
              <a:off x="1074" y="2829"/>
              <a:ext cx="22" cy="42"/>
            </a:xfrm>
            <a:custGeom>
              <a:avLst/>
              <a:gdLst>
                <a:gd name="T0" fmla="*/ 22 w 111"/>
                <a:gd name="T1" fmla="*/ 0 h 209"/>
                <a:gd name="T2" fmla="*/ 20 w 111"/>
                <a:gd name="T3" fmla="*/ 32 h 209"/>
                <a:gd name="T4" fmla="*/ 0 w 111"/>
                <a:gd name="T5" fmla="*/ 42 h 209"/>
                <a:gd name="T6" fmla="*/ 3 w 111"/>
                <a:gd name="T7" fmla="*/ 5 h 209"/>
                <a:gd name="T8" fmla="*/ 22 w 111"/>
                <a:gd name="T9" fmla="*/ 0 h 209"/>
                <a:gd name="T10" fmla="*/ 0 60000 65536"/>
                <a:gd name="T11" fmla="*/ 0 60000 65536"/>
                <a:gd name="T12" fmla="*/ 0 60000 65536"/>
                <a:gd name="T13" fmla="*/ 0 60000 65536"/>
                <a:gd name="T14" fmla="*/ 0 60000 65536"/>
                <a:gd name="T15" fmla="*/ 0 w 111"/>
                <a:gd name="T16" fmla="*/ 0 h 209"/>
                <a:gd name="T17" fmla="*/ 111 w 111"/>
                <a:gd name="T18" fmla="*/ 209 h 209"/>
              </a:gdLst>
              <a:ahLst/>
              <a:cxnLst>
                <a:cxn ang="T10">
                  <a:pos x="T0" y="T1"/>
                </a:cxn>
                <a:cxn ang="T11">
                  <a:pos x="T2" y="T3"/>
                </a:cxn>
                <a:cxn ang="T12">
                  <a:pos x="T4" y="T5"/>
                </a:cxn>
                <a:cxn ang="T13">
                  <a:pos x="T6" y="T7"/>
                </a:cxn>
                <a:cxn ang="T14">
                  <a:pos x="T8" y="T9"/>
                </a:cxn>
              </a:cxnLst>
              <a:rect l="T15" t="T16" r="T17" b="T18"/>
              <a:pathLst>
                <a:path w="111" h="209">
                  <a:moveTo>
                    <a:pt x="111" y="0"/>
                  </a:moveTo>
                  <a:lnTo>
                    <a:pt x="100" y="161"/>
                  </a:lnTo>
                  <a:lnTo>
                    <a:pt x="0" y="209"/>
                  </a:lnTo>
                  <a:lnTo>
                    <a:pt x="14" y="24"/>
                  </a:lnTo>
                  <a:lnTo>
                    <a:pt x="111"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7" name="Freeform 432"/>
            <p:cNvSpPr>
              <a:spLocks noChangeAspect="1"/>
            </p:cNvSpPr>
            <p:nvPr/>
          </p:nvSpPr>
          <p:spPr bwMode="auto">
            <a:xfrm>
              <a:off x="1107" y="2824"/>
              <a:ext cx="18" cy="29"/>
            </a:xfrm>
            <a:custGeom>
              <a:avLst/>
              <a:gdLst>
                <a:gd name="T0" fmla="*/ 1 w 91"/>
                <a:gd name="T1" fmla="*/ 3 h 148"/>
                <a:gd name="T2" fmla="*/ 0 w 91"/>
                <a:gd name="T3" fmla="*/ 29 h 148"/>
                <a:gd name="T4" fmla="*/ 16 w 91"/>
                <a:gd name="T5" fmla="*/ 22 h 148"/>
                <a:gd name="T6" fmla="*/ 18 w 91"/>
                <a:gd name="T7" fmla="*/ 0 h 148"/>
                <a:gd name="T8" fmla="*/ 1 w 91"/>
                <a:gd name="T9" fmla="*/ 3 h 148"/>
                <a:gd name="T10" fmla="*/ 0 60000 65536"/>
                <a:gd name="T11" fmla="*/ 0 60000 65536"/>
                <a:gd name="T12" fmla="*/ 0 60000 65536"/>
                <a:gd name="T13" fmla="*/ 0 60000 65536"/>
                <a:gd name="T14" fmla="*/ 0 60000 65536"/>
                <a:gd name="T15" fmla="*/ 0 w 91"/>
                <a:gd name="T16" fmla="*/ 0 h 148"/>
                <a:gd name="T17" fmla="*/ 91 w 91"/>
                <a:gd name="T18" fmla="*/ 148 h 148"/>
              </a:gdLst>
              <a:ahLst/>
              <a:cxnLst>
                <a:cxn ang="T10">
                  <a:pos x="T0" y="T1"/>
                </a:cxn>
                <a:cxn ang="T11">
                  <a:pos x="T2" y="T3"/>
                </a:cxn>
                <a:cxn ang="T12">
                  <a:pos x="T4" y="T5"/>
                </a:cxn>
                <a:cxn ang="T13">
                  <a:pos x="T6" y="T7"/>
                </a:cxn>
                <a:cxn ang="T14">
                  <a:pos x="T8" y="T9"/>
                </a:cxn>
              </a:cxnLst>
              <a:rect l="T15" t="T16" r="T17" b="T18"/>
              <a:pathLst>
                <a:path w="91" h="148">
                  <a:moveTo>
                    <a:pt x="7" y="13"/>
                  </a:moveTo>
                  <a:lnTo>
                    <a:pt x="0" y="148"/>
                  </a:lnTo>
                  <a:lnTo>
                    <a:pt x="82" y="110"/>
                  </a:lnTo>
                  <a:lnTo>
                    <a:pt x="91" y="0"/>
                  </a:lnTo>
                  <a:lnTo>
                    <a:pt x="7" y="13"/>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8" name="Freeform 433"/>
            <p:cNvSpPr>
              <a:spLocks noChangeAspect="1"/>
            </p:cNvSpPr>
            <p:nvPr/>
          </p:nvSpPr>
          <p:spPr bwMode="auto">
            <a:xfrm>
              <a:off x="1084" y="2735"/>
              <a:ext cx="22" cy="40"/>
            </a:xfrm>
            <a:custGeom>
              <a:avLst/>
              <a:gdLst>
                <a:gd name="T0" fmla="*/ 4 w 109"/>
                <a:gd name="T1" fmla="*/ 0 h 203"/>
                <a:gd name="T2" fmla="*/ 0 w 109"/>
                <a:gd name="T3" fmla="*/ 36 h 203"/>
                <a:gd name="T4" fmla="*/ 18 w 109"/>
                <a:gd name="T5" fmla="*/ 40 h 203"/>
                <a:gd name="T6" fmla="*/ 22 w 109"/>
                <a:gd name="T7" fmla="*/ 6 h 203"/>
                <a:gd name="T8" fmla="*/ 4 w 109"/>
                <a:gd name="T9" fmla="*/ 0 h 203"/>
                <a:gd name="T10" fmla="*/ 0 60000 65536"/>
                <a:gd name="T11" fmla="*/ 0 60000 65536"/>
                <a:gd name="T12" fmla="*/ 0 60000 65536"/>
                <a:gd name="T13" fmla="*/ 0 60000 65536"/>
                <a:gd name="T14" fmla="*/ 0 60000 65536"/>
                <a:gd name="T15" fmla="*/ 0 w 109"/>
                <a:gd name="T16" fmla="*/ 0 h 203"/>
                <a:gd name="T17" fmla="*/ 109 w 109"/>
                <a:gd name="T18" fmla="*/ 203 h 203"/>
              </a:gdLst>
              <a:ahLst/>
              <a:cxnLst>
                <a:cxn ang="T10">
                  <a:pos x="T0" y="T1"/>
                </a:cxn>
                <a:cxn ang="T11">
                  <a:pos x="T2" y="T3"/>
                </a:cxn>
                <a:cxn ang="T12">
                  <a:pos x="T4" y="T5"/>
                </a:cxn>
                <a:cxn ang="T13">
                  <a:pos x="T6" y="T7"/>
                </a:cxn>
                <a:cxn ang="T14">
                  <a:pos x="T8" y="T9"/>
                </a:cxn>
              </a:cxnLst>
              <a:rect l="T15" t="T16" r="T17" b="T18"/>
              <a:pathLst>
                <a:path w="109" h="203">
                  <a:moveTo>
                    <a:pt x="19" y="0"/>
                  </a:moveTo>
                  <a:lnTo>
                    <a:pt x="0" y="184"/>
                  </a:lnTo>
                  <a:lnTo>
                    <a:pt x="87" y="203"/>
                  </a:lnTo>
                  <a:lnTo>
                    <a:pt x="109" y="30"/>
                  </a:lnTo>
                  <a:lnTo>
                    <a:pt x="19"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29" name="Freeform 434"/>
            <p:cNvSpPr>
              <a:spLocks noChangeAspect="1"/>
            </p:cNvSpPr>
            <p:nvPr/>
          </p:nvSpPr>
          <p:spPr bwMode="auto">
            <a:xfrm>
              <a:off x="1115" y="2746"/>
              <a:ext cx="21" cy="36"/>
            </a:xfrm>
            <a:custGeom>
              <a:avLst/>
              <a:gdLst>
                <a:gd name="T0" fmla="*/ 4 w 106"/>
                <a:gd name="T1" fmla="*/ 0 h 179"/>
                <a:gd name="T2" fmla="*/ 0 w 106"/>
                <a:gd name="T3" fmla="*/ 32 h 179"/>
                <a:gd name="T4" fmla="*/ 16 w 106"/>
                <a:gd name="T5" fmla="*/ 36 h 179"/>
                <a:gd name="T6" fmla="*/ 21 w 106"/>
                <a:gd name="T7" fmla="*/ 6 h 179"/>
                <a:gd name="T8" fmla="*/ 4 w 106"/>
                <a:gd name="T9" fmla="*/ 0 h 179"/>
                <a:gd name="T10" fmla="*/ 0 60000 65536"/>
                <a:gd name="T11" fmla="*/ 0 60000 65536"/>
                <a:gd name="T12" fmla="*/ 0 60000 65536"/>
                <a:gd name="T13" fmla="*/ 0 60000 65536"/>
                <a:gd name="T14" fmla="*/ 0 60000 65536"/>
                <a:gd name="T15" fmla="*/ 0 w 106"/>
                <a:gd name="T16" fmla="*/ 0 h 179"/>
                <a:gd name="T17" fmla="*/ 106 w 106"/>
                <a:gd name="T18" fmla="*/ 179 h 179"/>
              </a:gdLst>
              <a:ahLst/>
              <a:cxnLst>
                <a:cxn ang="T10">
                  <a:pos x="T0" y="T1"/>
                </a:cxn>
                <a:cxn ang="T11">
                  <a:pos x="T2" y="T3"/>
                </a:cxn>
                <a:cxn ang="T12">
                  <a:pos x="T4" y="T5"/>
                </a:cxn>
                <a:cxn ang="T13">
                  <a:pos x="T6" y="T7"/>
                </a:cxn>
                <a:cxn ang="T14">
                  <a:pos x="T8" y="T9"/>
                </a:cxn>
              </a:cxnLst>
              <a:rect l="T15" t="T16" r="T17" b="T18"/>
              <a:pathLst>
                <a:path w="106" h="179">
                  <a:moveTo>
                    <a:pt x="20" y="0"/>
                  </a:moveTo>
                  <a:lnTo>
                    <a:pt x="0" y="159"/>
                  </a:lnTo>
                  <a:lnTo>
                    <a:pt x="82" y="179"/>
                  </a:lnTo>
                  <a:lnTo>
                    <a:pt x="106" y="29"/>
                  </a:lnTo>
                  <a:lnTo>
                    <a:pt x="2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0" name="Freeform 435"/>
            <p:cNvSpPr>
              <a:spLocks noChangeAspect="1"/>
            </p:cNvSpPr>
            <p:nvPr/>
          </p:nvSpPr>
          <p:spPr bwMode="auto">
            <a:xfrm>
              <a:off x="1094" y="2627"/>
              <a:ext cx="29" cy="60"/>
            </a:xfrm>
            <a:custGeom>
              <a:avLst/>
              <a:gdLst>
                <a:gd name="T0" fmla="*/ 10 w 147"/>
                <a:gd name="T1" fmla="*/ 0 h 296"/>
                <a:gd name="T2" fmla="*/ 0 w 147"/>
                <a:gd name="T3" fmla="*/ 46 h 296"/>
                <a:gd name="T4" fmla="*/ 19 w 147"/>
                <a:gd name="T5" fmla="*/ 60 h 296"/>
                <a:gd name="T6" fmla="*/ 29 w 147"/>
                <a:gd name="T7" fmla="*/ 14 h 296"/>
                <a:gd name="T8" fmla="*/ 10 w 147"/>
                <a:gd name="T9" fmla="*/ 0 h 296"/>
                <a:gd name="T10" fmla="*/ 0 60000 65536"/>
                <a:gd name="T11" fmla="*/ 0 60000 65536"/>
                <a:gd name="T12" fmla="*/ 0 60000 65536"/>
                <a:gd name="T13" fmla="*/ 0 60000 65536"/>
                <a:gd name="T14" fmla="*/ 0 60000 65536"/>
                <a:gd name="T15" fmla="*/ 0 w 147"/>
                <a:gd name="T16" fmla="*/ 0 h 296"/>
                <a:gd name="T17" fmla="*/ 147 w 147"/>
                <a:gd name="T18" fmla="*/ 296 h 296"/>
              </a:gdLst>
              <a:ahLst/>
              <a:cxnLst>
                <a:cxn ang="T10">
                  <a:pos x="T0" y="T1"/>
                </a:cxn>
                <a:cxn ang="T11">
                  <a:pos x="T2" y="T3"/>
                </a:cxn>
                <a:cxn ang="T12">
                  <a:pos x="T4" y="T5"/>
                </a:cxn>
                <a:cxn ang="T13">
                  <a:pos x="T6" y="T7"/>
                </a:cxn>
                <a:cxn ang="T14">
                  <a:pos x="T8" y="T9"/>
                </a:cxn>
              </a:cxnLst>
              <a:rect l="T15" t="T16" r="T17" b="T18"/>
              <a:pathLst>
                <a:path w="147" h="296">
                  <a:moveTo>
                    <a:pt x="50" y="0"/>
                  </a:moveTo>
                  <a:lnTo>
                    <a:pt x="0" y="225"/>
                  </a:lnTo>
                  <a:lnTo>
                    <a:pt x="94" y="296"/>
                  </a:lnTo>
                  <a:lnTo>
                    <a:pt x="147" y="71"/>
                  </a:lnTo>
                  <a:lnTo>
                    <a:pt x="50"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1" name="Freeform 436"/>
            <p:cNvSpPr>
              <a:spLocks noChangeAspect="1"/>
            </p:cNvSpPr>
            <p:nvPr/>
          </p:nvSpPr>
          <p:spPr bwMode="auto">
            <a:xfrm>
              <a:off x="1126" y="2651"/>
              <a:ext cx="28" cy="55"/>
            </a:xfrm>
            <a:custGeom>
              <a:avLst/>
              <a:gdLst>
                <a:gd name="T0" fmla="*/ 12 w 141"/>
                <a:gd name="T1" fmla="*/ 0 h 276"/>
                <a:gd name="T2" fmla="*/ 0 w 141"/>
                <a:gd name="T3" fmla="*/ 44 h 276"/>
                <a:gd name="T4" fmla="*/ 15 w 141"/>
                <a:gd name="T5" fmla="*/ 55 h 276"/>
                <a:gd name="T6" fmla="*/ 28 w 141"/>
                <a:gd name="T7" fmla="*/ 11 h 276"/>
                <a:gd name="T8" fmla="*/ 12 w 141"/>
                <a:gd name="T9" fmla="*/ 0 h 276"/>
                <a:gd name="T10" fmla="*/ 0 60000 65536"/>
                <a:gd name="T11" fmla="*/ 0 60000 65536"/>
                <a:gd name="T12" fmla="*/ 0 60000 65536"/>
                <a:gd name="T13" fmla="*/ 0 60000 65536"/>
                <a:gd name="T14" fmla="*/ 0 60000 65536"/>
                <a:gd name="T15" fmla="*/ 0 w 141"/>
                <a:gd name="T16" fmla="*/ 0 h 276"/>
                <a:gd name="T17" fmla="*/ 141 w 141"/>
                <a:gd name="T18" fmla="*/ 276 h 276"/>
              </a:gdLst>
              <a:ahLst/>
              <a:cxnLst>
                <a:cxn ang="T10">
                  <a:pos x="T0" y="T1"/>
                </a:cxn>
                <a:cxn ang="T11">
                  <a:pos x="T2" y="T3"/>
                </a:cxn>
                <a:cxn ang="T12">
                  <a:pos x="T4" y="T5"/>
                </a:cxn>
                <a:cxn ang="T13">
                  <a:pos x="T6" y="T7"/>
                </a:cxn>
                <a:cxn ang="T14">
                  <a:pos x="T8" y="T9"/>
                </a:cxn>
              </a:cxnLst>
              <a:rect l="T15" t="T16" r="T17" b="T18"/>
              <a:pathLst>
                <a:path w="141" h="276">
                  <a:moveTo>
                    <a:pt x="58" y="0"/>
                  </a:moveTo>
                  <a:lnTo>
                    <a:pt x="0" y="221"/>
                  </a:lnTo>
                  <a:lnTo>
                    <a:pt x="78" y="276"/>
                  </a:lnTo>
                  <a:lnTo>
                    <a:pt x="141" y="53"/>
                  </a:lnTo>
                  <a:lnTo>
                    <a:pt x="58" y="0"/>
                  </a:lnTo>
                  <a:close/>
                </a:path>
              </a:pathLst>
            </a:custGeom>
            <a:solidFill>
              <a:srgbClr val="7C6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2" name="Freeform 437"/>
            <p:cNvSpPr>
              <a:spLocks noChangeAspect="1"/>
            </p:cNvSpPr>
            <p:nvPr/>
          </p:nvSpPr>
          <p:spPr bwMode="auto">
            <a:xfrm>
              <a:off x="977" y="2824"/>
              <a:ext cx="22" cy="78"/>
            </a:xfrm>
            <a:custGeom>
              <a:avLst/>
              <a:gdLst>
                <a:gd name="T0" fmla="*/ 0 w 113"/>
                <a:gd name="T1" fmla="*/ 0 h 393"/>
                <a:gd name="T2" fmla="*/ 10 w 113"/>
                <a:gd name="T3" fmla="*/ 74 h 393"/>
                <a:gd name="T4" fmla="*/ 22 w 113"/>
                <a:gd name="T5" fmla="*/ 78 h 393"/>
                <a:gd name="T6" fmla="*/ 22 w 113"/>
                <a:gd name="T7" fmla="*/ 1 h 393"/>
                <a:gd name="T8" fmla="*/ 0 w 113"/>
                <a:gd name="T9" fmla="*/ 0 h 393"/>
                <a:gd name="T10" fmla="*/ 0 60000 65536"/>
                <a:gd name="T11" fmla="*/ 0 60000 65536"/>
                <a:gd name="T12" fmla="*/ 0 60000 65536"/>
                <a:gd name="T13" fmla="*/ 0 60000 65536"/>
                <a:gd name="T14" fmla="*/ 0 60000 65536"/>
                <a:gd name="T15" fmla="*/ 0 w 113"/>
                <a:gd name="T16" fmla="*/ 0 h 393"/>
                <a:gd name="T17" fmla="*/ 113 w 113"/>
                <a:gd name="T18" fmla="*/ 393 h 393"/>
              </a:gdLst>
              <a:ahLst/>
              <a:cxnLst>
                <a:cxn ang="T10">
                  <a:pos x="T0" y="T1"/>
                </a:cxn>
                <a:cxn ang="T11">
                  <a:pos x="T2" y="T3"/>
                </a:cxn>
                <a:cxn ang="T12">
                  <a:pos x="T4" y="T5"/>
                </a:cxn>
                <a:cxn ang="T13">
                  <a:pos x="T6" y="T7"/>
                </a:cxn>
                <a:cxn ang="T14">
                  <a:pos x="T8" y="T9"/>
                </a:cxn>
              </a:cxnLst>
              <a:rect l="T15" t="T16" r="T17" b="T18"/>
              <a:pathLst>
                <a:path w="113" h="393">
                  <a:moveTo>
                    <a:pt x="0" y="0"/>
                  </a:moveTo>
                  <a:lnTo>
                    <a:pt x="50" y="373"/>
                  </a:lnTo>
                  <a:lnTo>
                    <a:pt x="111" y="393"/>
                  </a:lnTo>
                  <a:lnTo>
                    <a:pt x="113" y="6"/>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3" name="Freeform 438"/>
            <p:cNvSpPr>
              <a:spLocks noChangeAspect="1"/>
            </p:cNvSpPr>
            <p:nvPr/>
          </p:nvSpPr>
          <p:spPr bwMode="auto">
            <a:xfrm>
              <a:off x="1003" y="2825"/>
              <a:ext cx="30" cy="85"/>
            </a:xfrm>
            <a:custGeom>
              <a:avLst/>
              <a:gdLst>
                <a:gd name="T0" fmla="*/ 30 w 151"/>
                <a:gd name="T1" fmla="*/ 3 h 426"/>
                <a:gd name="T2" fmla="*/ 1 w 151"/>
                <a:gd name="T3" fmla="*/ 0 h 426"/>
                <a:gd name="T4" fmla="*/ 0 w 151"/>
                <a:gd name="T5" fmla="*/ 79 h 426"/>
                <a:gd name="T6" fmla="*/ 19 w 151"/>
                <a:gd name="T7" fmla="*/ 85 h 426"/>
                <a:gd name="T8" fmla="*/ 20 w 151"/>
                <a:gd name="T9" fmla="*/ 76 h 426"/>
                <a:gd name="T10" fmla="*/ 21 w 151"/>
                <a:gd name="T11" fmla="*/ 62 h 426"/>
                <a:gd name="T12" fmla="*/ 22 w 151"/>
                <a:gd name="T13" fmla="*/ 48 h 426"/>
                <a:gd name="T14" fmla="*/ 23 w 151"/>
                <a:gd name="T15" fmla="*/ 39 h 426"/>
                <a:gd name="T16" fmla="*/ 24 w 151"/>
                <a:gd name="T17" fmla="*/ 35 h 426"/>
                <a:gd name="T18" fmla="*/ 25 w 151"/>
                <a:gd name="T19" fmla="*/ 31 h 426"/>
                <a:gd name="T20" fmla="*/ 25 w 151"/>
                <a:gd name="T21" fmla="*/ 26 h 426"/>
                <a:gd name="T22" fmla="*/ 26 w 151"/>
                <a:gd name="T23" fmla="*/ 22 h 426"/>
                <a:gd name="T24" fmla="*/ 27 w 151"/>
                <a:gd name="T25" fmla="*/ 17 h 426"/>
                <a:gd name="T26" fmla="*/ 28 w 151"/>
                <a:gd name="T27" fmla="*/ 12 h 426"/>
                <a:gd name="T28" fmla="*/ 29 w 151"/>
                <a:gd name="T29" fmla="*/ 7 h 426"/>
                <a:gd name="T30" fmla="*/ 30 w 151"/>
                <a:gd name="T31" fmla="*/ 3 h 4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1"/>
                <a:gd name="T49" fmla="*/ 0 h 426"/>
                <a:gd name="T50" fmla="*/ 151 w 151"/>
                <a:gd name="T51" fmla="*/ 426 h 4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1" h="426">
                  <a:moveTo>
                    <a:pt x="151" y="13"/>
                  </a:moveTo>
                  <a:lnTo>
                    <a:pt x="5" y="0"/>
                  </a:lnTo>
                  <a:lnTo>
                    <a:pt x="0" y="396"/>
                  </a:lnTo>
                  <a:lnTo>
                    <a:pt x="94" y="426"/>
                  </a:lnTo>
                  <a:lnTo>
                    <a:pt x="99" y="380"/>
                  </a:lnTo>
                  <a:lnTo>
                    <a:pt x="105" y="311"/>
                  </a:lnTo>
                  <a:lnTo>
                    <a:pt x="112" y="242"/>
                  </a:lnTo>
                  <a:lnTo>
                    <a:pt x="117" y="194"/>
                  </a:lnTo>
                  <a:lnTo>
                    <a:pt x="120" y="175"/>
                  </a:lnTo>
                  <a:lnTo>
                    <a:pt x="124" y="155"/>
                  </a:lnTo>
                  <a:lnTo>
                    <a:pt x="128" y="132"/>
                  </a:lnTo>
                  <a:lnTo>
                    <a:pt x="132" y="109"/>
                  </a:lnTo>
                  <a:lnTo>
                    <a:pt x="137" y="84"/>
                  </a:lnTo>
                  <a:lnTo>
                    <a:pt x="141" y="60"/>
                  </a:lnTo>
                  <a:lnTo>
                    <a:pt x="146" y="36"/>
                  </a:lnTo>
                  <a:lnTo>
                    <a:pt x="151" y="13"/>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4" name="Freeform 439"/>
            <p:cNvSpPr>
              <a:spLocks noChangeAspect="1"/>
            </p:cNvSpPr>
            <p:nvPr/>
          </p:nvSpPr>
          <p:spPr bwMode="auto">
            <a:xfrm>
              <a:off x="966" y="2809"/>
              <a:ext cx="82" cy="103"/>
            </a:xfrm>
            <a:custGeom>
              <a:avLst/>
              <a:gdLst>
                <a:gd name="T0" fmla="*/ 71 w 409"/>
                <a:gd name="T1" fmla="*/ 40 h 517"/>
                <a:gd name="T2" fmla="*/ 75 w 409"/>
                <a:gd name="T3" fmla="*/ 27 h 517"/>
                <a:gd name="T4" fmla="*/ 79 w 409"/>
                <a:gd name="T5" fmla="*/ 15 h 517"/>
                <a:gd name="T6" fmla="*/ 82 w 409"/>
                <a:gd name="T7" fmla="*/ 7 h 517"/>
                <a:gd name="T8" fmla="*/ 81 w 409"/>
                <a:gd name="T9" fmla="*/ 5 h 517"/>
                <a:gd name="T10" fmla="*/ 79 w 409"/>
                <a:gd name="T11" fmla="*/ 4 h 517"/>
                <a:gd name="T12" fmla="*/ 74 w 409"/>
                <a:gd name="T13" fmla="*/ 4 h 517"/>
                <a:gd name="T14" fmla="*/ 69 w 409"/>
                <a:gd name="T15" fmla="*/ 3 h 517"/>
                <a:gd name="T16" fmla="*/ 63 w 409"/>
                <a:gd name="T17" fmla="*/ 2 h 517"/>
                <a:gd name="T18" fmla="*/ 56 w 409"/>
                <a:gd name="T19" fmla="*/ 1 h 517"/>
                <a:gd name="T20" fmla="*/ 49 w 409"/>
                <a:gd name="T21" fmla="*/ 0 h 517"/>
                <a:gd name="T22" fmla="*/ 41 w 409"/>
                <a:gd name="T23" fmla="*/ 0 h 517"/>
                <a:gd name="T24" fmla="*/ 33 w 409"/>
                <a:gd name="T25" fmla="*/ 0 h 517"/>
                <a:gd name="T26" fmla="*/ 26 w 409"/>
                <a:gd name="T27" fmla="*/ 1 h 517"/>
                <a:gd name="T28" fmla="*/ 20 w 409"/>
                <a:gd name="T29" fmla="*/ 1 h 517"/>
                <a:gd name="T30" fmla="*/ 13 w 409"/>
                <a:gd name="T31" fmla="*/ 2 h 517"/>
                <a:gd name="T32" fmla="*/ 8 w 409"/>
                <a:gd name="T33" fmla="*/ 3 h 517"/>
                <a:gd name="T34" fmla="*/ 4 w 409"/>
                <a:gd name="T35" fmla="*/ 3 h 517"/>
                <a:gd name="T36" fmla="*/ 2 w 409"/>
                <a:gd name="T37" fmla="*/ 4 h 517"/>
                <a:gd name="T38" fmla="*/ 0 w 409"/>
                <a:gd name="T39" fmla="*/ 4 h 517"/>
                <a:gd name="T40" fmla="*/ 15 w 409"/>
                <a:gd name="T41" fmla="*/ 87 h 517"/>
                <a:gd name="T42" fmla="*/ 11 w 409"/>
                <a:gd name="T43" fmla="*/ 15 h 517"/>
                <a:gd name="T44" fmla="*/ 33 w 409"/>
                <a:gd name="T45" fmla="*/ 93 h 517"/>
                <a:gd name="T46" fmla="*/ 38 w 409"/>
                <a:gd name="T47" fmla="*/ 16 h 517"/>
                <a:gd name="T48" fmla="*/ 66 w 409"/>
                <a:gd name="T49" fmla="*/ 23 h 517"/>
                <a:gd name="T50" fmla="*/ 64 w 409"/>
                <a:gd name="T51" fmla="*/ 33 h 517"/>
                <a:gd name="T52" fmla="*/ 62 w 409"/>
                <a:gd name="T53" fmla="*/ 42 h 517"/>
                <a:gd name="T54" fmla="*/ 61 w 409"/>
                <a:gd name="T55" fmla="*/ 51 h 517"/>
                <a:gd name="T56" fmla="*/ 59 w 409"/>
                <a:gd name="T57" fmla="*/ 64 h 517"/>
                <a:gd name="T58" fmla="*/ 57 w 409"/>
                <a:gd name="T59" fmla="*/ 92 h 517"/>
                <a:gd name="T60" fmla="*/ 62 w 409"/>
                <a:gd name="T61" fmla="*/ 103 h 517"/>
                <a:gd name="T62" fmla="*/ 63 w 409"/>
                <a:gd name="T63" fmla="*/ 94 h 517"/>
                <a:gd name="T64" fmla="*/ 63 w 409"/>
                <a:gd name="T65" fmla="*/ 86 h 517"/>
                <a:gd name="T66" fmla="*/ 64 w 409"/>
                <a:gd name="T67" fmla="*/ 80 h 517"/>
                <a:gd name="T68" fmla="*/ 66 w 409"/>
                <a:gd name="T69" fmla="*/ 70 h 517"/>
                <a:gd name="T70" fmla="*/ 68 w 409"/>
                <a:gd name="T71" fmla="*/ 57 h 517"/>
                <a:gd name="T72" fmla="*/ 70 w 409"/>
                <a:gd name="T73" fmla="*/ 45 h 5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09"/>
                <a:gd name="T112" fmla="*/ 0 h 517"/>
                <a:gd name="T113" fmla="*/ 409 w 409"/>
                <a:gd name="T114" fmla="*/ 517 h 5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09" h="517">
                  <a:moveTo>
                    <a:pt x="350" y="228"/>
                  </a:moveTo>
                  <a:lnTo>
                    <a:pt x="356" y="199"/>
                  </a:lnTo>
                  <a:lnTo>
                    <a:pt x="365" y="167"/>
                  </a:lnTo>
                  <a:lnTo>
                    <a:pt x="374" y="134"/>
                  </a:lnTo>
                  <a:lnTo>
                    <a:pt x="384" y="102"/>
                  </a:lnTo>
                  <a:lnTo>
                    <a:pt x="394" y="73"/>
                  </a:lnTo>
                  <a:lnTo>
                    <a:pt x="402" y="49"/>
                  </a:lnTo>
                  <a:lnTo>
                    <a:pt x="407" y="34"/>
                  </a:lnTo>
                  <a:lnTo>
                    <a:pt x="409" y="28"/>
                  </a:lnTo>
                  <a:lnTo>
                    <a:pt x="405" y="26"/>
                  </a:lnTo>
                  <a:lnTo>
                    <a:pt x="399" y="24"/>
                  </a:lnTo>
                  <a:lnTo>
                    <a:pt x="392" y="22"/>
                  </a:lnTo>
                  <a:lnTo>
                    <a:pt x="382" y="20"/>
                  </a:lnTo>
                  <a:lnTo>
                    <a:pt x="371" y="18"/>
                  </a:lnTo>
                  <a:lnTo>
                    <a:pt x="359" y="15"/>
                  </a:lnTo>
                  <a:lnTo>
                    <a:pt x="345" y="13"/>
                  </a:lnTo>
                  <a:lnTo>
                    <a:pt x="329" y="10"/>
                  </a:lnTo>
                  <a:lnTo>
                    <a:pt x="313" y="8"/>
                  </a:lnTo>
                  <a:lnTo>
                    <a:pt x="297" y="6"/>
                  </a:lnTo>
                  <a:lnTo>
                    <a:pt x="279" y="4"/>
                  </a:lnTo>
                  <a:lnTo>
                    <a:pt x="261" y="2"/>
                  </a:lnTo>
                  <a:lnTo>
                    <a:pt x="243" y="1"/>
                  </a:lnTo>
                  <a:lnTo>
                    <a:pt x="224" y="0"/>
                  </a:lnTo>
                  <a:lnTo>
                    <a:pt x="204" y="0"/>
                  </a:lnTo>
                  <a:lnTo>
                    <a:pt x="185" y="0"/>
                  </a:lnTo>
                  <a:lnTo>
                    <a:pt x="166" y="1"/>
                  </a:lnTo>
                  <a:lnTo>
                    <a:pt x="148" y="1"/>
                  </a:lnTo>
                  <a:lnTo>
                    <a:pt x="131" y="3"/>
                  </a:lnTo>
                  <a:lnTo>
                    <a:pt x="114" y="4"/>
                  </a:lnTo>
                  <a:lnTo>
                    <a:pt x="98" y="6"/>
                  </a:lnTo>
                  <a:lnTo>
                    <a:pt x="81" y="7"/>
                  </a:lnTo>
                  <a:lnTo>
                    <a:pt x="67" y="9"/>
                  </a:lnTo>
                  <a:lnTo>
                    <a:pt x="54" y="11"/>
                  </a:lnTo>
                  <a:lnTo>
                    <a:pt x="42" y="13"/>
                  </a:lnTo>
                  <a:lnTo>
                    <a:pt x="32" y="14"/>
                  </a:lnTo>
                  <a:lnTo>
                    <a:pt x="22" y="16"/>
                  </a:lnTo>
                  <a:lnTo>
                    <a:pt x="15" y="17"/>
                  </a:lnTo>
                  <a:lnTo>
                    <a:pt x="8" y="18"/>
                  </a:lnTo>
                  <a:lnTo>
                    <a:pt x="4" y="19"/>
                  </a:lnTo>
                  <a:lnTo>
                    <a:pt x="1" y="20"/>
                  </a:lnTo>
                  <a:lnTo>
                    <a:pt x="0" y="20"/>
                  </a:lnTo>
                  <a:lnTo>
                    <a:pt x="73" y="439"/>
                  </a:lnTo>
                  <a:lnTo>
                    <a:pt x="103" y="449"/>
                  </a:lnTo>
                  <a:lnTo>
                    <a:pt x="53" y="76"/>
                  </a:lnTo>
                  <a:lnTo>
                    <a:pt x="166" y="82"/>
                  </a:lnTo>
                  <a:lnTo>
                    <a:pt x="164" y="469"/>
                  </a:lnTo>
                  <a:lnTo>
                    <a:pt x="183" y="476"/>
                  </a:lnTo>
                  <a:lnTo>
                    <a:pt x="188" y="80"/>
                  </a:lnTo>
                  <a:lnTo>
                    <a:pt x="334" y="93"/>
                  </a:lnTo>
                  <a:lnTo>
                    <a:pt x="329" y="116"/>
                  </a:lnTo>
                  <a:lnTo>
                    <a:pt x="324" y="140"/>
                  </a:lnTo>
                  <a:lnTo>
                    <a:pt x="320" y="164"/>
                  </a:lnTo>
                  <a:lnTo>
                    <a:pt x="315" y="189"/>
                  </a:lnTo>
                  <a:lnTo>
                    <a:pt x="311" y="212"/>
                  </a:lnTo>
                  <a:lnTo>
                    <a:pt x="307" y="235"/>
                  </a:lnTo>
                  <a:lnTo>
                    <a:pt x="303" y="255"/>
                  </a:lnTo>
                  <a:lnTo>
                    <a:pt x="300" y="274"/>
                  </a:lnTo>
                  <a:lnTo>
                    <a:pt x="295" y="322"/>
                  </a:lnTo>
                  <a:lnTo>
                    <a:pt x="288" y="391"/>
                  </a:lnTo>
                  <a:lnTo>
                    <a:pt x="282" y="460"/>
                  </a:lnTo>
                  <a:lnTo>
                    <a:pt x="277" y="506"/>
                  </a:lnTo>
                  <a:lnTo>
                    <a:pt x="310" y="517"/>
                  </a:lnTo>
                  <a:lnTo>
                    <a:pt x="311" y="497"/>
                  </a:lnTo>
                  <a:lnTo>
                    <a:pt x="312" y="473"/>
                  </a:lnTo>
                  <a:lnTo>
                    <a:pt x="314" y="449"/>
                  </a:lnTo>
                  <a:lnTo>
                    <a:pt x="314" y="431"/>
                  </a:lnTo>
                  <a:lnTo>
                    <a:pt x="315" y="419"/>
                  </a:lnTo>
                  <a:lnTo>
                    <a:pt x="318" y="401"/>
                  </a:lnTo>
                  <a:lnTo>
                    <a:pt x="322" y="377"/>
                  </a:lnTo>
                  <a:lnTo>
                    <a:pt x="327" y="349"/>
                  </a:lnTo>
                  <a:lnTo>
                    <a:pt x="332" y="318"/>
                  </a:lnTo>
                  <a:lnTo>
                    <a:pt x="339" y="286"/>
                  </a:lnTo>
                  <a:lnTo>
                    <a:pt x="345" y="256"/>
                  </a:lnTo>
                  <a:lnTo>
                    <a:pt x="350"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5" name="Freeform 440"/>
            <p:cNvSpPr>
              <a:spLocks noChangeAspect="1"/>
            </p:cNvSpPr>
            <p:nvPr/>
          </p:nvSpPr>
          <p:spPr bwMode="auto">
            <a:xfrm>
              <a:off x="980" y="2828"/>
              <a:ext cx="13" cy="69"/>
            </a:xfrm>
            <a:custGeom>
              <a:avLst/>
              <a:gdLst>
                <a:gd name="T0" fmla="*/ 0 w 63"/>
                <a:gd name="T1" fmla="*/ 0 h 348"/>
                <a:gd name="T2" fmla="*/ 11 w 63"/>
                <a:gd name="T3" fmla="*/ 68 h 348"/>
                <a:gd name="T4" fmla="*/ 13 w 63"/>
                <a:gd name="T5" fmla="*/ 69 h 348"/>
                <a:gd name="T6" fmla="*/ 7 w 63"/>
                <a:gd name="T7" fmla="*/ 0 h 348"/>
                <a:gd name="T8" fmla="*/ 0 w 63"/>
                <a:gd name="T9" fmla="*/ 0 h 348"/>
                <a:gd name="T10" fmla="*/ 0 60000 65536"/>
                <a:gd name="T11" fmla="*/ 0 60000 65536"/>
                <a:gd name="T12" fmla="*/ 0 60000 65536"/>
                <a:gd name="T13" fmla="*/ 0 60000 65536"/>
                <a:gd name="T14" fmla="*/ 0 60000 65536"/>
                <a:gd name="T15" fmla="*/ 0 w 63"/>
                <a:gd name="T16" fmla="*/ 0 h 348"/>
                <a:gd name="T17" fmla="*/ 63 w 63"/>
                <a:gd name="T18" fmla="*/ 348 h 348"/>
              </a:gdLst>
              <a:ahLst/>
              <a:cxnLst>
                <a:cxn ang="T10">
                  <a:pos x="T0" y="T1"/>
                </a:cxn>
                <a:cxn ang="T11">
                  <a:pos x="T2" y="T3"/>
                </a:cxn>
                <a:cxn ang="T12">
                  <a:pos x="T4" y="T5"/>
                </a:cxn>
                <a:cxn ang="T13">
                  <a:pos x="T6" y="T7"/>
                </a:cxn>
                <a:cxn ang="T14">
                  <a:pos x="T8" y="T9"/>
                </a:cxn>
              </a:cxnLst>
              <a:rect l="T15" t="T16" r="T17" b="T18"/>
              <a:pathLst>
                <a:path w="63" h="348">
                  <a:moveTo>
                    <a:pt x="0" y="2"/>
                  </a:moveTo>
                  <a:lnTo>
                    <a:pt x="52" y="342"/>
                  </a:lnTo>
                  <a:lnTo>
                    <a:pt x="63" y="348"/>
                  </a:lnTo>
                  <a:lnTo>
                    <a:pt x="32" y="0"/>
                  </a:lnTo>
                  <a:lnTo>
                    <a:pt x="0" y="2"/>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6" name="Freeform 441"/>
            <p:cNvSpPr>
              <a:spLocks noChangeAspect="1"/>
            </p:cNvSpPr>
            <p:nvPr/>
          </p:nvSpPr>
          <p:spPr bwMode="auto">
            <a:xfrm>
              <a:off x="1011" y="2829"/>
              <a:ext cx="17" cy="76"/>
            </a:xfrm>
            <a:custGeom>
              <a:avLst/>
              <a:gdLst>
                <a:gd name="T0" fmla="*/ 5 w 85"/>
                <a:gd name="T1" fmla="*/ 0 h 380"/>
                <a:gd name="T2" fmla="*/ 0 w 85"/>
                <a:gd name="T3" fmla="*/ 73 h 380"/>
                <a:gd name="T4" fmla="*/ 7 w 85"/>
                <a:gd name="T5" fmla="*/ 76 h 380"/>
                <a:gd name="T6" fmla="*/ 7 w 85"/>
                <a:gd name="T7" fmla="*/ 71 h 380"/>
                <a:gd name="T8" fmla="*/ 8 w 85"/>
                <a:gd name="T9" fmla="*/ 58 h 380"/>
                <a:gd name="T10" fmla="*/ 10 w 85"/>
                <a:gd name="T11" fmla="*/ 43 h 380"/>
                <a:gd name="T12" fmla="*/ 11 w 85"/>
                <a:gd name="T13" fmla="*/ 32 h 380"/>
                <a:gd name="T14" fmla="*/ 13 w 85"/>
                <a:gd name="T15" fmla="*/ 23 h 380"/>
                <a:gd name="T16" fmla="*/ 15 w 85"/>
                <a:gd name="T17" fmla="*/ 12 h 380"/>
                <a:gd name="T18" fmla="*/ 16 w 85"/>
                <a:gd name="T19" fmla="*/ 4 h 380"/>
                <a:gd name="T20" fmla="*/ 17 w 85"/>
                <a:gd name="T21" fmla="*/ 0 h 380"/>
                <a:gd name="T22" fmla="*/ 5 w 85"/>
                <a:gd name="T23" fmla="*/ 0 h 3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5"/>
                <a:gd name="T37" fmla="*/ 0 h 380"/>
                <a:gd name="T38" fmla="*/ 85 w 85"/>
                <a:gd name="T39" fmla="*/ 380 h 3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5" h="380">
                  <a:moveTo>
                    <a:pt x="24" y="0"/>
                  </a:moveTo>
                  <a:lnTo>
                    <a:pt x="0" y="367"/>
                  </a:lnTo>
                  <a:lnTo>
                    <a:pt x="33" y="380"/>
                  </a:lnTo>
                  <a:lnTo>
                    <a:pt x="36" y="353"/>
                  </a:lnTo>
                  <a:lnTo>
                    <a:pt x="42" y="289"/>
                  </a:lnTo>
                  <a:lnTo>
                    <a:pt x="50" y="217"/>
                  </a:lnTo>
                  <a:lnTo>
                    <a:pt x="57" y="161"/>
                  </a:lnTo>
                  <a:lnTo>
                    <a:pt x="64" y="115"/>
                  </a:lnTo>
                  <a:lnTo>
                    <a:pt x="73" y="62"/>
                  </a:lnTo>
                  <a:lnTo>
                    <a:pt x="81" y="20"/>
                  </a:lnTo>
                  <a:lnTo>
                    <a:pt x="85" y="2"/>
                  </a:lnTo>
                  <a:lnTo>
                    <a:pt x="24" y="0"/>
                  </a:lnTo>
                  <a:close/>
                </a:path>
              </a:pathLst>
            </a:custGeom>
            <a:solidFill>
              <a:srgbClr val="A8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7" name="Freeform 442"/>
            <p:cNvSpPr>
              <a:spLocks noChangeAspect="1"/>
            </p:cNvSpPr>
            <p:nvPr/>
          </p:nvSpPr>
          <p:spPr bwMode="auto">
            <a:xfrm>
              <a:off x="1005" y="2863"/>
              <a:ext cx="5" cy="21"/>
            </a:xfrm>
            <a:custGeom>
              <a:avLst/>
              <a:gdLst>
                <a:gd name="T0" fmla="*/ 0 w 23"/>
                <a:gd name="T1" fmla="*/ 0 h 104"/>
                <a:gd name="T2" fmla="*/ 0 w 23"/>
                <a:gd name="T3" fmla="*/ 20 h 104"/>
                <a:gd name="T4" fmla="*/ 4 w 23"/>
                <a:gd name="T5" fmla="*/ 21 h 104"/>
                <a:gd name="T6" fmla="*/ 5 w 23"/>
                <a:gd name="T7" fmla="*/ 0 h 104"/>
                <a:gd name="T8" fmla="*/ 0 w 23"/>
                <a:gd name="T9" fmla="*/ 0 h 104"/>
                <a:gd name="T10" fmla="*/ 0 60000 65536"/>
                <a:gd name="T11" fmla="*/ 0 60000 65536"/>
                <a:gd name="T12" fmla="*/ 0 60000 65536"/>
                <a:gd name="T13" fmla="*/ 0 60000 65536"/>
                <a:gd name="T14" fmla="*/ 0 60000 65536"/>
                <a:gd name="T15" fmla="*/ 0 w 23"/>
                <a:gd name="T16" fmla="*/ 0 h 104"/>
                <a:gd name="T17" fmla="*/ 23 w 23"/>
                <a:gd name="T18" fmla="*/ 104 h 104"/>
              </a:gdLst>
              <a:ahLst/>
              <a:cxnLst>
                <a:cxn ang="T10">
                  <a:pos x="T0" y="T1"/>
                </a:cxn>
                <a:cxn ang="T11">
                  <a:pos x="T2" y="T3"/>
                </a:cxn>
                <a:cxn ang="T12">
                  <a:pos x="T4" y="T5"/>
                </a:cxn>
                <a:cxn ang="T13">
                  <a:pos x="T6" y="T7"/>
                </a:cxn>
                <a:cxn ang="T14">
                  <a:pos x="T8" y="T9"/>
                </a:cxn>
              </a:cxnLst>
              <a:rect l="T15" t="T16" r="T17" b="T18"/>
              <a:pathLst>
                <a:path w="23" h="104">
                  <a:moveTo>
                    <a:pt x="0" y="0"/>
                  </a:moveTo>
                  <a:lnTo>
                    <a:pt x="0" y="99"/>
                  </a:lnTo>
                  <a:lnTo>
                    <a:pt x="19" y="104"/>
                  </a:lnTo>
                  <a:lnTo>
                    <a:pt x="23" y="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8" name="Freeform 443"/>
            <p:cNvSpPr>
              <a:spLocks noChangeAspect="1"/>
            </p:cNvSpPr>
            <p:nvPr/>
          </p:nvSpPr>
          <p:spPr bwMode="auto">
            <a:xfrm>
              <a:off x="992" y="2861"/>
              <a:ext cx="4" cy="20"/>
            </a:xfrm>
            <a:custGeom>
              <a:avLst/>
              <a:gdLst>
                <a:gd name="T0" fmla="*/ 4 w 19"/>
                <a:gd name="T1" fmla="*/ 0 h 98"/>
                <a:gd name="T2" fmla="*/ 4 w 19"/>
                <a:gd name="T3" fmla="*/ 20 h 98"/>
                <a:gd name="T4" fmla="*/ 1 w 19"/>
                <a:gd name="T5" fmla="*/ 19 h 98"/>
                <a:gd name="T6" fmla="*/ 0 w 19"/>
                <a:gd name="T7" fmla="*/ 0 h 98"/>
                <a:gd name="T8" fmla="*/ 4 w 19"/>
                <a:gd name="T9" fmla="*/ 0 h 98"/>
                <a:gd name="T10" fmla="*/ 0 60000 65536"/>
                <a:gd name="T11" fmla="*/ 0 60000 65536"/>
                <a:gd name="T12" fmla="*/ 0 60000 65536"/>
                <a:gd name="T13" fmla="*/ 0 60000 65536"/>
                <a:gd name="T14" fmla="*/ 0 60000 65536"/>
                <a:gd name="T15" fmla="*/ 0 w 19"/>
                <a:gd name="T16" fmla="*/ 0 h 98"/>
                <a:gd name="T17" fmla="*/ 19 w 19"/>
                <a:gd name="T18" fmla="*/ 98 h 98"/>
              </a:gdLst>
              <a:ahLst/>
              <a:cxnLst>
                <a:cxn ang="T10">
                  <a:pos x="T0" y="T1"/>
                </a:cxn>
                <a:cxn ang="T11">
                  <a:pos x="T2" y="T3"/>
                </a:cxn>
                <a:cxn ang="T12">
                  <a:pos x="T4" y="T5"/>
                </a:cxn>
                <a:cxn ang="T13">
                  <a:pos x="T6" y="T7"/>
                </a:cxn>
                <a:cxn ang="T14">
                  <a:pos x="T8" y="T9"/>
                </a:cxn>
              </a:cxnLst>
              <a:rect l="T15" t="T16" r="T17" b="T18"/>
              <a:pathLst>
                <a:path w="19" h="98">
                  <a:moveTo>
                    <a:pt x="19" y="2"/>
                  </a:moveTo>
                  <a:lnTo>
                    <a:pt x="19" y="98"/>
                  </a:lnTo>
                  <a:lnTo>
                    <a:pt x="4" y="93"/>
                  </a:lnTo>
                  <a:lnTo>
                    <a:pt x="0" y="0"/>
                  </a:lnTo>
                  <a:lnTo>
                    <a:pt x="19"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39" name="Freeform 444"/>
            <p:cNvSpPr>
              <a:spLocks noChangeAspect="1"/>
            </p:cNvSpPr>
            <p:nvPr/>
          </p:nvSpPr>
          <p:spPr bwMode="auto">
            <a:xfrm>
              <a:off x="948" y="2648"/>
              <a:ext cx="17" cy="29"/>
            </a:xfrm>
            <a:custGeom>
              <a:avLst/>
              <a:gdLst>
                <a:gd name="T0" fmla="*/ 0 w 83"/>
                <a:gd name="T1" fmla="*/ 4 h 149"/>
                <a:gd name="T2" fmla="*/ 3 w 83"/>
                <a:gd name="T3" fmla="*/ 29 h 149"/>
                <a:gd name="T4" fmla="*/ 17 w 83"/>
                <a:gd name="T5" fmla="*/ 26 h 149"/>
                <a:gd name="T6" fmla="*/ 15 w 83"/>
                <a:gd name="T7" fmla="*/ 0 h 149"/>
                <a:gd name="T8" fmla="*/ 0 w 83"/>
                <a:gd name="T9" fmla="*/ 4 h 149"/>
                <a:gd name="T10" fmla="*/ 0 60000 65536"/>
                <a:gd name="T11" fmla="*/ 0 60000 65536"/>
                <a:gd name="T12" fmla="*/ 0 60000 65536"/>
                <a:gd name="T13" fmla="*/ 0 60000 65536"/>
                <a:gd name="T14" fmla="*/ 0 60000 65536"/>
                <a:gd name="T15" fmla="*/ 0 w 83"/>
                <a:gd name="T16" fmla="*/ 0 h 149"/>
                <a:gd name="T17" fmla="*/ 83 w 83"/>
                <a:gd name="T18" fmla="*/ 149 h 149"/>
              </a:gdLst>
              <a:ahLst/>
              <a:cxnLst>
                <a:cxn ang="T10">
                  <a:pos x="T0" y="T1"/>
                </a:cxn>
                <a:cxn ang="T11">
                  <a:pos x="T2" y="T3"/>
                </a:cxn>
                <a:cxn ang="T12">
                  <a:pos x="T4" y="T5"/>
                </a:cxn>
                <a:cxn ang="T13">
                  <a:pos x="T6" y="T7"/>
                </a:cxn>
                <a:cxn ang="T14">
                  <a:pos x="T8" y="T9"/>
                </a:cxn>
              </a:cxnLst>
              <a:rect l="T15" t="T16" r="T17" b="T18"/>
              <a:pathLst>
                <a:path w="83" h="149">
                  <a:moveTo>
                    <a:pt x="0" y="22"/>
                  </a:moveTo>
                  <a:lnTo>
                    <a:pt x="15" y="149"/>
                  </a:lnTo>
                  <a:lnTo>
                    <a:pt x="83" y="132"/>
                  </a:lnTo>
                  <a:lnTo>
                    <a:pt x="72" y="0"/>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0" name="Freeform 445"/>
            <p:cNvSpPr>
              <a:spLocks noChangeAspect="1"/>
            </p:cNvSpPr>
            <p:nvPr/>
          </p:nvSpPr>
          <p:spPr bwMode="auto">
            <a:xfrm>
              <a:off x="968" y="2640"/>
              <a:ext cx="18" cy="32"/>
            </a:xfrm>
            <a:custGeom>
              <a:avLst/>
              <a:gdLst>
                <a:gd name="T0" fmla="*/ 18 w 87"/>
                <a:gd name="T1" fmla="*/ 0 h 160"/>
                <a:gd name="T2" fmla="*/ 0 w 87"/>
                <a:gd name="T3" fmla="*/ 6 h 160"/>
                <a:gd name="T4" fmla="*/ 2 w 87"/>
                <a:gd name="T5" fmla="*/ 32 h 160"/>
                <a:gd name="T6" fmla="*/ 18 w 87"/>
                <a:gd name="T7" fmla="*/ 28 h 160"/>
                <a:gd name="T8" fmla="*/ 18 w 87"/>
                <a:gd name="T9" fmla="*/ 0 h 160"/>
                <a:gd name="T10" fmla="*/ 0 60000 65536"/>
                <a:gd name="T11" fmla="*/ 0 60000 65536"/>
                <a:gd name="T12" fmla="*/ 0 60000 65536"/>
                <a:gd name="T13" fmla="*/ 0 60000 65536"/>
                <a:gd name="T14" fmla="*/ 0 60000 65536"/>
                <a:gd name="T15" fmla="*/ 0 w 87"/>
                <a:gd name="T16" fmla="*/ 0 h 160"/>
                <a:gd name="T17" fmla="*/ 87 w 87"/>
                <a:gd name="T18" fmla="*/ 160 h 160"/>
              </a:gdLst>
              <a:ahLst/>
              <a:cxnLst>
                <a:cxn ang="T10">
                  <a:pos x="T0" y="T1"/>
                </a:cxn>
                <a:cxn ang="T11">
                  <a:pos x="T2" y="T3"/>
                </a:cxn>
                <a:cxn ang="T12">
                  <a:pos x="T4" y="T5"/>
                </a:cxn>
                <a:cxn ang="T13">
                  <a:pos x="T6" y="T7"/>
                </a:cxn>
                <a:cxn ang="T14">
                  <a:pos x="T8" y="T9"/>
                </a:cxn>
              </a:cxnLst>
              <a:rect l="T15" t="T16" r="T17" b="T18"/>
              <a:pathLst>
                <a:path w="87" h="160">
                  <a:moveTo>
                    <a:pt x="87" y="0"/>
                  </a:moveTo>
                  <a:lnTo>
                    <a:pt x="0" y="28"/>
                  </a:lnTo>
                  <a:lnTo>
                    <a:pt x="12" y="160"/>
                  </a:lnTo>
                  <a:lnTo>
                    <a:pt x="87" y="141"/>
                  </a:lnTo>
                  <a:lnTo>
                    <a:pt x="8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1" name="Freeform 446"/>
            <p:cNvSpPr>
              <a:spLocks noChangeAspect="1"/>
            </p:cNvSpPr>
            <p:nvPr/>
          </p:nvSpPr>
          <p:spPr bwMode="auto">
            <a:xfrm>
              <a:off x="1016" y="2631"/>
              <a:ext cx="17" cy="34"/>
            </a:xfrm>
            <a:custGeom>
              <a:avLst/>
              <a:gdLst>
                <a:gd name="T0" fmla="*/ 1 w 83"/>
                <a:gd name="T1" fmla="*/ 2 h 168"/>
                <a:gd name="T2" fmla="*/ 0 w 83"/>
                <a:gd name="T3" fmla="*/ 34 h 168"/>
                <a:gd name="T4" fmla="*/ 15 w 83"/>
                <a:gd name="T5" fmla="*/ 30 h 168"/>
                <a:gd name="T6" fmla="*/ 17 w 83"/>
                <a:gd name="T7" fmla="*/ 0 h 168"/>
                <a:gd name="T8" fmla="*/ 1 w 83"/>
                <a:gd name="T9" fmla="*/ 2 h 168"/>
                <a:gd name="T10" fmla="*/ 0 60000 65536"/>
                <a:gd name="T11" fmla="*/ 0 60000 65536"/>
                <a:gd name="T12" fmla="*/ 0 60000 65536"/>
                <a:gd name="T13" fmla="*/ 0 60000 65536"/>
                <a:gd name="T14" fmla="*/ 0 60000 65536"/>
                <a:gd name="T15" fmla="*/ 0 w 83"/>
                <a:gd name="T16" fmla="*/ 0 h 168"/>
                <a:gd name="T17" fmla="*/ 83 w 83"/>
                <a:gd name="T18" fmla="*/ 168 h 168"/>
              </a:gdLst>
              <a:ahLst/>
              <a:cxnLst>
                <a:cxn ang="T10">
                  <a:pos x="T0" y="T1"/>
                </a:cxn>
                <a:cxn ang="T11">
                  <a:pos x="T2" y="T3"/>
                </a:cxn>
                <a:cxn ang="T12">
                  <a:pos x="T4" y="T5"/>
                </a:cxn>
                <a:cxn ang="T13">
                  <a:pos x="T6" y="T7"/>
                </a:cxn>
                <a:cxn ang="T14">
                  <a:pos x="T8" y="T9"/>
                </a:cxn>
              </a:cxnLst>
              <a:rect l="T15" t="T16" r="T17" b="T18"/>
              <a:pathLst>
                <a:path w="83" h="168">
                  <a:moveTo>
                    <a:pt x="3" y="9"/>
                  </a:moveTo>
                  <a:lnTo>
                    <a:pt x="0" y="168"/>
                  </a:lnTo>
                  <a:lnTo>
                    <a:pt x="75" y="150"/>
                  </a:lnTo>
                  <a:lnTo>
                    <a:pt x="83" y="0"/>
                  </a:lnTo>
                  <a:lnTo>
                    <a:pt x="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2" name="Freeform 447"/>
            <p:cNvSpPr>
              <a:spLocks noChangeAspect="1"/>
            </p:cNvSpPr>
            <p:nvPr/>
          </p:nvSpPr>
          <p:spPr bwMode="auto">
            <a:xfrm>
              <a:off x="1036" y="2628"/>
              <a:ext cx="19" cy="32"/>
            </a:xfrm>
            <a:custGeom>
              <a:avLst/>
              <a:gdLst>
                <a:gd name="T0" fmla="*/ 2 w 91"/>
                <a:gd name="T1" fmla="*/ 2 h 159"/>
                <a:gd name="T2" fmla="*/ 0 w 91"/>
                <a:gd name="T3" fmla="*/ 32 h 159"/>
                <a:gd name="T4" fmla="*/ 15 w 91"/>
                <a:gd name="T5" fmla="*/ 29 h 159"/>
                <a:gd name="T6" fmla="*/ 19 w 91"/>
                <a:gd name="T7" fmla="*/ 0 h 159"/>
                <a:gd name="T8" fmla="*/ 2 w 91"/>
                <a:gd name="T9" fmla="*/ 2 h 159"/>
                <a:gd name="T10" fmla="*/ 0 60000 65536"/>
                <a:gd name="T11" fmla="*/ 0 60000 65536"/>
                <a:gd name="T12" fmla="*/ 0 60000 65536"/>
                <a:gd name="T13" fmla="*/ 0 60000 65536"/>
                <a:gd name="T14" fmla="*/ 0 60000 65536"/>
                <a:gd name="T15" fmla="*/ 0 w 91"/>
                <a:gd name="T16" fmla="*/ 0 h 159"/>
                <a:gd name="T17" fmla="*/ 91 w 91"/>
                <a:gd name="T18" fmla="*/ 159 h 159"/>
              </a:gdLst>
              <a:ahLst/>
              <a:cxnLst>
                <a:cxn ang="T10">
                  <a:pos x="T0" y="T1"/>
                </a:cxn>
                <a:cxn ang="T11">
                  <a:pos x="T2" y="T3"/>
                </a:cxn>
                <a:cxn ang="T12">
                  <a:pos x="T4" y="T5"/>
                </a:cxn>
                <a:cxn ang="T13">
                  <a:pos x="T6" y="T7"/>
                </a:cxn>
                <a:cxn ang="T14">
                  <a:pos x="T8" y="T9"/>
                </a:cxn>
              </a:cxnLst>
              <a:rect l="T15" t="T16" r="T17" b="T18"/>
              <a:pathLst>
                <a:path w="91" h="159">
                  <a:moveTo>
                    <a:pt x="10" y="11"/>
                  </a:moveTo>
                  <a:lnTo>
                    <a:pt x="0" y="159"/>
                  </a:lnTo>
                  <a:lnTo>
                    <a:pt x="74" y="142"/>
                  </a:lnTo>
                  <a:lnTo>
                    <a:pt x="91" y="0"/>
                  </a:lnTo>
                  <a:lnTo>
                    <a:pt x="1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3" name="Freeform 448"/>
            <p:cNvSpPr>
              <a:spLocks noChangeAspect="1"/>
            </p:cNvSpPr>
            <p:nvPr/>
          </p:nvSpPr>
          <p:spPr bwMode="auto">
            <a:xfrm>
              <a:off x="961" y="2743"/>
              <a:ext cx="14" cy="24"/>
            </a:xfrm>
            <a:custGeom>
              <a:avLst/>
              <a:gdLst>
                <a:gd name="T0" fmla="*/ 0 w 66"/>
                <a:gd name="T1" fmla="*/ 1 h 119"/>
                <a:gd name="T2" fmla="*/ 2 w 66"/>
                <a:gd name="T3" fmla="*/ 24 h 119"/>
                <a:gd name="T4" fmla="*/ 14 w 66"/>
                <a:gd name="T5" fmla="*/ 22 h 119"/>
                <a:gd name="T6" fmla="*/ 12 w 66"/>
                <a:gd name="T7" fmla="*/ 0 h 119"/>
                <a:gd name="T8" fmla="*/ 0 w 66"/>
                <a:gd name="T9" fmla="*/ 1 h 119"/>
                <a:gd name="T10" fmla="*/ 0 60000 65536"/>
                <a:gd name="T11" fmla="*/ 0 60000 65536"/>
                <a:gd name="T12" fmla="*/ 0 60000 65536"/>
                <a:gd name="T13" fmla="*/ 0 60000 65536"/>
                <a:gd name="T14" fmla="*/ 0 60000 65536"/>
                <a:gd name="T15" fmla="*/ 0 w 66"/>
                <a:gd name="T16" fmla="*/ 0 h 119"/>
                <a:gd name="T17" fmla="*/ 66 w 66"/>
                <a:gd name="T18" fmla="*/ 119 h 119"/>
              </a:gdLst>
              <a:ahLst/>
              <a:cxnLst>
                <a:cxn ang="T10">
                  <a:pos x="T0" y="T1"/>
                </a:cxn>
                <a:cxn ang="T11">
                  <a:pos x="T2" y="T3"/>
                </a:cxn>
                <a:cxn ang="T12">
                  <a:pos x="T4" y="T5"/>
                </a:cxn>
                <a:cxn ang="T13">
                  <a:pos x="T6" y="T7"/>
                </a:cxn>
                <a:cxn ang="T14">
                  <a:pos x="T8" y="T9"/>
                </a:cxn>
              </a:cxnLst>
              <a:rect l="T15" t="T16" r="T17" b="T18"/>
              <a:pathLst>
                <a:path w="66" h="119">
                  <a:moveTo>
                    <a:pt x="0" y="7"/>
                  </a:moveTo>
                  <a:lnTo>
                    <a:pt x="11" y="119"/>
                  </a:lnTo>
                  <a:lnTo>
                    <a:pt x="66" y="110"/>
                  </a:lnTo>
                  <a:lnTo>
                    <a:pt x="57"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4" name="Freeform 449"/>
            <p:cNvSpPr>
              <a:spLocks noChangeAspect="1"/>
            </p:cNvSpPr>
            <p:nvPr/>
          </p:nvSpPr>
          <p:spPr bwMode="auto">
            <a:xfrm>
              <a:off x="977" y="2740"/>
              <a:ext cx="12" cy="25"/>
            </a:xfrm>
            <a:custGeom>
              <a:avLst/>
              <a:gdLst>
                <a:gd name="T0" fmla="*/ 0 w 61"/>
                <a:gd name="T1" fmla="*/ 2 h 123"/>
                <a:gd name="T2" fmla="*/ 2 w 61"/>
                <a:gd name="T3" fmla="*/ 25 h 123"/>
                <a:gd name="T4" fmla="*/ 12 w 61"/>
                <a:gd name="T5" fmla="*/ 23 h 123"/>
                <a:gd name="T6" fmla="*/ 11 w 61"/>
                <a:gd name="T7" fmla="*/ 0 h 123"/>
                <a:gd name="T8" fmla="*/ 0 w 61"/>
                <a:gd name="T9" fmla="*/ 2 h 123"/>
                <a:gd name="T10" fmla="*/ 0 60000 65536"/>
                <a:gd name="T11" fmla="*/ 0 60000 65536"/>
                <a:gd name="T12" fmla="*/ 0 60000 65536"/>
                <a:gd name="T13" fmla="*/ 0 60000 65536"/>
                <a:gd name="T14" fmla="*/ 0 60000 65536"/>
                <a:gd name="T15" fmla="*/ 0 w 61"/>
                <a:gd name="T16" fmla="*/ 0 h 123"/>
                <a:gd name="T17" fmla="*/ 61 w 61"/>
                <a:gd name="T18" fmla="*/ 123 h 123"/>
              </a:gdLst>
              <a:ahLst/>
              <a:cxnLst>
                <a:cxn ang="T10">
                  <a:pos x="T0" y="T1"/>
                </a:cxn>
                <a:cxn ang="T11">
                  <a:pos x="T2" y="T3"/>
                </a:cxn>
                <a:cxn ang="T12">
                  <a:pos x="T4" y="T5"/>
                </a:cxn>
                <a:cxn ang="T13">
                  <a:pos x="T6" y="T7"/>
                </a:cxn>
                <a:cxn ang="T14">
                  <a:pos x="T8" y="T9"/>
                </a:cxn>
              </a:cxnLst>
              <a:rect l="T15" t="T16" r="T17" b="T18"/>
              <a:pathLst>
                <a:path w="61" h="123">
                  <a:moveTo>
                    <a:pt x="0" y="11"/>
                  </a:moveTo>
                  <a:lnTo>
                    <a:pt x="10" y="123"/>
                  </a:lnTo>
                  <a:lnTo>
                    <a:pt x="61" y="114"/>
                  </a:lnTo>
                  <a:lnTo>
                    <a:pt x="56"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5" name="Freeform 450"/>
            <p:cNvSpPr>
              <a:spLocks noChangeAspect="1"/>
            </p:cNvSpPr>
            <p:nvPr/>
          </p:nvSpPr>
          <p:spPr bwMode="auto">
            <a:xfrm>
              <a:off x="1017" y="2735"/>
              <a:ext cx="11" cy="26"/>
            </a:xfrm>
            <a:custGeom>
              <a:avLst/>
              <a:gdLst>
                <a:gd name="T0" fmla="*/ 0 w 53"/>
                <a:gd name="T1" fmla="*/ 2 h 131"/>
                <a:gd name="T2" fmla="*/ 0 w 53"/>
                <a:gd name="T3" fmla="*/ 26 h 131"/>
                <a:gd name="T4" fmla="*/ 11 w 53"/>
                <a:gd name="T5" fmla="*/ 25 h 131"/>
                <a:gd name="T6" fmla="*/ 11 w 53"/>
                <a:gd name="T7" fmla="*/ 0 h 131"/>
                <a:gd name="T8" fmla="*/ 0 w 53"/>
                <a:gd name="T9" fmla="*/ 2 h 131"/>
                <a:gd name="T10" fmla="*/ 0 60000 65536"/>
                <a:gd name="T11" fmla="*/ 0 60000 65536"/>
                <a:gd name="T12" fmla="*/ 0 60000 65536"/>
                <a:gd name="T13" fmla="*/ 0 60000 65536"/>
                <a:gd name="T14" fmla="*/ 0 60000 65536"/>
                <a:gd name="T15" fmla="*/ 0 w 53"/>
                <a:gd name="T16" fmla="*/ 0 h 131"/>
                <a:gd name="T17" fmla="*/ 53 w 53"/>
                <a:gd name="T18" fmla="*/ 131 h 131"/>
              </a:gdLst>
              <a:ahLst/>
              <a:cxnLst>
                <a:cxn ang="T10">
                  <a:pos x="T0" y="T1"/>
                </a:cxn>
                <a:cxn ang="T11">
                  <a:pos x="T2" y="T3"/>
                </a:cxn>
                <a:cxn ang="T12">
                  <a:pos x="T4" y="T5"/>
                </a:cxn>
                <a:cxn ang="T13">
                  <a:pos x="T6" y="T7"/>
                </a:cxn>
                <a:cxn ang="T14">
                  <a:pos x="T8" y="T9"/>
                </a:cxn>
              </a:cxnLst>
              <a:rect l="T15" t="T16" r="T17" b="T18"/>
              <a:pathLst>
                <a:path w="53" h="131">
                  <a:moveTo>
                    <a:pt x="0" y="11"/>
                  </a:moveTo>
                  <a:lnTo>
                    <a:pt x="0" y="131"/>
                  </a:lnTo>
                  <a:lnTo>
                    <a:pt x="51" y="126"/>
                  </a:lnTo>
                  <a:lnTo>
                    <a:pt x="53" y="0"/>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6" name="Freeform 451"/>
            <p:cNvSpPr>
              <a:spLocks noChangeAspect="1"/>
            </p:cNvSpPr>
            <p:nvPr/>
          </p:nvSpPr>
          <p:spPr bwMode="auto">
            <a:xfrm>
              <a:off x="1031" y="2733"/>
              <a:ext cx="14" cy="27"/>
            </a:xfrm>
            <a:custGeom>
              <a:avLst/>
              <a:gdLst>
                <a:gd name="T0" fmla="*/ 2 w 68"/>
                <a:gd name="T1" fmla="*/ 2 h 135"/>
                <a:gd name="T2" fmla="*/ 0 w 68"/>
                <a:gd name="T3" fmla="*/ 27 h 135"/>
                <a:gd name="T4" fmla="*/ 12 w 68"/>
                <a:gd name="T5" fmla="*/ 26 h 135"/>
                <a:gd name="T6" fmla="*/ 14 w 68"/>
                <a:gd name="T7" fmla="*/ 0 h 135"/>
                <a:gd name="T8" fmla="*/ 2 w 68"/>
                <a:gd name="T9" fmla="*/ 2 h 135"/>
                <a:gd name="T10" fmla="*/ 0 60000 65536"/>
                <a:gd name="T11" fmla="*/ 0 60000 65536"/>
                <a:gd name="T12" fmla="*/ 0 60000 65536"/>
                <a:gd name="T13" fmla="*/ 0 60000 65536"/>
                <a:gd name="T14" fmla="*/ 0 60000 65536"/>
                <a:gd name="T15" fmla="*/ 0 w 68"/>
                <a:gd name="T16" fmla="*/ 0 h 135"/>
                <a:gd name="T17" fmla="*/ 68 w 68"/>
                <a:gd name="T18" fmla="*/ 135 h 135"/>
              </a:gdLst>
              <a:ahLst/>
              <a:cxnLst>
                <a:cxn ang="T10">
                  <a:pos x="T0" y="T1"/>
                </a:cxn>
                <a:cxn ang="T11">
                  <a:pos x="T2" y="T3"/>
                </a:cxn>
                <a:cxn ang="T12">
                  <a:pos x="T4" y="T5"/>
                </a:cxn>
                <a:cxn ang="T13">
                  <a:pos x="T6" y="T7"/>
                </a:cxn>
                <a:cxn ang="T14">
                  <a:pos x="T8" y="T9"/>
                </a:cxn>
              </a:cxnLst>
              <a:rect l="T15" t="T16" r="T17" b="T18"/>
              <a:pathLst>
                <a:path w="68" h="135">
                  <a:moveTo>
                    <a:pt x="11" y="11"/>
                  </a:moveTo>
                  <a:lnTo>
                    <a:pt x="0" y="135"/>
                  </a:lnTo>
                  <a:lnTo>
                    <a:pt x="56" y="129"/>
                  </a:lnTo>
                  <a:lnTo>
                    <a:pt x="68" y="0"/>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7" name="Freeform 452"/>
            <p:cNvSpPr>
              <a:spLocks noChangeAspect="1"/>
            </p:cNvSpPr>
            <p:nvPr/>
          </p:nvSpPr>
          <p:spPr bwMode="auto">
            <a:xfrm>
              <a:off x="1078" y="2835"/>
              <a:ext cx="7" cy="22"/>
            </a:xfrm>
            <a:custGeom>
              <a:avLst/>
              <a:gdLst>
                <a:gd name="T0" fmla="*/ 2 w 35"/>
                <a:gd name="T1" fmla="*/ 1 h 113"/>
                <a:gd name="T2" fmla="*/ 0 w 35"/>
                <a:gd name="T3" fmla="*/ 22 h 113"/>
                <a:gd name="T4" fmla="*/ 6 w 35"/>
                <a:gd name="T5" fmla="*/ 19 h 113"/>
                <a:gd name="T6" fmla="*/ 7 w 35"/>
                <a:gd name="T7" fmla="*/ 0 h 113"/>
                <a:gd name="T8" fmla="*/ 2 w 35"/>
                <a:gd name="T9" fmla="*/ 1 h 113"/>
                <a:gd name="T10" fmla="*/ 0 60000 65536"/>
                <a:gd name="T11" fmla="*/ 0 60000 65536"/>
                <a:gd name="T12" fmla="*/ 0 60000 65536"/>
                <a:gd name="T13" fmla="*/ 0 60000 65536"/>
                <a:gd name="T14" fmla="*/ 0 60000 65536"/>
                <a:gd name="T15" fmla="*/ 0 w 35"/>
                <a:gd name="T16" fmla="*/ 0 h 113"/>
                <a:gd name="T17" fmla="*/ 35 w 35"/>
                <a:gd name="T18" fmla="*/ 113 h 113"/>
              </a:gdLst>
              <a:ahLst/>
              <a:cxnLst>
                <a:cxn ang="T10">
                  <a:pos x="T0" y="T1"/>
                </a:cxn>
                <a:cxn ang="T11">
                  <a:pos x="T2" y="T3"/>
                </a:cxn>
                <a:cxn ang="T12">
                  <a:pos x="T4" y="T5"/>
                </a:cxn>
                <a:cxn ang="T13">
                  <a:pos x="T6" y="T7"/>
                </a:cxn>
                <a:cxn ang="T14">
                  <a:pos x="T8" y="T9"/>
                </a:cxn>
              </a:cxnLst>
              <a:rect l="T15" t="T16" r="T17" b="T18"/>
              <a:pathLst>
                <a:path w="35" h="113">
                  <a:moveTo>
                    <a:pt x="8" y="7"/>
                  </a:moveTo>
                  <a:lnTo>
                    <a:pt x="0" y="113"/>
                  </a:lnTo>
                  <a:lnTo>
                    <a:pt x="32" y="100"/>
                  </a:lnTo>
                  <a:lnTo>
                    <a:pt x="35" y="0"/>
                  </a:lnTo>
                  <a:lnTo>
                    <a:pt x="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8" name="Freeform 453"/>
            <p:cNvSpPr>
              <a:spLocks noChangeAspect="1"/>
            </p:cNvSpPr>
            <p:nvPr/>
          </p:nvSpPr>
          <p:spPr bwMode="auto">
            <a:xfrm>
              <a:off x="1087" y="2832"/>
              <a:ext cx="6" cy="21"/>
            </a:xfrm>
            <a:custGeom>
              <a:avLst/>
              <a:gdLst>
                <a:gd name="T0" fmla="*/ 1 w 32"/>
                <a:gd name="T1" fmla="*/ 1 h 105"/>
                <a:gd name="T2" fmla="*/ 0 w 32"/>
                <a:gd name="T3" fmla="*/ 21 h 105"/>
                <a:gd name="T4" fmla="*/ 5 w 32"/>
                <a:gd name="T5" fmla="*/ 19 h 105"/>
                <a:gd name="T6" fmla="*/ 6 w 32"/>
                <a:gd name="T7" fmla="*/ 0 h 105"/>
                <a:gd name="T8" fmla="*/ 1 w 32"/>
                <a:gd name="T9" fmla="*/ 1 h 105"/>
                <a:gd name="T10" fmla="*/ 0 60000 65536"/>
                <a:gd name="T11" fmla="*/ 0 60000 65536"/>
                <a:gd name="T12" fmla="*/ 0 60000 65536"/>
                <a:gd name="T13" fmla="*/ 0 60000 65536"/>
                <a:gd name="T14" fmla="*/ 0 60000 65536"/>
                <a:gd name="T15" fmla="*/ 0 w 32"/>
                <a:gd name="T16" fmla="*/ 0 h 105"/>
                <a:gd name="T17" fmla="*/ 32 w 32"/>
                <a:gd name="T18" fmla="*/ 105 h 105"/>
              </a:gdLst>
              <a:ahLst/>
              <a:cxnLst>
                <a:cxn ang="T10">
                  <a:pos x="T0" y="T1"/>
                </a:cxn>
                <a:cxn ang="T11">
                  <a:pos x="T2" y="T3"/>
                </a:cxn>
                <a:cxn ang="T12">
                  <a:pos x="T4" y="T5"/>
                </a:cxn>
                <a:cxn ang="T13">
                  <a:pos x="T6" y="T7"/>
                </a:cxn>
                <a:cxn ang="T14">
                  <a:pos x="T8" y="T9"/>
                </a:cxn>
              </a:cxnLst>
              <a:rect l="T15" t="T16" r="T17" b="T18"/>
              <a:pathLst>
                <a:path w="32" h="105">
                  <a:moveTo>
                    <a:pt x="5" y="7"/>
                  </a:moveTo>
                  <a:lnTo>
                    <a:pt x="0" y="105"/>
                  </a:lnTo>
                  <a:lnTo>
                    <a:pt x="27" y="94"/>
                  </a:lnTo>
                  <a:lnTo>
                    <a:pt x="32" y="0"/>
                  </a:lnTo>
                  <a:lnTo>
                    <a:pt x="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49" name="Freeform 454"/>
            <p:cNvSpPr>
              <a:spLocks noChangeAspect="1"/>
            </p:cNvSpPr>
            <p:nvPr/>
          </p:nvSpPr>
          <p:spPr bwMode="auto">
            <a:xfrm>
              <a:off x="1110" y="2828"/>
              <a:ext cx="6" cy="17"/>
            </a:xfrm>
            <a:custGeom>
              <a:avLst/>
              <a:gdLst>
                <a:gd name="T0" fmla="*/ 1 w 29"/>
                <a:gd name="T1" fmla="*/ 1 h 85"/>
                <a:gd name="T2" fmla="*/ 0 w 29"/>
                <a:gd name="T3" fmla="*/ 17 h 85"/>
                <a:gd name="T4" fmla="*/ 5 w 29"/>
                <a:gd name="T5" fmla="*/ 15 h 85"/>
                <a:gd name="T6" fmla="*/ 6 w 29"/>
                <a:gd name="T7" fmla="*/ 0 h 85"/>
                <a:gd name="T8" fmla="*/ 1 w 29"/>
                <a:gd name="T9" fmla="*/ 1 h 85"/>
                <a:gd name="T10" fmla="*/ 0 60000 65536"/>
                <a:gd name="T11" fmla="*/ 0 60000 65536"/>
                <a:gd name="T12" fmla="*/ 0 60000 65536"/>
                <a:gd name="T13" fmla="*/ 0 60000 65536"/>
                <a:gd name="T14" fmla="*/ 0 60000 65536"/>
                <a:gd name="T15" fmla="*/ 0 w 29"/>
                <a:gd name="T16" fmla="*/ 0 h 85"/>
                <a:gd name="T17" fmla="*/ 29 w 29"/>
                <a:gd name="T18" fmla="*/ 85 h 85"/>
              </a:gdLst>
              <a:ahLst/>
              <a:cxnLst>
                <a:cxn ang="T10">
                  <a:pos x="T0" y="T1"/>
                </a:cxn>
                <a:cxn ang="T11">
                  <a:pos x="T2" y="T3"/>
                </a:cxn>
                <a:cxn ang="T12">
                  <a:pos x="T4" y="T5"/>
                </a:cxn>
                <a:cxn ang="T13">
                  <a:pos x="T6" y="T7"/>
                </a:cxn>
                <a:cxn ang="T14">
                  <a:pos x="T8" y="T9"/>
                </a:cxn>
              </a:cxnLst>
              <a:rect l="T15" t="T16" r="T17" b="T18"/>
              <a:pathLst>
                <a:path w="29" h="85">
                  <a:moveTo>
                    <a:pt x="7" y="7"/>
                  </a:moveTo>
                  <a:lnTo>
                    <a:pt x="0" y="85"/>
                  </a:lnTo>
                  <a:lnTo>
                    <a:pt x="25" y="75"/>
                  </a:lnTo>
                  <a:lnTo>
                    <a:pt x="29" y="0"/>
                  </a:lnTo>
                  <a:lnTo>
                    <a:pt x="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0" name="Freeform 455"/>
            <p:cNvSpPr>
              <a:spLocks noChangeAspect="1"/>
            </p:cNvSpPr>
            <p:nvPr/>
          </p:nvSpPr>
          <p:spPr bwMode="auto">
            <a:xfrm>
              <a:off x="1117" y="2826"/>
              <a:ext cx="6" cy="15"/>
            </a:xfrm>
            <a:custGeom>
              <a:avLst/>
              <a:gdLst>
                <a:gd name="T0" fmla="*/ 1 w 26"/>
                <a:gd name="T1" fmla="*/ 2 h 78"/>
                <a:gd name="T2" fmla="*/ 0 w 26"/>
                <a:gd name="T3" fmla="*/ 15 h 78"/>
                <a:gd name="T4" fmla="*/ 5 w 26"/>
                <a:gd name="T5" fmla="*/ 13 h 78"/>
                <a:gd name="T6" fmla="*/ 6 w 26"/>
                <a:gd name="T7" fmla="*/ 0 h 78"/>
                <a:gd name="T8" fmla="*/ 1 w 26"/>
                <a:gd name="T9" fmla="*/ 2 h 78"/>
                <a:gd name="T10" fmla="*/ 0 60000 65536"/>
                <a:gd name="T11" fmla="*/ 0 60000 65536"/>
                <a:gd name="T12" fmla="*/ 0 60000 65536"/>
                <a:gd name="T13" fmla="*/ 0 60000 65536"/>
                <a:gd name="T14" fmla="*/ 0 60000 65536"/>
                <a:gd name="T15" fmla="*/ 0 w 26"/>
                <a:gd name="T16" fmla="*/ 0 h 78"/>
                <a:gd name="T17" fmla="*/ 26 w 26"/>
                <a:gd name="T18" fmla="*/ 78 h 78"/>
              </a:gdLst>
              <a:ahLst/>
              <a:cxnLst>
                <a:cxn ang="T10">
                  <a:pos x="T0" y="T1"/>
                </a:cxn>
                <a:cxn ang="T11">
                  <a:pos x="T2" y="T3"/>
                </a:cxn>
                <a:cxn ang="T12">
                  <a:pos x="T4" y="T5"/>
                </a:cxn>
                <a:cxn ang="T13">
                  <a:pos x="T6" y="T7"/>
                </a:cxn>
                <a:cxn ang="T14">
                  <a:pos x="T8" y="T9"/>
                </a:cxn>
              </a:cxnLst>
              <a:rect l="T15" t="T16" r="T17" b="T18"/>
              <a:pathLst>
                <a:path w="26" h="78">
                  <a:moveTo>
                    <a:pt x="4" y="11"/>
                  </a:moveTo>
                  <a:lnTo>
                    <a:pt x="0" y="78"/>
                  </a:lnTo>
                  <a:lnTo>
                    <a:pt x="21" y="69"/>
                  </a:lnTo>
                  <a:lnTo>
                    <a:pt x="26" y="0"/>
                  </a:lnTo>
                  <a:lnTo>
                    <a:pt x="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1" name="Freeform 456"/>
            <p:cNvSpPr>
              <a:spLocks noChangeAspect="1"/>
            </p:cNvSpPr>
            <p:nvPr/>
          </p:nvSpPr>
          <p:spPr bwMode="auto">
            <a:xfrm>
              <a:off x="1087" y="2739"/>
              <a:ext cx="9" cy="25"/>
            </a:xfrm>
            <a:custGeom>
              <a:avLst/>
              <a:gdLst>
                <a:gd name="T0" fmla="*/ 3 w 44"/>
                <a:gd name="T1" fmla="*/ 0 h 128"/>
                <a:gd name="T2" fmla="*/ 0 w 44"/>
                <a:gd name="T3" fmla="*/ 23 h 128"/>
                <a:gd name="T4" fmla="*/ 6 w 44"/>
                <a:gd name="T5" fmla="*/ 25 h 128"/>
                <a:gd name="T6" fmla="*/ 9 w 44"/>
                <a:gd name="T7" fmla="*/ 3 h 128"/>
                <a:gd name="T8" fmla="*/ 3 w 44"/>
                <a:gd name="T9" fmla="*/ 0 h 128"/>
                <a:gd name="T10" fmla="*/ 0 60000 65536"/>
                <a:gd name="T11" fmla="*/ 0 60000 65536"/>
                <a:gd name="T12" fmla="*/ 0 60000 65536"/>
                <a:gd name="T13" fmla="*/ 0 60000 65536"/>
                <a:gd name="T14" fmla="*/ 0 60000 65536"/>
                <a:gd name="T15" fmla="*/ 0 w 44"/>
                <a:gd name="T16" fmla="*/ 0 h 128"/>
                <a:gd name="T17" fmla="*/ 44 w 44"/>
                <a:gd name="T18" fmla="*/ 128 h 128"/>
              </a:gdLst>
              <a:ahLst/>
              <a:cxnLst>
                <a:cxn ang="T10">
                  <a:pos x="T0" y="T1"/>
                </a:cxn>
                <a:cxn ang="T11">
                  <a:pos x="T2" y="T3"/>
                </a:cxn>
                <a:cxn ang="T12">
                  <a:pos x="T4" y="T5"/>
                </a:cxn>
                <a:cxn ang="T13">
                  <a:pos x="T6" y="T7"/>
                </a:cxn>
                <a:cxn ang="T14">
                  <a:pos x="T8" y="T9"/>
                </a:cxn>
              </a:cxnLst>
              <a:rect l="T15" t="T16" r="T17" b="T18"/>
              <a:pathLst>
                <a:path w="44" h="128">
                  <a:moveTo>
                    <a:pt x="13" y="0"/>
                  </a:moveTo>
                  <a:lnTo>
                    <a:pt x="0" y="120"/>
                  </a:lnTo>
                  <a:lnTo>
                    <a:pt x="29" y="128"/>
                  </a:lnTo>
                  <a:lnTo>
                    <a:pt x="44" y="14"/>
                  </a:ln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2" name="Freeform 457"/>
            <p:cNvSpPr>
              <a:spLocks noChangeAspect="1"/>
            </p:cNvSpPr>
            <p:nvPr/>
          </p:nvSpPr>
          <p:spPr bwMode="auto">
            <a:xfrm>
              <a:off x="1096" y="2743"/>
              <a:ext cx="7" cy="23"/>
            </a:xfrm>
            <a:custGeom>
              <a:avLst/>
              <a:gdLst>
                <a:gd name="T0" fmla="*/ 3 w 38"/>
                <a:gd name="T1" fmla="*/ 0 h 115"/>
                <a:gd name="T2" fmla="*/ 0 w 38"/>
                <a:gd name="T3" fmla="*/ 22 h 115"/>
                <a:gd name="T4" fmla="*/ 4 w 38"/>
                <a:gd name="T5" fmla="*/ 23 h 115"/>
                <a:gd name="T6" fmla="*/ 7 w 38"/>
                <a:gd name="T7" fmla="*/ 1 h 115"/>
                <a:gd name="T8" fmla="*/ 3 w 38"/>
                <a:gd name="T9" fmla="*/ 0 h 115"/>
                <a:gd name="T10" fmla="*/ 0 60000 65536"/>
                <a:gd name="T11" fmla="*/ 0 60000 65536"/>
                <a:gd name="T12" fmla="*/ 0 60000 65536"/>
                <a:gd name="T13" fmla="*/ 0 60000 65536"/>
                <a:gd name="T14" fmla="*/ 0 60000 65536"/>
                <a:gd name="T15" fmla="*/ 0 w 38"/>
                <a:gd name="T16" fmla="*/ 0 h 115"/>
                <a:gd name="T17" fmla="*/ 38 w 38"/>
                <a:gd name="T18" fmla="*/ 115 h 115"/>
              </a:gdLst>
              <a:ahLst/>
              <a:cxnLst>
                <a:cxn ang="T10">
                  <a:pos x="T0" y="T1"/>
                </a:cxn>
                <a:cxn ang="T11">
                  <a:pos x="T2" y="T3"/>
                </a:cxn>
                <a:cxn ang="T12">
                  <a:pos x="T4" y="T5"/>
                </a:cxn>
                <a:cxn ang="T13">
                  <a:pos x="T6" y="T7"/>
                </a:cxn>
                <a:cxn ang="T14">
                  <a:pos x="T8" y="T9"/>
                </a:cxn>
              </a:cxnLst>
              <a:rect l="T15" t="T16" r="T17" b="T18"/>
              <a:pathLst>
                <a:path w="38" h="115">
                  <a:moveTo>
                    <a:pt x="14" y="0"/>
                  </a:moveTo>
                  <a:lnTo>
                    <a:pt x="0" y="109"/>
                  </a:lnTo>
                  <a:lnTo>
                    <a:pt x="21" y="115"/>
                  </a:lnTo>
                  <a:lnTo>
                    <a:pt x="38"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3" name="Freeform 458"/>
            <p:cNvSpPr>
              <a:spLocks noChangeAspect="1"/>
            </p:cNvSpPr>
            <p:nvPr/>
          </p:nvSpPr>
          <p:spPr bwMode="auto">
            <a:xfrm>
              <a:off x="1118" y="2750"/>
              <a:ext cx="8" cy="21"/>
            </a:xfrm>
            <a:custGeom>
              <a:avLst/>
              <a:gdLst>
                <a:gd name="T0" fmla="*/ 3 w 40"/>
                <a:gd name="T1" fmla="*/ 0 h 105"/>
                <a:gd name="T2" fmla="*/ 0 w 40"/>
                <a:gd name="T3" fmla="*/ 20 h 105"/>
                <a:gd name="T4" fmla="*/ 5 w 40"/>
                <a:gd name="T5" fmla="*/ 21 h 105"/>
                <a:gd name="T6" fmla="*/ 8 w 40"/>
                <a:gd name="T7" fmla="*/ 1 h 105"/>
                <a:gd name="T8" fmla="*/ 3 w 40"/>
                <a:gd name="T9" fmla="*/ 0 h 105"/>
                <a:gd name="T10" fmla="*/ 0 60000 65536"/>
                <a:gd name="T11" fmla="*/ 0 60000 65536"/>
                <a:gd name="T12" fmla="*/ 0 60000 65536"/>
                <a:gd name="T13" fmla="*/ 0 60000 65536"/>
                <a:gd name="T14" fmla="*/ 0 60000 65536"/>
                <a:gd name="T15" fmla="*/ 0 w 40"/>
                <a:gd name="T16" fmla="*/ 0 h 105"/>
                <a:gd name="T17" fmla="*/ 40 w 40"/>
                <a:gd name="T18" fmla="*/ 105 h 105"/>
              </a:gdLst>
              <a:ahLst/>
              <a:cxnLst>
                <a:cxn ang="T10">
                  <a:pos x="T0" y="T1"/>
                </a:cxn>
                <a:cxn ang="T11">
                  <a:pos x="T2" y="T3"/>
                </a:cxn>
                <a:cxn ang="T12">
                  <a:pos x="T4" y="T5"/>
                </a:cxn>
                <a:cxn ang="T13">
                  <a:pos x="T6" y="T7"/>
                </a:cxn>
                <a:cxn ang="T14">
                  <a:pos x="T8" y="T9"/>
                </a:cxn>
              </a:cxnLst>
              <a:rect l="T15" t="T16" r="T17" b="T18"/>
              <a:pathLst>
                <a:path w="40" h="105">
                  <a:moveTo>
                    <a:pt x="14" y="0"/>
                  </a:moveTo>
                  <a:lnTo>
                    <a:pt x="0" y="100"/>
                  </a:lnTo>
                  <a:lnTo>
                    <a:pt x="24" y="105"/>
                  </a:lnTo>
                  <a:lnTo>
                    <a:pt x="40" y="7"/>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4" name="Freeform 459"/>
            <p:cNvSpPr>
              <a:spLocks noChangeAspect="1"/>
            </p:cNvSpPr>
            <p:nvPr/>
          </p:nvSpPr>
          <p:spPr bwMode="auto">
            <a:xfrm>
              <a:off x="1126" y="2753"/>
              <a:ext cx="7" cy="20"/>
            </a:xfrm>
            <a:custGeom>
              <a:avLst/>
              <a:gdLst>
                <a:gd name="T0" fmla="*/ 3 w 38"/>
                <a:gd name="T1" fmla="*/ 0 h 99"/>
                <a:gd name="T2" fmla="*/ 0 w 38"/>
                <a:gd name="T3" fmla="*/ 19 h 99"/>
                <a:gd name="T4" fmla="*/ 4 w 38"/>
                <a:gd name="T5" fmla="*/ 20 h 99"/>
                <a:gd name="T6" fmla="*/ 7 w 38"/>
                <a:gd name="T7" fmla="*/ 1 h 99"/>
                <a:gd name="T8" fmla="*/ 3 w 38"/>
                <a:gd name="T9" fmla="*/ 0 h 99"/>
                <a:gd name="T10" fmla="*/ 0 60000 65536"/>
                <a:gd name="T11" fmla="*/ 0 60000 65536"/>
                <a:gd name="T12" fmla="*/ 0 60000 65536"/>
                <a:gd name="T13" fmla="*/ 0 60000 65536"/>
                <a:gd name="T14" fmla="*/ 0 60000 65536"/>
                <a:gd name="T15" fmla="*/ 0 w 38"/>
                <a:gd name="T16" fmla="*/ 0 h 99"/>
                <a:gd name="T17" fmla="*/ 38 w 38"/>
                <a:gd name="T18" fmla="*/ 99 h 99"/>
              </a:gdLst>
              <a:ahLst/>
              <a:cxnLst>
                <a:cxn ang="T10">
                  <a:pos x="T0" y="T1"/>
                </a:cxn>
                <a:cxn ang="T11">
                  <a:pos x="T2" y="T3"/>
                </a:cxn>
                <a:cxn ang="T12">
                  <a:pos x="T4" y="T5"/>
                </a:cxn>
                <a:cxn ang="T13">
                  <a:pos x="T6" y="T7"/>
                </a:cxn>
                <a:cxn ang="T14">
                  <a:pos x="T8" y="T9"/>
                </a:cxn>
              </a:cxnLst>
              <a:rect l="T15" t="T16" r="T17" b="T18"/>
              <a:pathLst>
                <a:path w="38" h="99">
                  <a:moveTo>
                    <a:pt x="18" y="0"/>
                  </a:moveTo>
                  <a:lnTo>
                    <a:pt x="0" y="94"/>
                  </a:lnTo>
                  <a:lnTo>
                    <a:pt x="22" y="99"/>
                  </a:lnTo>
                  <a:lnTo>
                    <a:pt x="38" y="4"/>
                  </a:ln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5" name="Freeform 460"/>
            <p:cNvSpPr>
              <a:spLocks noChangeAspect="1"/>
            </p:cNvSpPr>
            <p:nvPr/>
          </p:nvSpPr>
          <p:spPr bwMode="auto">
            <a:xfrm>
              <a:off x="1099" y="2634"/>
              <a:ext cx="13" cy="34"/>
            </a:xfrm>
            <a:custGeom>
              <a:avLst/>
              <a:gdLst>
                <a:gd name="T0" fmla="*/ 7 w 67"/>
                <a:gd name="T1" fmla="*/ 0 h 167"/>
                <a:gd name="T2" fmla="*/ 0 w 67"/>
                <a:gd name="T3" fmla="*/ 30 h 167"/>
                <a:gd name="T4" fmla="*/ 5 w 67"/>
                <a:gd name="T5" fmla="*/ 34 h 167"/>
                <a:gd name="T6" fmla="*/ 13 w 67"/>
                <a:gd name="T7" fmla="*/ 4 h 167"/>
                <a:gd name="T8" fmla="*/ 7 w 67"/>
                <a:gd name="T9" fmla="*/ 0 h 167"/>
                <a:gd name="T10" fmla="*/ 0 60000 65536"/>
                <a:gd name="T11" fmla="*/ 0 60000 65536"/>
                <a:gd name="T12" fmla="*/ 0 60000 65536"/>
                <a:gd name="T13" fmla="*/ 0 60000 65536"/>
                <a:gd name="T14" fmla="*/ 0 60000 65536"/>
                <a:gd name="T15" fmla="*/ 0 w 67"/>
                <a:gd name="T16" fmla="*/ 0 h 167"/>
                <a:gd name="T17" fmla="*/ 67 w 67"/>
                <a:gd name="T18" fmla="*/ 167 h 167"/>
              </a:gdLst>
              <a:ahLst/>
              <a:cxnLst>
                <a:cxn ang="T10">
                  <a:pos x="T0" y="T1"/>
                </a:cxn>
                <a:cxn ang="T11">
                  <a:pos x="T2" y="T3"/>
                </a:cxn>
                <a:cxn ang="T12">
                  <a:pos x="T4" y="T5"/>
                </a:cxn>
                <a:cxn ang="T13">
                  <a:pos x="T6" y="T7"/>
                </a:cxn>
                <a:cxn ang="T14">
                  <a:pos x="T8" y="T9"/>
                </a:cxn>
              </a:cxnLst>
              <a:rect l="T15" t="T16" r="T17" b="T18"/>
              <a:pathLst>
                <a:path w="67" h="167">
                  <a:moveTo>
                    <a:pt x="34" y="0"/>
                  </a:moveTo>
                  <a:lnTo>
                    <a:pt x="0" y="145"/>
                  </a:lnTo>
                  <a:lnTo>
                    <a:pt x="27" y="167"/>
                  </a:lnTo>
                  <a:lnTo>
                    <a:pt x="67" y="22"/>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6" name="Freeform 461"/>
            <p:cNvSpPr>
              <a:spLocks noChangeAspect="1"/>
            </p:cNvSpPr>
            <p:nvPr/>
          </p:nvSpPr>
          <p:spPr bwMode="auto">
            <a:xfrm>
              <a:off x="1106" y="2641"/>
              <a:ext cx="13" cy="33"/>
            </a:xfrm>
            <a:custGeom>
              <a:avLst/>
              <a:gdLst>
                <a:gd name="T0" fmla="*/ 13 w 65"/>
                <a:gd name="T1" fmla="*/ 3 h 164"/>
                <a:gd name="T2" fmla="*/ 8 w 65"/>
                <a:gd name="T3" fmla="*/ 0 h 164"/>
                <a:gd name="T4" fmla="*/ 0 w 65"/>
                <a:gd name="T5" fmla="*/ 28 h 164"/>
                <a:gd name="T6" fmla="*/ 5 w 65"/>
                <a:gd name="T7" fmla="*/ 33 h 164"/>
                <a:gd name="T8" fmla="*/ 13 w 65"/>
                <a:gd name="T9" fmla="*/ 3 h 164"/>
                <a:gd name="T10" fmla="*/ 0 60000 65536"/>
                <a:gd name="T11" fmla="*/ 0 60000 65536"/>
                <a:gd name="T12" fmla="*/ 0 60000 65536"/>
                <a:gd name="T13" fmla="*/ 0 60000 65536"/>
                <a:gd name="T14" fmla="*/ 0 60000 65536"/>
                <a:gd name="T15" fmla="*/ 0 w 65"/>
                <a:gd name="T16" fmla="*/ 0 h 164"/>
                <a:gd name="T17" fmla="*/ 65 w 65"/>
                <a:gd name="T18" fmla="*/ 164 h 164"/>
              </a:gdLst>
              <a:ahLst/>
              <a:cxnLst>
                <a:cxn ang="T10">
                  <a:pos x="T0" y="T1"/>
                </a:cxn>
                <a:cxn ang="T11">
                  <a:pos x="T2" y="T3"/>
                </a:cxn>
                <a:cxn ang="T12">
                  <a:pos x="T4" y="T5"/>
                </a:cxn>
                <a:cxn ang="T13">
                  <a:pos x="T6" y="T7"/>
                </a:cxn>
                <a:cxn ang="T14">
                  <a:pos x="T8" y="T9"/>
                </a:cxn>
              </a:cxnLst>
              <a:rect l="T15" t="T16" r="T17" b="T18"/>
              <a:pathLst>
                <a:path w="65" h="164">
                  <a:moveTo>
                    <a:pt x="65" y="13"/>
                  </a:moveTo>
                  <a:lnTo>
                    <a:pt x="39" y="0"/>
                  </a:lnTo>
                  <a:lnTo>
                    <a:pt x="0" y="141"/>
                  </a:lnTo>
                  <a:lnTo>
                    <a:pt x="27" y="164"/>
                  </a:lnTo>
                  <a:lnTo>
                    <a:pt x="6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7" name="Freeform 462"/>
            <p:cNvSpPr>
              <a:spLocks noChangeAspect="1"/>
            </p:cNvSpPr>
            <p:nvPr/>
          </p:nvSpPr>
          <p:spPr bwMode="auto">
            <a:xfrm>
              <a:off x="1131" y="2657"/>
              <a:ext cx="11" cy="34"/>
            </a:xfrm>
            <a:custGeom>
              <a:avLst/>
              <a:gdLst>
                <a:gd name="T0" fmla="*/ 7 w 59"/>
                <a:gd name="T1" fmla="*/ 0 h 167"/>
                <a:gd name="T2" fmla="*/ 0 w 59"/>
                <a:gd name="T3" fmla="*/ 31 h 167"/>
                <a:gd name="T4" fmla="*/ 4 w 59"/>
                <a:gd name="T5" fmla="*/ 34 h 167"/>
                <a:gd name="T6" fmla="*/ 11 w 59"/>
                <a:gd name="T7" fmla="*/ 3 h 167"/>
                <a:gd name="T8" fmla="*/ 7 w 59"/>
                <a:gd name="T9" fmla="*/ 0 h 167"/>
                <a:gd name="T10" fmla="*/ 0 60000 65536"/>
                <a:gd name="T11" fmla="*/ 0 60000 65536"/>
                <a:gd name="T12" fmla="*/ 0 60000 65536"/>
                <a:gd name="T13" fmla="*/ 0 60000 65536"/>
                <a:gd name="T14" fmla="*/ 0 60000 65536"/>
                <a:gd name="T15" fmla="*/ 0 w 59"/>
                <a:gd name="T16" fmla="*/ 0 h 167"/>
                <a:gd name="T17" fmla="*/ 59 w 59"/>
                <a:gd name="T18" fmla="*/ 167 h 167"/>
              </a:gdLst>
              <a:ahLst/>
              <a:cxnLst>
                <a:cxn ang="T10">
                  <a:pos x="T0" y="T1"/>
                </a:cxn>
                <a:cxn ang="T11">
                  <a:pos x="T2" y="T3"/>
                </a:cxn>
                <a:cxn ang="T12">
                  <a:pos x="T4" y="T5"/>
                </a:cxn>
                <a:cxn ang="T13">
                  <a:pos x="T6" y="T7"/>
                </a:cxn>
                <a:cxn ang="T14">
                  <a:pos x="T8" y="T9"/>
                </a:cxn>
              </a:cxnLst>
              <a:rect l="T15" t="T16" r="T17" b="T18"/>
              <a:pathLst>
                <a:path w="59" h="167">
                  <a:moveTo>
                    <a:pt x="37" y="0"/>
                  </a:moveTo>
                  <a:lnTo>
                    <a:pt x="0" y="153"/>
                  </a:lnTo>
                  <a:lnTo>
                    <a:pt x="21" y="167"/>
                  </a:lnTo>
                  <a:lnTo>
                    <a:pt x="59" y="13"/>
                  </a:lnTo>
                  <a:lnTo>
                    <a:pt x="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8" name="Freeform 463"/>
            <p:cNvSpPr>
              <a:spLocks noChangeAspect="1"/>
            </p:cNvSpPr>
            <p:nvPr/>
          </p:nvSpPr>
          <p:spPr bwMode="auto">
            <a:xfrm>
              <a:off x="1137" y="2663"/>
              <a:ext cx="13" cy="33"/>
            </a:xfrm>
            <a:custGeom>
              <a:avLst/>
              <a:gdLst>
                <a:gd name="T0" fmla="*/ 9 w 65"/>
                <a:gd name="T1" fmla="*/ 0 h 167"/>
                <a:gd name="T2" fmla="*/ 0 w 65"/>
                <a:gd name="T3" fmla="*/ 30 h 167"/>
                <a:gd name="T4" fmla="*/ 4 w 65"/>
                <a:gd name="T5" fmla="*/ 33 h 167"/>
                <a:gd name="T6" fmla="*/ 13 w 65"/>
                <a:gd name="T7" fmla="*/ 2 h 167"/>
                <a:gd name="T8" fmla="*/ 9 w 65"/>
                <a:gd name="T9" fmla="*/ 0 h 167"/>
                <a:gd name="T10" fmla="*/ 0 60000 65536"/>
                <a:gd name="T11" fmla="*/ 0 60000 65536"/>
                <a:gd name="T12" fmla="*/ 0 60000 65536"/>
                <a:gd name="T13" fmla="*/ 0 60000 65536"/>
                <a:gd name="T14" fmla="*/ 0 60000 65536"/>
                <a:gd name="T15" fmla="*/ 0 w 65"/>
                <a:gd name="T16" fmla="*/ 0 h 167"/>
                <a:gd name="T17" fmla="*/ 65 w 65"/>
                <a:gd name="T18" fmla="*/ 167 h 167"/>
              </a:gdLst>
              <a:ahLst/>
              <a:cxnLst>
                <a:cxn ang="T10">
                  <a:pos x="T0" y="T1"/>
                </a:cxn>
                <a:cxn ang="T11">
                  <a:pos x="T2" y="T3"/>
                </a:cxn>
                <a:cxn ang="T12">
                  <a:pos x="T4" y="T5"/>
                </a:cxn>
                <a:cxn ang="T13">
                  <a:pos x="T6" y="T7"/>
                </a:cxn>
                <a:cxn ang="T14">
                  <a:pos x="T8" y="T9"/>
                </a:cxn>
              </a:cxnLst>
              <a:rect l="T15" t="T16" r="T17" b="T18"/>
              <a:pathLst>
                <a:path w="65" h="167">
                  <a:moveTo>
                    <a:pt x="43" y="0"/>
                  </a:moveTo>
                  <a:lnTo>
                    <a:pt x="0" y="151"/>
                  </a:lnTo>
                  <a:lnTo>
                    <a:pt x="22" y="167"/>
                  </a:lnTo>
                  <a:lnTo>
                    <a:pt x="65" y="9"/>
                  </a:ln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59" name="Freeform 464"/>
            <p:cNvSpPr>
              <a:spLocks noChangeAspect="1"/>
            </p:cNvSpPr>
            <p:nvPr/>
          </p:nvSpPr>
          <p:spPr bwMode="auto">
            <a:xfrm>
              <a:off x="951" y="2674"/>
              <a:ext cx="14" cy="8"/>
            </a:xfrm>
            <a:custGeom>
              <a:avLst/>
              <a:gdLst>
                <a:gd name="T0" fmla="*/ 1 w 70"/>
                <a:gd name="T1" fmla="*/ 8 h 38"/>
                <a:gd name="T2" fmla="*/ 14 w 70"/>
                <a:gd name="T3" fmla="*/ 5 h 38"/>
                <a:gd name="T4" fmla="*/ 14 w 70"/>
                <a:gd name="T5" fmla="*/ 0 h 38"/>
                <a:gd name="T6" fmla="*/ 0 w 70"/>
                <a:gd name="T7" fmla="*/ 4 h 38"/>
                <a:gd name="T8" fmla="*/ 1 w 70"/>
                <a:gd name="T9" fmla="*/ 8 h 38"/>
                <a:gd name="T10" fmla="*/ 0 60000 65536"/>
                <a:gd name="T11" fmla="*/ 0 60000 65536"/>
                <a:gd name="T12" fmla="*/ 0 60000 65536"/>
                <a:gd name="T13" fmla="*/ 0 60000 65536"/>
                <a:gd name="T14" fmla="*/ 0 60000 65536"/>
                <a:gd name="T15" fmla="*/ 0 w 70"/>
                <a:gd name="T16" fmla="*/ 0 h 38"/>
                <a:gd name="T17" fmla="*/ 70 w 70"/>
                <a:gd name="T18" fmla="*/ 38 h 38"/>
              </a:gdLst>
              <a:ahLst/>
              <a:cxnLst>
                <a:cxn ang="T10">
                  <a:pos x="T0" y="T1"/>
                </a:cxn>
                <a:cxn ang="T11">
                  <a:pos x="T2" y="T3"/>
                </a:cxn>
                <a:cxn ang="T12">
                  <a:pos x="T4" y="T5"/>
                </a:cxn>
                <a:cxn ang="T13">
                  <a:pos x="T6" y="T7"/>
                </a:cxn>
                <a:cxn ang="T14">
                  <a:pos x="T8" y="T9"/>
                </a:cxn>
              </a:cxnLst>
              <a:rect l="T15" t="T16" r="T17" b="T18"/>
              <a:pathLst>
                <a:path w="70" h="38">
                  <a:moveTo>
                    <a:pt x="3" y="38"/>
                  </a:moveTo>
                  <a:lnTo>
                    <a:pt x="70" y="25"/>
                  </a:lnTo>
                  <a:lnTo>
                    <a:pt x="68" y="0"/>
                  </a:lnTo>
                  <a:lnTo>
                    <a:pt x="0" y="17"/>
                  </a:lnTo>
                  <a:lnTo>
                    <a:pt x="3" y="3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0" name="Freeform 465"/>
            <p:cNvSpPr>
              <a:spLocks noChangeAspect="1"/>
            </p:cNvSpPr>
            <p:nvPr/>
          </p:nvSpPr>
          <p:spPr bwMode="auto">
            <a:xfrm>
              <a:off x="971" y="2669"/>
              <a:ext cx="15" cy="7"/>
            </a:xfrm>
            <a:custGeom>
              <a:avLst/>
              <a:gdLst>
                <a:gd name="T0" fmla="*/ 0 w 75"/>
                <a:gd name="T1" fmla="*/ 3 h 39"/>
                <a:gd name="T2" fmla="*/ 0 w 75"/>
                <a:gd name="T3" fmla="*/ 7 h 39"/>
                <a:gd name="T4" fmla="*/ 15 w 75"/>
                <a:gd name="T5" fmla="*/ 4 h 39"/>
                <a:gd name="T6" fmla="*/ 15 w 75"/>
                <a:gd name="T7" fmla="*/ 0 h 39"/>
                <a:gd name="T8" fmla="*/ 0 w 75"/>
                <a:gd name="T9" fmla="*/ 3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19"/>
                  </a:moveTo>
                  <a:lnTo>
                    <a:pt x="1" y="39"/>
                  </a:lnTo>
                  <a:lnTo>
                    <a:pt x="75" y="24"/>
                  </a:lnTo>
                  <a:lnTo>
                    <a:pt x="75" y="0"/>
                  </a:lnTo>
                  <a:lnTo>
                    <a:pt x="0" y="1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1" name="Freeform 466"/>
            <p:cNvSpPr>
              <a:spLocks noChangeAspect="1"/>
            </p:cNvSpPr>
            <p:nvPr/>
          </p:nvSpPr>
          <p:spPr bwMode="auto">
            <a:xfrm>
              <a:off x="1016" y="2661"/>
              <a:ext cx="15" cy="8"/>
            </a:xfrm>
            <a:custGeom>
              <a:avLst/>
              <a:gdLst>
                <a:gd name="T0" fmla="*/ 0 w 76"/>
                <a:gd name="T1" fmla="*/ 8 h 39"/>
                <a:gd name="T2" fmla="*/ 15 w 76"/>
                <a:gd name="T3" fmla="*/ 5 h 39"/>
                <a:gd name="T4" fmla="*/ 15 w 76"/>
                <a:gd name="T5" fmla="*/ 0 h 39"/>
                <a:gd name="T6" fmla="*/ 0 w 76"/>
                <a:gd name="T7" fmla="*/ 4 h 39"/>
                <a:gd name="T8" fmla="*/ 0 w 76"/>
                <a:gd name="T9" fmla="*/ 8 h 39"/>
                <a:gd name="T10" fmla="*/ 0 60000 65536"/>
                <a:gd name="T11" fmla="*/ 0 60000 65536"/>
                <a:gd name="T12" fmla="*/ 0 60000 65536"/>
                <a:gd name="T13" fmla="*/ 0 60000 65536"/>
                <a:gd name="T14" fmla="*/ 0 60000 65536"/>
                <a:gd name="T15" fmla="*/ 0 w 76"/>
                <a:gd name="T16" fmla="*/ 0 h 39"/>
                <a:gd name="T17" fmla="*/ 76 w 76"/>
                <a:gd name="T18" fmla="*/ 39 h 39"/>
              </a:gdLst>
              <a:ahLst/>
              <a:cxnLst>
                <a:cxn ang="T10">
                  <a:pos x="T0" y="T1"/>
                </a:cxn>
                <a:cxn ang="T11">
                  <a:pos x="T2" y="T3"/>
                </a:cxn>
                <a:cxn ang="T12">
                  <a:pos x="T4" y="T5"/>
                </a:cxn>
                <a:cxn ang="T13">
                  <a:pos x="T6" y="T7"/>
                </a:cxn>
                <a:cxn ang="T14">
                  <a:pos x="T8" y="T9"/>
                </a:cxn>
              </a:cxnLst>
              <a:rect l="T15" t="T16" r="T17" b="T18"/>
              <a:pathLst>
                <a:path w="76" h="39">
                  <a:moveTo>
                    <a:pt x="0" y="39"/>
                  </a:moveTo>
                  <a:lnTo>
                    <a:pt x="75" y="22"/>
                  </a:lnTo>
                  <a:lnTo>
                    <a:pt x="76" y="0"/>
                  </a:lnTo>
                  <a:lnTo>
                    <a:pt x="1" y="18"/>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2" name="Freeform 467"/>
            <p:cNvSpPr>
              <a:spLocks noChangeAspect="1"/>
            </p:cNvSpPr>
            <p:nvPr/>
          </p:nvSpPr>
          <p:spPr bwMode="auto">
            <a:xfrm>
              <a:off x="1036" y="2657"/>
              <a:ext cx="15" cy="7"/>
            </a:xfrm>
            <a:custGeom>
              <a:avLst/>
              <a:gdLst>
                <a:gd name="T0" fmla="*/ 0 w 75"/>
                <a:gd name="T1" fmla="*/ 7 h 39"/>
                <a:gd name="T2" fmla="*/ 14 w 75"/>
                <a:gd name="T3" fmla="*/ 4 h 39"/>
                <a:gd name="T4" fmla="*/ 15 w 75"/>
                <a:gd name="T5" fmla="*/ 0 h 39"/>
                <a:gd name="T6" fmla="*/ 0 w 75"/>
                <a:gd name="T7" fmla="*/ 3 h 39"/>
                <a:gd name="T8" fmla="*/ 0 w 75"/>
                <a:gd name="T9" fmla="*/ 7 h 39"/>
                <a:gd name="T10" fmla="*/ 0 60000 65536"/>
                <a:gd name="T11" fmla="*/ 0 60000 65536"/>
                <a:gd name="T12" fmla="*/ 0 60000 65536"/>
                <a:gd name="T13" fmla="*/ 0 60000 65536"/>
                <a:gd name="T14" fmla="*/ 0 60000 65536"/>
                <a:gd name="T15" fmla="*/ 0 w 75"/>
                <a:gd name="T16" fmla="*/ 0 h 39"/>
                <a:gd name="T17" fmla="*/ 75 w 75"/>
                <a:gd name="T18" fmla="*/ 39 h 39"/>
              </a:gdLst>
              <a:ahLst/>
              <a:cxnLst>
                <a:cxn ang="T10">
                  <a:pos x="T0" y="T1"/>
                </a:cxn>
                <a:cxn ang="T11">
                  <a:pos x="T2" y="T3"/>
                </a:cxn>
                <a:cxn ang="T12">
                  <a:pos x="T4" y="T5"/>
                </a:cxn>
                <a:cxn ang="T13">
                  <a:pos x="T6" y="T7"/>
                </a:cxn>
                <a:cxn ang="T14">
                  <a:pos x="T8" y="T9"/>
                </a:cxn>
              </a:cxnLst>
              <a:rect l="T15" t="T16" r="T17" b="T18"/>
              <a:pathLst>
                <a:path w="75" h="39">
                  <a:moveTo>
                    <a:pt x="0" y="39"/>
                  </a:moveTo>
                  <a:lnTo>
                    <a:pt x="72" y="23"/>
                  </a:lnTo>
                  <a:lnTo>
                    <a:pt x="75" y="0"/>
                  </a:lnTo>
                  <a:lnTo>
                    <a:pt x="1" y="17"/>
                  </a:lnTo>
                  <a:lnTo>
                    <a:pt x="0" y="39"/>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3" name="Freeform 468"/>
            <p:cNvSpPr>
              <a:spLocks noChangeAspect="1"/>
            </p:cNvSpPr>
            <p:nvPr/>
          </p:nvSpPr>
          <p:spPr bwMode="auto">
            <a:xfrm>
              <a:off x="964" y="2765"/>
              <a:ext cx="11" cy="6"/>
            </a:xfrm>
            <a:custGeom>
              <a:avLst/>
              <a:gdLst>
                <a:gd name="T0" fmla="*/ 0 w 57"/>
                <a:gd name="T1" fmla="*/ 6 h 27"/>
                <a:gd name="T2" fmla="*/ 11 w 57"/>
                <a:gd name="T3" fmla="*/ 6 h 27"/>
                <a:gd name="T4" fmla="*/ 11 w 57"/>
                <a:gd name="T5" fmla="*/ 0 h 27"/>
                <a:gd name="T6" fmla="*/ 0 w 57"/>
                <a:gd name="T7" fmla="*/ 2 h 27"/>
                <a:gd name="T8" fmla="*/ 0 w 57"/>
                <a:gd name="T9" fmla="*/ 6 h 27"/>
                <a:gd name="T10" fmla="*/ 0 60000 65536"/>
                <a:gd name="T11" fmla="*/ 0 60000 65536"/>
                <a:gd name="T12" fmla="*/ 0 60000 65536"/>
                <a:gd name="T13" fmla="*/ 0 60000 65536"/>
                <a:gd name="T14" fmla="*/ 0 60000 65536"/>
                <a:gd name="T15" fmla="*/ 0 w 57"/>
                <a:gd name="T16" fmla="*/ 0 h 27"/>
                <a:gd name="T17" fmla="*/ 57 w 57"/>
                <a:gd name="T18" fmla="*/ 27 h 27"/>
              </a:gdLst>
              <a:ahLst/>
              <a:cxnLst>
                <a:cxn ang="T10">
                  <a:pos x="T0" y="T1"/>
                </a:cxn>
                <a:cxn ang="T11">
                  <a:pos x="T2" y="T3"/>
                </a:cxn>
                <a:cxn ang="T12">
                  <a:pos x="T4" y="T5"/>
                </a:cxn>
                <a:cxn ang="T13">
                  <a:pos x="T6" y="T7"/>
                </a:cxn>
                <a:cxn ang="T14">
                  <a:pos x="T8" y="T9"/>
                </a:cxn>
              </a:cxnLst>
              <a:rect l="T15" t="T16" r="T17" b="T18"/>
              <a:pathLst>
                <a:path w="57" h="27">
                  <a:moveTo>
                    <a:pt x="2" y="27"/>
                  </a:moveTo>
                  <a:lnTo>
                    <a:pt x="57" y="25"/>
                  </a:lnTo>
                  <a:lnTo>
                    <a:pt x="55" y="0"/>
                  </a:lnTo>
                  <a:lnTo>
                    <a:pt x="0" y="9"/>
                  </a:lnTo>
                  <a:lnTo>
                    <a:pt x="2"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4" name="Freeform 469"/>
            <p:cNvSpPr>
              <a:spLocks noChangeAspect="1"/>
            </p:cNvSpPr>
            <p:nvPr/>
          </p:nvSpPr>
          <p:spPr bwMode="auto">
            <a:xfrm>
              <a:off x="979" y="2763"/>
              <a:ext cx="10" cy="7"/>
            </a:xfrm>
            <a:custGeom>
              <a:avLst/>
              <a:gdLst>
                <a:gd name="T0" fmla="*/ 1 w 52"/>
                <a:gd name="T1" fmla="*/ 7 h 35"/>
                <a:gd name="T2" fmla="*/ 10 w 52"/>
                <a:gd name="T3" fmla="*/ 5 h 35"/>
                <a:gd name="T4" fmla="*/ 10 w 52"/>
                <a:gd name="T5" fmla="*/ 0 h 35"/>
                <a:gd name="T6" fmla="*/ 0 w 52"/>
                <a:gd name="T7" fmla="*/ 2 h 35"/>
                <a:gd name="T8" fmla="*/ 1 w 52"/>
                <a:gd name="T9" fmla="*/ 7 h 35"/>
                <a:gd name="T10" fmla="*/ 0 60000 65536"/>
                <a:gd name="T11" fmla="*/ 0 60000 65536"/>
                <a:gd name="T12" fmla="*/ 0 60000 65536"/>
                <a:gd name="T13" fmla="*/ 0 60000 65536"/>
                <a:gd name="T14" fmla="*/ 0 60000 65536"/>
                <a:gd name="T15" fmla="*/ 0 w 52"/>
                <a:gd name="T16" fmla="*/ 0 h 35"/>
                <a:gd name="T17" fmla="*/ 52 w 52"/>
                <a:gd name="T18" fmla="*/ 35 h 35"/>
              </a:gdLst>
              <a:ahLst/>
              <a:cxnLst>
                <a:cxn ang="T10">
                  <a:pos x="T0" y="T1"/>
                </a:cxn>
                <a:cxn ang="T11">
                  <a:pos x="T2" y="T3"/>
                </a:cxn>
                <a:cxn ang="T12">
                  <a:pos x="T4" y="T5"/>
                </a:cxn>
                <a:cxn ang="T13">
                  <a:pos x="T6" y="T7"/>
                </a:cxn>
                <a:cxn ang="T14">
                  <a:pos x="T8" y="T9"/>
                </a:cxn>
              </a:cxnLst>
              <a:rect l="T15" t="T16" r="T17" b="T18"/>
              <a:pathLst>
                <a:path w="52" h="35">
                  <a:moveTo>
                    <a:pt x="3" y="35"/>
                  </a:moveTo>
                  <a:lnTo>
                    <a:pt x="52" y="27"/>
                  </a:lnTo>
                  <a:lnTo>
                    <a:pt x="51" y="0"/>
                  </a:lnTo>
                  <a:lnTo>
                    <a:pt x="0" y="9"/>
                  </a:lnTo>
                  <a:lnTo>
                    <a:pt x="3" y="3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5" name="Freeform 470"/>
            <p:cNvSpPr>
              <a:spLocks noChangeAspect="1"/>
            </p:cNvSpPr>
            <p:nvPr/>
          </p:nvSpPr>
          <p:spPr bwMode="auto">
            <a:xfrm>
              <a:off x="1017" y="2760"/>
              <a:ext cx="10" cy="5"/>
            </a:xfrm>
            <a:custGeom>
              <a:avLst/>
              <a:gdLst>
                <a:gd name="T0" fmla="*/ 0 w 51"/>
                <a:gd name="T1" fmla="*/ 5 h 24"/>
                <a:gd name="T2" fmla="*/ 10 w 51"/>
                <a:gd name="T3" fmla="*/ 4 h 24"/>
                <a:gd name="T4" fmla="*/ 10 w 51"/>
                <a:gd name="T5" fmla="*/ 0 h 24"/>
                <a:gd name="T6" fmla="*/ 0 w 51"/>
                <a:gd name="T7" fmla="*/ 1 h 24"/>
                <a:gd name="T8" fmla="*/ 0 w 51"/>
                <a:gd name="T9" fmla="*/ 5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0" y="24"/>
                  </a:moveTo>
                  <a:lnTo>
                    <a:pt x="51" y="19"/>
                  </a:lnTo>
                  <a:lnTo>
                    <a:pt x="51" y="0"/>
                  </a:lnTo>
                  <a:lnTo>
                    <a:pt x="0" y="5"/>
                  </a:lnTo>
                  <a:lnTo>
                    <a:pt x="0" y="2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6" name="Freeform 471"/>
            <p:cNvSpPr>
              <a:spLocks noChangeAspect="1"/>
            </p:cNvSpPr>
            <p:nvPr/>
          </p:nvSpPr>
          <p:spPr bwMode="auto">
            <a:xfrm>
              <a:off x="1031" y="2758"/>
              <a:ext cx="12" cy="5"/>
            </a:xfrm>
            <a:custGeom>
              <a:avLst/>
              <a:gdLst>
                <a:gd name="T0" fmla="*/ 0 w 57"/>
                <a:gd name="T1" fmla="*/ 5 h 25"/>
                <a:gd name="T2" fmla="*/ 12 w 57"/>
                <a:gd name="T3" fmla="*/ 5 h 25"/>
                <a:gd name="T4" fmla="*/ 12 w 57"/>
                <a:gd name="T5" fmla="*/ 0 h 25"/>
                <a:gd name="T6" fmla="*/ 0 w 57"/>
                <a:gd name="T7" fmla="*/ 1 h 25"/>
                <a:gd name="T8" fmla="*/ 0 w 57"/>
                <a:gd name="T9" fmla="*/ 5 h 25"/>
                <a:gd name="T10" fmla="*/ 0 60000 65536"/>
                <a:gd name="T11" fmla="*/ 0 60000 65536"/>
                <a:gd name="T12" fmla="*/ 0 60000 65536"/>
                <a:gd name="T13" fmla="*/ 0 60000 65536"/>
                <a:gd name="T14" fmla="*/ 0 60000 65536"/>
                <a:gd name="T15" fmla="*/ 0 w 57"/>
                <a:gd name="T16" fmla="*/ 0 h 25"/>
                <a:gd name="T17" fmla="*/ 57 w 57"/>
                <a:gd name="T18" fmla="*/ 25 h 25"/>
              </a:gdLst>
              <a:ahLst/>
              <a:cxnLst>
                <a:cxn ang="T10">
                  <a:pos x="T0" y="T1"/>
                </a:cxn>
                <a:cxn ang="T11">
                  <a:pos x="T2" y="T3"/>
                </a:cxn>
                <a:cxn ang="T12">
                  <a:pos x="T4" y="T5"/>
                </a:cxn>
                <a:cxn ang="T13">
                  <a:pos x="T6" y="T7"/>
                </a:cxn>
                <a:cxn ang="T14">
                  <a:pos x="T8" y="T9"/>
                </a:cxn>
              </a:cxnLst>
              <a:rect l="T15" t="T16" r="T17" b="T18"/>
              <a:pathLst>
                <a:path w="57" h="25">
                  <a:moveTo>
                    <a:pt x="0" y="25"/>
                  </a:moveTo>
                  <a:lnTo>
                    <a:pt x="55" y="23"/>
                  </a:lnTo>
                  <a:lnTo>
                    <a:pt x="57" y="0"/>
                  </a:lnTo>
                  <a:lnTo>
                    <a:pt x="1" y="6"/>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7" name="Freeform 472"/>
            <p:cNvSpPr>
              <a:spLocks noChangeAspect="1"/>
            </p:cNvSpPr>
            <p:nvPr/>
          </p:nvSpPr>
          <p:spPr bwMode="auto">
            <a:xfrm>
              <a:off x="1077" y="2855"/>
              <a:ext cx="7" cy="10"/>
            </a:xfrm>
            <a:custGeom>
              <a:avLst/>
              <a:gdLst>
                <a:gd name="T0" fmla="*/ 0 w 35"/>
                <a:gd name="T1" fmla="*/ 10 h 53"/>
                <a:gd name="T2" fmla="*/ 7 w 35"/>
                <a:gd name="T3" fmla="*/ 6 h 53"/>
                <a:gd name="T4" fmla="*/ 7 w 35"/>
                <a:gd name="T5" fmla="*/ 0 h 53"/>
                <a:gd name="T6" fmla="*/ 1 w 35"/>
                <a:gd name="T7" fmla="*/ 2 h 53"/>
                <a:gd name="T8" fmla="*/ 0 w 35"/>
                <a:gd name="T9" fmla="*/ 10 h 53"/>
                <a:gd name="T10" fmla="*/ 0 60000 65536"/>
                <a:gd name="T11" fmla="*/ 0 60000 65536"/>
                <a:gd name="T12" fmla="*/ 0 60000 65536"/>
                <a:gd name="T13" fmla="*/ 0 60000 65536"/>
                <a:gd name="T14" fmla="*/ 0 60000 65536"/>
                <a:gd name="T15" fmla="*/ 0 w 35"/>
                <a:gd name="T16" fmla="*/ 0 h 53"/>
                <a:gd name="T17" fmla="*/ 35 w 35"/>
                <a:gd name="T18" fmla="*/ 53 h 53"/>
              </a:gdLst>
              <a:ahLst/>
              <a:cxnLst>
                <a:cxn ang="T10">
                  <a:pos x="T0" y="T1"/>
                </a:cxn>
                <a:cxn ang="T11">
                  <a:pos x="T2" y="T3"/>
                </a:cxn>
                <a:cxn ang="T12">
                  <a:pos x="T4" y="T5"/>
                </a:cxn>
                <a:cxn ang="T13">
                  <a:pos x="T6" y="T7"/>
                </a:cxn>
                <a:cxn ang="T14">
                  <a:pos x="T8" y="T9"/>
                </a:cxn>
              </a:cxnLst>
              <a:rect l="T15" t="T16" r="T17" b="T18"/>
              <a:pathLst>
                <a:path w="35" h="53">
                  <a:moveTo>
                    <a:pt x="0" y="53"/>
                  </a:moveTo>
                  <a:lnTo>
                    <a:pt x="34" y="33"/>
                  </a:lnTo>
                  <a:lnTo>
                    <a:pt x="35" y="0"/>
                  </a:lnTo>
                  <a:lnTo>
                    <a:pt x="3" y="13"/>
                  </a:lnTo>
                  <a:lnTo>
                    <a:pt x="0" y="5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8" name="Freeform 473"/>
            <p:cNvSpPr>
              <a:spLocks noChangeAspect="1"/>
            </p:cNvSpPr>
            <p:nvPr/>
          </p:nvSpPr>
          <p:spPr bwMode="auto">
            <a:xfrm>
              <a:off x="1087" y="2851"/>
              <a:ext cx="5" cy="9"/>
            </a:xfrm>
            <a:custGeom>
              <a:avLst/>
              <a:gdLst>
                <a:gd name="T0" fmla="*/ 0 w 28"/>
                <a:gd name="T1" fmla="*/ 9 h 43"/>
                <a:gd name="T2" fmla="*/ 5 w 28"/>
                <a:gd name="T3" fmla="*/ 7 h 43"/>
                <a:gd name="T4" fmla="*/ 5 w 28"/>
                <a:gd name="T5" fmla="*/ 0 h 43"/>
                <a:gd name="T6" fmla="*/ 0 w 28"/>
                <a:gd name="T7" fmla="*/ 2 h 43"/>
                <a:gd name="T8" fmla="*/ 0 w 28"/>
                <a:gd name="T9" fmla="*/ 9 h 43"/>
                <a:gd name="T10" fmla="*/ 0 60000 65536"/>
                <a:gd name="T11" fmla="*/ 0 60000 65536"/>
                <a:gd name="T12" fmla="*/ 0 60000 65536"/>
                <a:gd name="T13" fmla="*/ 0 60000 65536"/>
                <a:gd name="T14" fmla="*/ 0 60000 65536"/>
                <a:gd name="T15" fmla="*/ 0 w 28"/>
                <a:gd name="T16" fmla="*/ 0 h 43"/>
                <a:gd name="T17" fmla="*/ 28 w 28"/>
                <a:gd name="T18" fmla="*/ 43 h 43"/>
              </a:gdLst>
              <a:ahLst/>
              <a:cxnLst>
                <a:cxn ang="T10">
                  <a:pos x="T0" y="T1"/>
                </a:cxn>
                <a:cxn ang="T11">
                  <a:pos x="T2" y="T3"/>
                </a:cxn>
                <a:cxn ang="T12">
                  <a:pos x="T4" y="T5"/>
                </a:cxn>
                <a:cxn ang="T13">
                  <a:pos x="T6" y="T7"/>
                </a:cxn>
                <a:cxn ang="T14">
                  <a:pos x="T8" y="T9"/>
                </a:cxn>
              </a:cxnLst>
              <a:rect l="T15" t="T16" r="T17" b="T18"/>
              <a:pathLst>
                <a:path w="28" h="43">
                  <a:moveTo>
                    <a:pt x="0" y="43"/>
                  </a:moveTo>
                  <a:lnTo>
                    <a:pt x="26" y="35"/>
                  </a:lnTo>
                  <a:lnTo>
                    <a:pt x="28" y="0"/>
                  </a:lnTo>
                  <a:lnTo>
                    <a:pt x="1" y="11"/>
                  </a:lnTo>
                  <a:lnTo>
                    <a:pt x="0" y="43"/>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69" name="Freeform 474"/>
            <p:cNvSpPr>
              <a:spLocks noChangeAspect="1"/>
            </p:cNvSpPr>
            <p:nvPr/>
          </p:nvSpPr>
          <p:spPr bwMode="auto">
            <a:xfrm>
              <a:off x="1109" y="2843"/>
              <a:ext cx="6" cy="6"/>
            </a:xfrm>
            <a:custGeom>
              <a:avLst/>
              <a:gdLst>
                <a:gd name="T0" fmla="*/ 0 w 27"/>
                <a:gd name="T1" fmla="*/ 6 h 34"/>
                <a:gd name="T2" fmla="*/ 6 w 27"/>
                <a:gd name="T3" fmla="*/ 3 h 34"/>
                <a:gd name="T4" fmla="*/ 6 w 27"/>
                <a:gd name="T5" fmla="*/ 0 h 34"/>
                <a:gd name="T6" fmla="*/ 0 w 27"/>
                <a:gd name="T7" fmla="*/ 2 h 34"/>
                <a:gd name="T8" fmla="*/ 0 w 27"/>
                <a:gd name="T9" fmla="*/ 6 h 34"/>
                <a:gd name="T10" fmla="*/ 0 60000 65536"/>
                <a:gd name="T11" fmla="*/ 0 60000 65536"/>
                <a:gd name="T12" fmla="*/ 0 60000 65536"/>
                <a:gd name="T13" fmla="*/ 0 60000 65536"/>
                <a:gd name="T14" fmla="*/ 0 60000 65536"/>
                <a:gd name="T15" fmla="*/ 0 w 27"/>
                <a:gd name="T16" fmla="*/ 0 h 34"/>
                <a:gd name="T17" fmla="*/ 27 w 27"/>
                <a:gd name="T18" fmla="*/ 34 h 34"/>
              </a:gdLst>
              <a:ahLst/>
              <a:cxnLst>
                <a:cxn ang="T10">
                  <a:pos x="T0" y="T1"/>
                </a:cxn>
                <a:cxn ang="T11">
                  <a:pos x="T2" y="T3"/>
                </a:cxn>
                <a:cxn ang="T12">
                  <a:pos x="T4" y="T5"/>
                </a:cxn>
                <a:cxn ang="T13">
                  <a:pos x="T6" y="T7"/>
                </a:cxn>
                <a:cxn ang="T14">
                  <a:pos x="T8" y="T9"/>
                </a:cxn>
              </a:cxnLst>
              <a:rect l="T15" t="T16" r="T17" b="T18"/>
              <a:pathLst>
                <a:path w="27" h="34">
                  <a:moveTo>
                    <a:pt x="0" y="34"/>
                  </a:moveTo>
                  <a:lnTo>
                    <a:pt x="26" y="18"/>
                  </a:lnTo>
                  <a:lnTo>
                    <a:pt x="27" y="0"/>
                  </a:lnTo>
                  <a:lnTo>
                    <a:pt x="2" y="1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0" name="Freeform 475"/>
            <p:cNvSpPr>
              <a:spLocks noChangeAspect="1"/>
            </p:cNvSpPr>
            <p:nvPr/>
          </p:nvSpPr>
          <p:spPr bwMode="auto">
            <a:xfrm>
              <a:off x="1117" y="2840"/>
              <a:ext cx="5" cy="5"/>
            </a:xfrm>
            <a:custGeom>
              <a:avLst/>
              <a:gdLst>
                <a:gd name="T0" fmla="*/ 0 w 22"/>
                <a:gd name="T1" fmla="*/ 5 h 26"/>
                <a:gd name="T2" fmla="*/ 5 w 22"/>
                <a:gd name="T3" fmla="*/ 4 h 26"/>
                <a:gd name="T4" fmla="*/ 5 w 22"/>
                <a:gd name="T5" fmla="*/ 0 h 26"/>
                <a:gd name="T6" fmla="*/ 0 w 22"/>
                <a:gd name="T7" fmla="*/ 2 h 26"/>
                <a:gd name="T8" fmla="*/ 0 w 22"/>
                <a:gd name="T9" fmla="*/ 5 h 26"/>
                <a:gd name="T10" fmla="*/ 0 60000 65536"/>
                <a:gd name="T11" fmla="*/ 0 60000 65536"/>
                <a:gd name="T12" fmla="*/ 0 60000 65536"/>
                <a:gd name="T13" fmla="*/ 0 60000 65536"/>
                <a:gd name="T14" fmla="*/ 0 60000 65536"/>
                <a:gd name="T15" fmla="*/ 0 w 22"/>
                <a:gd name="T16" fmla="*/ 0 h 26"/>
                <a:gd name="T17" fmla="*/ 22 w 22"/>
                <a:gd name="T18" fmla="*/ 26 h 26"/>
              </a:gdLst>
              <a:ahLst/>
              <a:cxnLst>
                <a:cxn ang="T10">
                  <a:pos x="T0" y="T1"/>
                </a:cxn>
                <a:cxn ang="T11">
                  <a:pos x="T2" y="T3"/>
                </a:cxn>
                <a:cxn ang="T12">
                  <a:pos x="T4" y="T5"/>
                </a:cxn>
                <a:cxn ang="T13">
                  <a:pos x="T6" y="T7"/>
                </a:cxn>
                <a:cxn ang="T14">
                  <a:pos x="T8" y="T9"/>
                </a:cxn>
              </a:cxnLst>
              <a:rect l="T15" t="T16" r="T17" b="T18"/>
              <a:pathLst>
                <a:path w="22" h="26">
                  <a:moveTo>
                    <a:pt x="0" y="26"/>
                  </a:moveTo>
                  <a:lnTo>
                    <a:pt x="20" y="21"/>
                  </a:lnTo>
                  <a:lnTo>
                    <a:pt x="22" y="0"/>
                  </a:lnTo>
                  <a:lnTo>
                    <a:pt x="1" y="9"/>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1" name="Freeform 476"/>
            <p:cNvSpPr>
              <a:spLocks noChangeAspect="1"/>
            </p:cNvSpPr>
            <p:nvPr/>
          </p:nvSpPr>
          <p:spPr bwMode="auto">
            <a:xfrm>
              <a:off x="1087" y="2763"/>
              <a:ext cx="6" cy="8"/>
            </a:xfrm>
            <a:custGeom>
              <a:avLst/>
              <a:gdLst>
                <a:gd name="T0" fmla="*/ 0 w 33"/>
                <a:gd name="T1" fmla="*/ 7 h 42"/>
                <a:gd name="T2" fmla="*/ 5 w 33"/>
                <a:gd name="T3" fmla="*/ 8 h 42"/>
                <a:gd name="T4" fmla="*/ 6 w 33"/>
                <a:gd name="T5" fmla="*/ 2 h 42"/>
                <a:gd name="T6" fmla="*/ 1 w 33"/>
                <a:gd name="T7" fmla="*/ 0 h 42"/>
                <a:gd name="T8" fmla="*/ 0 w 33"/>
                <a:gd name="T9" fmla="*/ 7 h 42"/>
                <a:gd name="T10" fmla="*/ 0 60000 65536"/>
                <a:gd name="T11" fmla="*/ 0 60000 65536"/>
                <a:gd name="T12" fmla="*/ 0 60000 65536"/>
                <a:gd name="T13" fmla="*/ 0 60000 65536"/>
                <a:gd name="T14" fmla="*/ 0 60000 65536"/>
                <a:gd name="T15" fmla="*/ 0 w 33"/>
                <a:gd name="T16" fmla="*/ 0 h 42"/>
                <a:gd name="T17" fmla="*/ 33 w 33"/>
                <a:gd name="T18" fmla="*/ 42 h 42"/>
              </a:gdLst>
              <a:ahLst/>
              <a:cxnLst>
                <a:cxn ang="T10">
                  <a:pos x="T0" y="T1"/>
                </a:cxn>
                <a:cxn ang="T11">
                  <a:pos x="T2" y="T3"/>
                </a:cxn>
                <a:cxn ang="T12">
                  <a:pos x="T4" y="T5"/>
                </a:cxn>
                <a:cxn ang="T13">
                  <a:pos x="T6" y="T7"/>
                </a:cxn>
                <a:cxn ang="T14">
                  <a:pos x="T8" y="T9"/>
                </a:cxn>
              </a:cxnLst>
              <a:rect l="T15" t="T16" r="T17" b="T18"/>
              <a:pathLst>
                <a:path w="33" h="42">
                  <a:moveTo>
                    <a:pt x="0" y="36"/>
                  </a:moveTo>
                  <a:lnTo>
                    <a:pt x="28" y="42"/>
                  </a:lnTo>
                  <a:lnTo>
                    <a:pt x="33" y="8"/>
                  </a:lnTo>
                  <a:lnTo>
                    <a:pt x="4" y="0"/>
                  </a:lnTo>
                  <a:lnTo>
                    <a:pt x="0" y="3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2" name="Freeform 477"/>
            <p:cNvSpPr>
              <a:spLocks noChangeAspect="1"/>
            </p:cNvSpPr>
            <p:nvPr/>
          </p:nvSpPr>
          <p:spPr bwMode="auto">
            <a:xfrm>
              <a:off x="1095" y="2765"/>
              <a:ext cx="5" cy="7"/>
            </a:xfrm>
            <a:custGeom>
              <a:avLst/>
              <a:gdLst>
                <a:gd name="T0" fmla="*/ 0 w 25"/>
                <a:gd name="T1" fmla="*/ 5 h 37"/>
                <a:gd name="T2" fmla="*/ 4 w 25"/>
                <a:gd name="T3" fmla="*/ 7 h 37"/>
                <a:gd name="T4" fmla="*/ 5 w 25"/>
                <a:gd name="T5" fmla="*/ 1 h 37"/>
                <a:gd name="T6" fmla="*/ 1 w 25"/>
                <a:gd name="T7" fmla="*/ 0 h 37"/>
                <a:gd name="T8" fmla="*/ 0 w 25"/>
                <a:gd name="T9" fmla="*/ 5 h 37"/>
                <a:gd name="T10" fmla="*/ 0 60000 65536"/>
                <a:gd name="T11" fmla="*/ 0 60000 65536"/>
                <a:gd name="T12" fmla="*/ 0 60000 65536"/>
                <a:gd name="T13" fmla="*/ 0 60000 65536"/>
                <a:gd name="T14" fmla="*/ 0 60000 65536"/>
                <a:gd name="T15" fmla="*/ 0 w 25"/>
                <a:gd name="T16" fmla="*/ 0 h 37"/>
                <a:gd name="T17" fmla="*/ 25 w 25"/>
                <a:gd name="T18" fmla="*/ 37 h 37"/>
              </a:gdLst>
              <a:ahLst/>
              <a:cxnLst>
                <a:cxn ang="T10">
                  <a:pos x="T0" y="T1"/>
                </a:cxn>
                <a:cxn ang="T11">
                  <a:pos x="T2" y="T3"/>
                </a:cxn>
                <a:cxn ang="T12">
                  <a:pos x="T4" y="T5"/>
                </a:cxn>
                <a:cxn ang="T13">
                  <a:pos x="T6" y="T7"/>
                </a:cxn>
                <a:cxn ang="T14">
                  <a:pos x="T8" y="T9"/>
                </a:cxn>
              </a:cxnLst>
              <a:rect l="T15" t="T16" r="T17" b="T18"/>
              <a:pathLst>
                <a:path w="25" h="37">
                  <a:moveTo>
                    <a:pt x="0" y="28"/>
                  </a:moveTo>
                  <a:lnTo>
                    <a:pt x="20" y="37"/>
                  </a:lnTo>
                  <a:lnTo>
                    <a:pt x="25" y="6"/>
                  </a:lnTo>
                  <a:lnTo>
                    <a:pt x="4" y="0"/>
                  </a:lnTo>
                  <a:lnTo>
                    <a:pt x="0" y="28"/>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3" name="Freeform 478"/>
            <p:cNvSpPr>
              <a:spLocks noChangeAspect="1"/>
            </p:cNvSpPr>
            <p:nvPr/>
          </p:nvSpPr>
          <p:spPr bwMode="auto">
            <a:xfrm>
              <a:off x="1117" y="2770"/>
              <a:ext cx="6" cy="6"/>
            </a:xfrm>
            <a:custGeom>
              <a:avLst/>
              <a:gdLst>
                <a:gd name="T0" fmla="*/ 0 w 28"/>
                <a:gd name="T1" fmla="*/ 5 h 29"/>
                <a:gd name="T2" fmla="*/ 5 w 28"/>
                <a:gd name="T3" fmla="*/ 6 h 29"/>
                <a:gd name="T4" fmla="*/ 6 w 28"/>
                <a:gd name="T5" fmla="*/ 1 h 29"/>
                <a:gd name="T6" fmla="*/ 1 w 28"/>
                <a:gd name="T7" fmla="*/ 0 h 29"/>
                <a:gd name="T8" fmla="*/ 0 w 28"/>
                <a:gd name="T9" fmla="*/ 5 h 29"/>
                <a:gd name="T10" fmla="*/ 0 60000 65536"/>
                <a:gd name="T11" fmla="*/ 0 60000 65536"/>
                <a:gd name="T12" fmla="*/ 0 60000 65536"/>
                <a:gd name="T13" fmla="*/ 0 60000 65536"/>
                <a:gd name="T14" fmla="*/ 0 60000 65536"/>
                <a:gd name="T15" fmla="*/ 0 w 28"/>
                <a:gd name="T16" fmla="*/ 0 h 29"/>
                <a:gd name="T17" fmla="*/ 28 w 28"/>
                <a:gd name="T18" fmla="*/ 29 h 29"/>
              </a:gdLst>
              <a:ahLst/>
              <a:cxnLst>
                <a:cxn ang="T10">
                  <a:pos x="T0" y="T1"/>
                </a:cxn>
                <a:cxn ang="T11">
                  <a:pos x="T2" y="T3"/>
                </a:cxn>
                <a:cxn ang="T12">
                  <a:pos x="T4" y="T5"/>
                </a:cxn>
                <a:cxn ang="T13">
                  <a:pos x="T6" y="T7"/>
                </a:cxn>
                <a:cxn ang="T14">
                  <a:pos x="T8" y="T9"/>
                </a:cxn>
              </a:cxnLst>
              <a:rect l="T15" t="T16" r="T17" b="T18"/>
              <a:pathLst>
                <a:path w="28" h="29">
                  <a:moveTo>
                    <a:pt x="0" y="26"/>
                  </a:moveTo>
                  <a:lnTo>
                    <a:pt x="24" y="29"/>
                  </a:lnTo>
                  <a:lnTo>
                    <a:pt x="28" y="5"/>
                  </a:lnTo>
                  <a:lnTo>
                    <a:pt x="4" y="0"/>
                  </a:lnTo>
                  <a:lnTo>
                    <a:pt x="0" y="26"/>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4" name="Freeform 479"/>
            <p:cNvSpPr>
              <a:spLocks noChangeAspect="1"/>
            </p:cNvSpPr>
            <p:nvPr/>
          </p:nvSpPr>
          <p:spPr bwMode="auto">
            <a:xfrm>
              <a:off x="1125" y="2772"/>
              <a:ext cx="5" cy="6"/>
            </a:xfrm>
            <a:custGeom>
              <a:avLst/>
              <a:gdLst>
                <a:gd name="T0" fmla="*/ 0 w 26"/>
                <a:gd name="T1" fmla="*/ 5 h 32"/>
                <a:gd name="T2" fmla="*/ 4 w 26"/>
                <a:gd name="T3" fmla="*/ 6 h 32"/>
                <a:gd name="T4" fmla="*/ 5 w 26"/>
                <a:gd name="T5" fmla="*/ 1 h 32"/>
                <a:gd name="T6" fmla="*/ 1 w 26"/>
                <a:gd name="T7" fmla="*/ 0 h 32"/>
                <a:gd name="T8" fmla="*/ 0 w 26"/>
                <a:gd name="T9" fmla="*/ 5 h 32"/>
                <a:gd name="T10" fmla="*/ 0 60000 65536"/>
                <a:gd name="T11" fmla="*/ 0 60000 65536"/>
                <a:gd name="T12" fmla="*/ 0 60000 65536"/>
                <a:gd name="T13" fmla="*/ 0 60000 65536"/>
                <a:gd name="T14" fmla="*/ 0 60000 65536"/>
                <a:gd name="T15" fmla="*/ 0 w 26"/>
                <a:gd name="T16" fmla="*/ 0 h 32"/>
                <a:gd name="T17" fmla="*/ 26 w 26"/>
                <a:gd name="T18" fmla="*/ 32 h 32"/>
              </a:gdLst>
              <a:ahLst/>
              <a:cxnLst>
                <a:cxn ang="T10">
                  <a:pos x="T0" y="T1"/>
                </a:cxn>
                <a:cxn ang="T11">
                  <a:pos x="T2" y="T3"/>
                </a:cxn>
                <a:cxn ang="T12">
                  <a:pos x="T4" y="T5"/>
                </a:cxn>
                <a:cxn ang="T13">
                  <a:pos x="T6" y="T7"/>
                </a:cxn>
                <a:cxn ang="T14">
                  <a:pos x="T8" y="T9"/>
                </a:cxn>
              </a:cxnLst>
              <a:rect l="T15" t="T16" r="T17" b="T18"/>
              <a:pathLst>
                <a:path w="26" h="32">
                  <a:moveTo>
                    <a:pt x="0" y="25"/>
                  </a:moveTo>
                  <a:lnTo>
                    <a:pt x="22" y="32"/>
                  </a:lnTo>
                  <a:lnTo>
                    <a:pt x="26" y="5"/>
                  </a:lnTo>
                  <a:lnTo>
                    <a:pt x="4" y="0"/>
                  </a:lnTo>
                  <a:lnTo>
                    <a:pt x="0" y="2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5" name="Freeform 480"/>
            <p:cNvSpPr>
              <a:spLocks noChangeAspect="1"/>
            </p:cNvSpPr>
            <p:nvPr/>
          </p:nvSpPr>
          <p:spPr bwMode="auto">
            <a:xfrm>
              <a:off x="1097" y="2663"/>
              <a:ext cx="7" cy="11"/>
            </a:xfrm>
            <a:custGeom>
              <a:avLst/>
              <a:gdLst>
                <a:gd name="T0" fmla="*/ 0 w 35"/>
                <a:gd name="T1" fmla="*/ 7 h 52"/>
                <a:gd name="T2" fmla="*/ 5 w 35"/>
                <a:gd name="T3" fmla="*/ 11 h 52"/>
                <a:gd name="T4" fmla="*/ 7 w 35"/>
                <a:gd name="T5" fmla="*/ 5 h 52"/>
                <a:gd name="T6" fmla="*/ 2 w 35"/>
                <a:gd name="T7" fmla="*/ 0 h 52"/>
                <a:gd name="T8" fmla="*/ 0 w 35"/>
                <a:gd name="T9" fmla="*/ 7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0" y="34"/>
                  </a:moveTo>
                  <a:lnTo>
                    <a:pt x="27" y="52"/>
                  </a:lnTo>
                  <a:lnTo>
                    <a:pt x="35" y="22"/>
                  </a:lnTo>
                  <a:lnTo>
                    <a:pt x="8" y="0"/>
                  </a:lnTo>
                  <a:lnTo>
                    <a:pt x="0" y="34"/>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6" name="Freeform 481"/>
            <p:cNvSpPr>
              <a:spLocks noChangeAspect="1"/>
            </p:cNvSpPr>
            <p:nvPr/>
          </p:nvSpPr>
          <p:spPr bwMode="auto">
            <a:xfrm>
              <a:off x="1105" y="2669"/>
              <a:ext cx="7" cy="11"/>
            </a:xfrm>
            <a:custGeom>
              <a:avLst/>
              <a:gdLst>
                <a:gd name="T0" fmla="*/ 5 w 36"/>
                <a:gd name="T1" fmla="*/ 11 h 55"/>
                <a:gd name="T2" fmla="*/ 7 w 36"/>
                <a:gd name="T3" fmla="*/ 5 h 55"/>
                <a:gd name="T4" fmla="*/ 2 w 36"/>
                <a:gd name="T5" fmla="*/ 0 h 55"/>
                <a:gd name="T6" fmla="*/ 0 w 36"/>
                <a:gd name="T7" fmla="*/ 6 h 55"/>
                <a:gd name="T8" fmla="*/ 5 w 36"/>
                <a:gd name="T9" fmla="*/ 11 h 55"/>
                <a:gd name="T10" fmla="*/ 0 60000 65536"/>
                <a:gd name="T11" fmla="*/ 0 60000 65536"/>
                <a:gd name="T12" fmla="*/ 0 60000 65536"/>
                <a:gd name="T13" fmla="*/ 0 60000 65536"/>
                <a:gd name="T14" fmla="*/ 0 60000 65536"/>
                <a:gd name="T15" fmla="*/ 0 w 36"/>
                <a:gd name="T16" fmla="*/ 0 h 55"/>
                <a:gd name="T17" fmla="*/ 36 w 36"/>
                <a:gd name="T18" fmla="*/ 55 h 55"/>
              </a:gdLst>
              <a:ahLst/>
              <a:cxnLst>
                <a:cxn ang="T10">
                  <a:pos x="T0" y="T1"/>
                </a:cxn>
                <a:cxn ang="T11">
                  <a:pos x="T2" y="T3"/>
                </a:cxn>
                <a:cxn ang="T12">
                  <a:pos x="T4" y="T5"/>
                </a:cxn>
                <a:cxn ang="T13">
                  <a:pos x="T6" y="T7"/>
                </a:cxn>
                <a:cxn ang="T14">
                  <a:pos x="T8" y="T9"/>
                </a:cxn>
              </a:cxnLst>
              <a:rect l="T15" t="T16" r="T17" b="T18"/>
              <a:pathLst>
                <a:path w="36" h="55">
                  <a:moveTo>
                    <a:pt x="28" y="55"/>
                  </a:moveTo>
                  <a:lnTo>
                    <a:pt x="36" y="23"/>
                  </a:lnTo>
                  <a:lnTo>
                    <a:pt x="9" y="0"/>
                  </a:lnTo>
                  <a:lnTo>
                    <a:pt x="0" y="28"/>
                  </a:lnTo>
                  <a:lnTo>
                    <a:pt x="28" y="55"/>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7" name="Freeform 482"/>
            <p:cNvSpPr>
              <a:spLocks noChangeAspect="1"/>
            </p:cNvSpPr>
            <p:nvPr/>
          </p:nvSpPr>
          <p:spPr bwMode="auto">
            <a:xfrm>
              <a:off x="1129" y="2688"/>
              <a:ext cx="6" cy="9"/>
            </a:xfrm>
            <a:custGeom>
              <a:avLst/>
              <a:gdLst>
                <a:gd name="T0" fmla="*/ 0 w 28"/>
                <a:gd name="T1" fmla="*/ 6 h 44"/>
                <a:gd name="T2" fmla="*/ 4 w 28"/>
                <a:gd name="T3" fmla="*/ 9 h 44"/>
                <a:gd name="T4" fmla="*/ 6 w 28"/>
                <a:gd name="T5" fmla="*/ 3 h 44"/>
                <a:gd name="T6" fmla="*/ 2 w 28"/>
                <a:gd name="T7" fmla="*/ 0 h 44"/>
                <a:gd name="T8" fmla="*/ 0 w 28"/>
                <a:gd name="T9" fmla="*/ 6 h 44"/>
                <a:gd name="T10" fmla="*/ 0 60000 65536"/>
                <a:gd name="T11" fmla="*/ 0 60000 65536"/>
                <a:gd name="T12" fmla="*/ 0 60000 65536"/>
                <a:gd name="T13" fmla="*/ 0 60000 65536"/>
                <a:gd name="T14" fmla="*/ 0 60000 65536"/>
                <a:gd name="T15" fmla="*/ 0 w 28"/>
                <a:gd name="T16" fmla="*/ 0 h 44"/>
                <a:gd name="T17" fmla="*/ 28 w 28"/>
                <a:gd name="T18" fmla="*/ 44 h 44"/>
              </a:gdLst>
              <a:ahLst/>
              <a:cxnLst>
                <a:cxn ang="T10">
                  <a:pos x="T0" y="T1"/>
                </a:cxn>
                <a:cxn ang="T11">
                  <a:pos x="T2" y="T3"/>
                </a:cxn>
                <a:cxn ang="T12">
                  <a:pos x="T4" y="T5"/>
                </a:cxn>
                <a:cxn ang="T13">
                  <a:pos x="T6" y="T7"/>
                </a:cxn>
                <a:cxn ang="T14">
                  <a:pos x="T8" y="T9"/>
                </a:cxn>
              </a:cxnLst>
              <a:rect l="T15" t="T16" r="T17" b="T18"/>
              <a:pathLst>
                <a:path w="28" h="44">
                  <a:moveTo>
                    <a:pt x="0" y="31"/>
                  </a:moveTo>
                  <a:lnTo>
                    <a:pt x="20" y="44"/>
                  </a:lnTo>
                  <a:lnTo>
                    <a:pt x="28" y="14"/>
                  </a:lnTo>
                  <a:lnTo>
                    <a:pt x="7" y="0"/>
                  </a:lnTo>
                  <a:lnTo>
                    <a:pt x="0" y="31"/>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78" name="Freeform 483"/>
            <p:cNvSpPr>
              <a:spLocks noChangeAspect="1"/>
            </p:cNvSpPr>
            <p:nvPr/>
          </p:nvSpPr>
          <p:spPr bwMode="auto">
            <a:xfrm>
              <a:off x="1135" y="2693"/>
              <a:ext cx="6" cy="9"/>
            </a:xfrm>
            <a:custGeom>
              <a:avLst/>
              <a:gdLst>
                <a:gd name="T0" fmla="*/ 0 w 30"/>
                <a:gd name="T1" fmla="*/ 5 h 46"/>
                <a:gd name="T2" fmla="*/ 4 w 30"/>
                <a:gd name="T3" fmla="*/ 9 h 46"/>
                <a:gd name="T4" fmla="*/ 6 w 30"/>
                <a:gd name="T5" fmla="*/ 3 h 46"/>
                <a:gd name="T6" fmla="*/ 2 w 30"/>
                <a:gd name="T7" fmla="*/ 0 h 46"/>
                <a:gd name="T8" fmla="*/ 0 w 30"/>
                <a:gd name="T9" fmla="*/ 5 h 46"/>
                <a:gd name="T10" fmla="*/ 0 60000 65536"/>
                <a:gd name="T11" fmla="*/ 0 60000 65536"/>
                <a:gd name="T12" fmla="*/ 0 60000 65536"/>
                <a:gd name="T13" fmla="*/ 0 60000 65536"/>
                <a:gd name="T14" fmla="*/ 0 60000 65536"/>
                <a:gd name="T15" fmla="*/ 0 w 30"/>
                <a:gd name="T16" fmla="*/ 0 h 46"/>
                <a:gd name="T17" fmla="*/ 30 w 30"/>
                <a:gd name="T18" fmla="*/ 46 h 46"/>
              </a:gdLst>
              <a:ahLst/>
              <a:cxnLst>
                <a:cxn ang="T10">
                  <a:pos x="T0" y="T1"/>
                </a:cxn>
                <a:cxn ang="T11">
                  <a:pos x="T2" y="T3"/>
                </a:cxn>
                <a:cxn ang="T12">
                  <a:pos x="T4" y="T5"/>
                </a:cxn>
                <a:cxn ang="T13">
                  <a:pos x="T6" y="T7"/>
                </a:cxn>
                <a:cxn ang="T14">
                  <a:pos x="T8" y="T9"/>
                </a:cxn>
              </a:cxnLst>
              <a:rect l="T15" t="T16" r="T17" b="T18"/>
              <a:pathLst>
                <a:path w="30" h="46">
                  <a:moveTo>
                    <a:pt x="0" y="27"/>
                  </a:moveTo>
                  <a:lnTo>
                    <a:pt x="22" y="46"/>
                  </a:lnTo>
                  <a:lnTo>
                    <a:pt x="30" y="16"/>
                  </a:lnTo>
                  <a:lnTo>
                    <a:pt x="8" y="0"/>
                  </a:lnTo>
                  <a:lnTo>
                    <a:pt x="0" y="27"/>
                  </a:lnTo>
                  <a:close/>
                </a:path>
              </a:pathLst>
            </a:custGeom>
            <a:solidFill>
              <a:srgbClr val="99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2097" name="Text Box 484"/>
          <p:cNvSpPr txBox="1">
            <a:spLocks noChangeArrowheads="1"/>
          </p:cNvSpPr>
          <p:nvPr/>
        </p:nvSpPr>
        <p:spPr bwMode="auto">
          <a:xfrm>
            <a:off x="20210" y="5039607"/>
            <a:ext cx="9123790" cy="1612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4094" tIns="67047" rIns="134094" bIns="67047">
            <a:spAutoFit/>
          </a:bodyPr>
          <a:lstStyle>
            <a:lvl1pPr defTabSz="1339850" eaLnBrk="0" hangingPunct="0">
              <a:defRPr kumimoji="1" sz="1300">
                <a:solidFill>
                  <a:schemeClr val="tx1"/>
                </a:solidFill>
                <a:latin typeface="Arial" charset="0"/>
                <a:ea typeface="ＭＳ Ｐゴシック" pitchFamily="50" charset="-128"/>
              </a:defRPr>
            </a:lvl1pPr>
            <a:lvl2pPr marL="742950" indent="-285750" defTabSz="1339850" eaLnBrk="0" hangingPunct="0">
              <a:defRPr kumimoji="1" sz="1300">
                <a:solidFill>
                  <a:schemeClr val="tx1"/>
                </a:solidFill>
                <a:latin typeface="Arial" charset="0"/>
                <a:ea typeface="ＭＳ Ｐゴシック" pitchFamily="50" charset="-128"/>
              </a:defRPr>
            </a:lvl2pPr>
            <a:lvl3pPr marL="1143000" indent="-228600" defTabSz="1339850" eaLnBrk="0" hangingPunct="0">
              <a:defRPr kumimoji="1" sz="1300">
                <a:solidFill>
                  <a:schemeClr val="tx1"/>
                </a:solidFill>
                <a:latin typeface="Arial" charset="0"/>
                <a:ea typeface="ＭＳ Ｐゴシック" pitchFamily="50" charset="-128"/>
              </a:defRPr>
            </a:lvl3pPr>
            <a:lvl4pPr marL="1600200" indent="-228600" defTabSz="1339850" eaLnBrk="0" hangingPunct="0">
              <a:defRPr kumimoji="1" sz="1300">
                <a:solidFill>
                  <a:schemeClr val="tx1"/>
                </a:solidFill>
                <a:latin typeface="Arial" charset="0"/>
                <a:ea typeface="ＭＳ Ｐゴシック" pitchFamily="50" charset="-128"/>
              </a:defRPr>
            </a:lvl4pPr>
            <a:lvl5pPr marL="2057400" indent="-228600" defTabSz="1339850" eaLnBrk="0" hangingPunct="0">
              <a:defRPr kumimoji="1" sz="1300">
                <a:solidFill>
                  <a:schemeClr val="tx1"/>
                </a:solidFill>
                <a:latin typeface="Arial" charset="0"/>
                <a:ea typeface="ＭＳ Ｐゴシック" pitchFamily="50" charset="-128"/>
              </a:defRPr>
            </a:lvl5pPr>
            <a:lvl6pPr marL="2514600" indent="-228600" defTabSz="1339850" eaLnBrk="0" fontAlgn="base" hangingPunct="0">
              <a:spcBef>
                <a:spcPct val="0"/>
              </a:spcBef>
              <a:spcAft>
                <a:spcPct val="0"/>
              </a:spcAft>
              <a:defRPr kumimoji="1" sz="1300">
                <a:solidFill>
                  <a:schemeClr val="tx1"/>
                </a:solidFill>
                <a:latin typeface="Arial" charset="0"/>
                <a:ea typeface="ＭＳ Ｐゴシック" pitchFamily="50" charset="-128"/>
              </a:defRPr>
            </a:lvl6pPr>
            <a:lvl7pPr marL="2971800" indent="-228600" defTabSz="1339850" eaLnBrk="0" fontAlgn="base" hangingPunct="0">
              <a:spcBef>
                <a:spcPct val="0"/>
              </a:spcBef>
              <a:spcAft>
                <a:spcPct val="0"/>
              </a:spcAft>
              <a:defRPr kumimoji="1" sz="1300">
                <a:solidFill>
                  <a:schemeClr val="tx1"/>
                </a:solidFill>
                <a:latin typeface="Arial" charset="0"/>
                <a:ea typeface="ＭＳ Ｐゴシック" pitchFamily="50" charset="-128"/>
              </a:defRPr>
            </a:lvl7pPr>
            <a:lvl8pPr marL="3429000" indent="-228600" defTabSz="1339850" eaLnBrk="0" fontAlgn="base" hangingPunct="0">
              <a:spcBef>
                <a:spcPct val="0"/>
              </a:spcBef>
              <a:spcAft>
                <a:spcPct val="0"/>
              </a:spcAft>
              <a:defRPr kumimoji="1" sz="1300">
                <a:solidFill>
                  <a:schemeClr val="tx1"/>
                </a:solidFill>
                <a:latin typeface="Arial" charset="0"/>
                <a:ea typeface="ＭＳ Ｐゴシック" pitchFamily="50" charset="-128"/>
              </a:defRPr>
            </a:lvl8pPr>
            <a:lvl9pPr marL="3886200" indent="-228600" defTabSz="1339850" eaLnBrk="0" fontAlgn="base" hangingPunct="0">
              <a:spcBef>
                <a:spcPct val="0"/>
              </a:spcBef>
              <a:spcAft>
                <a:spcPct val="0"/>
              </a:spcAft>
              <a:defRPr kumimoji="1" sz="1300">
                <a:solidFill>
                  <a:schemeClr val="tx1"/>
                </a:solidFill>
                <a:latin typeface="Arial" charset="0"/>
                <a:ea typeface="ＭＳ Ｐゴシック" pitchFamily="50" charset="-128"/>
              </a:defRPr>
            </a:lvl9pPr>
          </a:lstStyle>
          <a:p>
            <a:pPr eaLnBrk="1" hangingPunct="1"/>
            <a:r>
              <a:rPr lang="en-US" altLang="ja-JP" sz="2400" b="1" dirty="0" smtClean="0">
                <a:latin typeface="+mj-lt"/>
              </a:rPr>
              <a:t>Responding to EEW, the System will:</a:t>
            </a:r>
            <a:endParaRPr lang="ja-JP" altLang="en-US" sz="2400" b="1" dirty="0">
              <a:latin typeface="+mj-lt"/>
            </a:endParaRPr>
          </a:p>
          <a:p>
            <a:pPr eaLnBrk="1" hangingPunct="1"/>
            <a:r>
              <a:rPr lang="ja-JP" altLang="en-US" sz="2400" b="1" dirty="0">
                <a:latin typeface="+mj-lt"/>
              </a:rPr>
              <a:t>　　　　　</a:t>
            </a:r>
            <a:r>
              <a:rPr lang="ja-JP" altLang="en-US" sz="2400" b="1" dirty="0" smtClean="0">
                <a:latin typeface="+mj-lt"/>
                <a:ea typeface="HGP創英角ｺﾞｼｯｸUB" pitchFamily="50" charset="-128"/>
              </a:rPr>
              <a:t>１</a:t>
            </a:r>
            <a:r>
              <a:rPr lang="ja-JP" altLang="en-US" sz="2400" b="1" dirty="0">
                <a:latin typeface="+mj-lt"/>
                <a:ea typeface="HGP創英角ｺﾞｼｯｸUB" pitchFamily="50" charset="-128"/>
              </a:rPr>
              <a:t>　</a:t>
            </a:r>
            <a:r>
              <a:rPr lang="en-US" altLang="ja-JP" sz="2400" b="1" dirty="0" smtClean="0">
                <a:latin typeface="+mj-lt"/>
                <a:ea typeface="HGP創英角ｺﾞｼｯｸUB" pitchFamily="50" charset="-128"/>
              </a:rPr>
              <a:t>Forecast damage to individual buildings</a:t>
            </a:r>
            <a:endParaRPr lang="ja-JP" altLang="en-US" sz="2400" b="1" dirty="0">
              <a:latin typeface="+mj-lt"/>
              <a:ea typeface="HGP創英角ｺﾞｼｯｸUB" pitchFamily="50" charset="-128"/>
            </a:endParaRPr>
          </a:p>
          <a:p>
            <a:pPr eaLnBrk="1" hangingPunct="1"/>
            <a:r>
              <a:rPr lang="ja-JP" altLang="en-US" sz="2400" b="1" dirty="0">
                <a:latin typeface="+mj-lt"/>
                <a:ea typeface="HGP創英角ｺﾞｼｯｸUB" pitchFamily="50" charset="-128"/>
              </a:rPr>
              <a:t>　　　　　</a:t>
            </a:r>
            <a:r>
              <a:rPr lang="ja-JP" altLang="en-US" sz="2400" b="1" dirty="0" smtClean="0">
                <a:latin typeface="+mj-lt"/>
                <a:ea typeface="HGP創英角ｺﾞｼｯｸUB" pitchFamily="50" charset="-128"/>
              </a:rPr>
              <a:t>２</a:t>
            </a:r>
            <a:r>
              <a:rPr lang="ja-JP" altLang="en-US" sz="2400" b="1" dirty="0">
                <a:latin typeface="+mj-lt"/>
                <a:ea typeface="HGP創英角ｺﾞｼｯｸUB" pitchFamily="50" charset="-128"/>
              </a:rPr>
              <a:t>　</a:t>
            </a:r>
            <a:r>
              <a:rPr lang="en-US" altLang="ja-JP" sz="2400" b="1" dirty="0" smtClean="0">
                <a:latin typeface="+mj-lt"/>
                <a:ea typeface="HGP創英角ｺﾞｼｯｸUB" pitchFamily="50" charset="-128"/>
              </a:rPr>
              <a:t>Control production lines, equipment and machines</a:t>
            </a:r>
          </a:p>
          <a:p>
            <a:pPr eaLnBrk="1" hangingPunct="1"/>
            <a:r>
              <a:rPr lang="ja-JP" altLang="en-US" sz="2400" b="1" dirty="0">
                <a:latin typeface="+mj-lt"/>
                <a:ea typeface="HGP創英角ｺﾞｼｯｸUB" pitchFamily="50" charset="-128"/>
              </a:rPr>
              <a:t>　　　　　</a:t>
            </a:r>
            <a:r>
              <a:rPr lang="ja-JP" altLang="en-US" sz="2400" b="1" dirty="0" smtClean="0">
                <a:latin typeface="+mj-lt"/>
                <a:ea typeface="HGP創英角ｺﾞｼｯｸUB" pitchFamily="50" charset="-128"/>
              </a:rPr>
              <a:t>３</a:t>
            </a:r>
            <a:r>
              <a:rPr lang="ja-JP" altLang="en-US" sz="2400" b="1" dirty="0">
                <a:latin typeface="+mj-lt"/>
                <a:ea typeface="HGP創英角ｺﾞｼｯｸUB" pitchFamily="50" charset="-128"/>
              </a:rPr>
              <a:t>　</a:t>
            </a:r>
            <a:r>
              <a:rPr lang="en-US" altLang="ja-JP" sz="2400" b="1" dirty="0" smtClean="0">
                <a:latin typeface="+mj-lt"/>
                <a:ea typeface="HGP創英角ｺﾞｼｯｸUB" pitchFamily="50" charset="-128"/>
              </a:rPr>
              <a:t>Disseminate Warning</a:t>
            </a:r>
            <a:r>
              <a:rPr lang="ja-JP" altLang="en-US" sz="2400" b="1" dirty="0">
                <a:latin typeface="+mj-lt"/>
              </a:rPr>
              <a:t>　</a:t>
            </a:r>
          </a:p>
        </p:txBody>
      </p:sp>
      <p:pic>
        <p:nvPicPr>
          <p:cNvPr id="2098" name="Picture 485" descr="気象庁 Japan Meteorological Agency">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108" y="1568158"/>
            <a:ext cx="1119554" cy="47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正方形/長方形 2"/>
          <p:cNvSpPr/>
          <p:nvPr/>
        </p:nvSpPr>
        <p:spPr bwMode="auto">
          <a:xfrm>
            <a:off x="0" y="1198730"/>
            <a:ext cx="1728544" cy="950255"/>
          </a:xfrm>
          <a:prstGeom prst="rect">
            <a:avLst/>
          </a:prstGeom>
          <a:solidFill>
            <a:srgbClr val="CCFFFF"/>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57263" rtl="0" eaLnBrk="1" fontAlgn="base" latinLnBrk="0" hangingPunct="1">
              <a:lnSpc>
                <a:spcPct val="100000"/>
              </a:lnSpc>
              <a:spcBef>
                <a:spcPct val="0"/>
              </a:spcBef>
              <a:spcAft>
                <a:spcPct val="0"/>
              </a:spcAft>
              <a:buClrTx/>
              <a:buSzTx/>
              <a:buFontTx/>
              <a:buNone/>
              <a:tabLst/>
            </a:pPr>
            <a:endParaRPr kumimoji="1" lang="ja-JP" altLang="en-US" sz="1300" b="0" i="0" u="none" strike="noStrike" cap="none" normalizeH="0" baseline="0" smtClean="0">
              <a:ln>
                <a:noFill/>
              </a:ln>
              <a:solidFill>
                <a:schemeClr val="tx1"/>
              </a:solidFill>
              <a:effectLst/>
              <a:latin typeface="Arial" charset="0"/>
              <a:ea typeface="ＭＳ Ｐゴシック" pitchFamily="50" charset="-128"/>
            </a:endParaRPr>
          </a:p>
        </p:txBody>
      </p:sp>
      <p:sp>
        <p:nvSpPr>
          <p:cNvPr id="2" name="テキスト ボックス 1"/>
          <p:cNvSpPr txBox="1"/>
          <p:nvPr/>
        </p:nvSpPr>
        <p:spPr>
          <a:xfrm>
            <a:off x="20210" y="1187487"/>
            <a:ext cx="1708334" cy="923330"/>
          </a:xfrm>
          <a:prstGeom prst="rect">
            <a:avLst/>
          </a:prstGeom>
          <a:noFill/>
        </p:spPr>
        <p:txBody>
          <a:bodyPr wrap="square" rtlCol="0">
            <a:spAutoFit/>
          </a:bodyPr>
          <a:lstStyle/>
          <a:p>
            <a:r>
              <a:rPr kumimoji="1" lang="en-US" altLang="ja-JP" sz="1800" b="1" dirty="0" smtClean="0"/>
              <a:t>Japan Meteorological Agency</a:t>
            </a:r>
            <a:endParaRPr kumimoji="1" lang="ja-JP" altLang="en-US" sz="1800" b="1" dirty="0"/>
          </a:p>
        </p:txBody>
      </p:sp>
      <p:sp>
        <p:nvSpPr>
          <p:cNvPr id="4" name="テキスト ボックス 3"/>
          <p:cNvSpPr txBox="1"/>
          <p:nvPr/>
        </p:nvSpPr>
        <p:spPr>
          <a:xfrm>
            <a:off x="20210" y="201881"/>
            <a:ext cx="9123789" cy="830997"/>
          </a:xfrm>
          <a:prstGeom prst="rect">
            <a:avLst/>
          </a:prstGeom>
          <a:noFill/>
        </p:spPr>
        <p:txBody>
          <a:bodyPr wrap="square" rtlCol="0">
            <a:spAutoFit/>
          </a:bodyPr>
          <a:lstStyle/>
          <a:p>
            <a:pPr algn="ctr"/>
            <a:r>
              <a:rPr kumimoji="1" lang="en-US" altLang="ja-JP" sz="4800" b="1" dirty="0" smtClean="0"/>
              <a:t>Making use of EEW</a:t>
            </a:r>
            <a:endParaRPr kumimoji="1" lang="ja-JP" altLang="en-US" sz="4800" b="1" dirty="0"/>
          </a:p>
        </p:txBody>
      </p:sp>
      <p:sp>
        <p:nvSpPr>
          <p:cNvPr id="5" name="テキスト ボックス 4"/>
          <p:cNvSpPr txBox="1"/>
          <p:nvPr/>
        </p:nvSpPr>
        <p:spPr>
          <a:xfrm>
            <a:off x="4797448" y="4807717"/>
            <a:ext cx="4314533" cy="369332"/>
          </a:xfrm>
          <a:prstGeom prst="rect">
            <a:avLst/>
          </a:prstGeom>
          <a:noFill/>
        </p:spPr>
        <p:txBody>
          <a:bodyPr wrap="square" rtlCol="0">
            <a:spAutoFit/>
          </a:bodyPr>
          <a:lstStyle/>
          <a:p>
            <a:r>
              <a:rPr kumimoji="1" lang="en-US" altLang="ja-JP" dirty="0" smtClean="0"/>
              <a:t>System</a:t>
            </a:r>
            <a:r>
              <a:rPr kumimoji="1" lang="ja-JP" altLang="en-US" dirty="0" smtClean="0"/>
              <a:t>　</a:t>
            </a:r>
            <a:r>
              <a:rPr kumimoji="1" lang="en-US" altLang="ja-JP" dirty="0" smtClean="0"/>
              <a:t>Chart By</a:t>
            </a:r>
            <a:r>
              <a:rPr kumimoji="1" lang="ja-JP" altLang="en-US" dirty="0" smtClean="0"/>
              <a:t>　</a:t>
            </a:r>
            <a:r>
              <a:rPr kumimoji="1" lang="en-US" altLang="ja-JP" dirty="0" smtClean="0"/>
              <a:t>Shimizu Construction Co.</a:t>
            </a:r>
            <a:endParaRPr kumimoji="1" lang="ja-JP" altLang="en-US" dirty="0"/>
          </a:p>
        </p:txBody>
      </p:sp>
    </p:spTree>
    <p:extLst>
      <p:ext uri="{BB962C8B-B14F-4D97-AF65-F5344CB8AC3E}">
        <p14:creationId xmlns:p14="http://schemas.microsoft.com/office/powerpoint/2010/main" val="13011906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31706" y="332656"/>
            <a:ext cx="8766720" cy="707886"/>
          </a:xfrm>
          <a:prstGeom prst="rect">
            <a:avLst/>
          </a:prstGeom>
          <a:noFill/>
        </p:spPr>
        <p:txBody>
          <a:bodyPr wrap="square" rtlCol="0">
            <a:spAutoFit/>
          </a:bodyPr>
          <a:lstStyle/>
          <a:p>
            <a:r>
              <a:rPr kumimoji="1" lang="en-US" altLang="ja-JP" sz="4000" b="1" dirty="0" smtClean="0"/>
              <a:t>The EEW, with help of IT, can be used in: </a:t>
            </a:r>
            <a:endParaRPr kumimoji="1" lang="ja-JP" altLang="en-US" sz="4000" b="1" dirty="0"/>
          </a:p>
        </p:txBody>
      </p:sp>
      <p:sp>
        <p:nvSpPr>
          <p:cNvPr id="4" name="テキスト ボックス 3"/>
          <p:cNvSpPr txBox="1"/>
          <p:nvPr/>
        </p:nvSpPr>
        <p:spPr>
          <a:xfrm>
            <a:off x="0" y="1040542"/>
            <a:ext cx="9144000" cy="4524315"/>
          </a:xfrm>
          <a:prstGeom prst="rect">
            <a:avLst/>
          </a:prstGeom>
          <a:noFill/>
        </p:spPr>
        <p:txBody>
          <a:bodyPr wrap="square" rtlCol="0">
            <a:spAutoFit/>
          </a:bodyPr>
          <a:lstStyle/>
          <a:p>
            <a:pPr marL="457200" indent="-457200">
              <a:buFont typeface="Wingdings" pitchFamily="2" charset="2"/>
              <a:buChar char="ü"/>
            </a:pPr>
            <a:r>
              <a:rPr lang="en-US" altLang="ja-JP" sz="3600" b="1" dirty="0" smtClean="0"/>
              <a:t>Controlling Urban Infrastructure (Power/gas supply, Signal System,  communication services…)</a:t>
            </a:r>
          </a:p>
          <a:p>
            <a:pPr marL="457200" indent="-457200">
              <a:buFont typeface="Wingdings" pitchFamily="2" charset="2"/>
              <a:buChar char="ü"/>
            </a:pPr>
            <a:r>
              <a:rPr lang="en-US" altLang="ja-JP" sz="3600" b="1" dirty="0" smtClean="0"/>
              <a:t>Warning individuals through ITS, mobiles, smart phones, etc. </a:t>
            </a:r>
          </a:p>
          <a:p>
            <a:pPr marL="457200" indent="-457200">
              <a:buFont typeface="Wingdings" pitchFamily="2" charset="2"/>
              <a:buChar char="ü"/>
            </a:pPr>
            <a:r>
              <a:rPr lang="en-US" altLang="ja-JP" sz="3600" b="1" dirty="0" smtClean="0"/>
              <a:t>Activating the other warnings (tsunami, land slide…)</a:t>
            </a:r>
          </a:p>
          <a:p>
            <a:pPr marL="457200" indent="-457200">
              <a:buFont typeface="Wingdings" pitchFamily="2" charset="2"/>
              <a:buChar char="ü"/>
            </a:pPr>
            <a:r>
              <a:rPr kumimoji="1" lang="en-US" altLang="ja-JP" sz="3600" b="1" dirty="0" smtClean="0"/>
              <a:t>Safeguarding complicated Industrial System</a:t>
            </a:r>
            <a:endParaRPr kumimoji="1" lang="ja-JP" altLang="en-US" sz="3600" b="1" dirty="0"/>
          </a:p>
        </p:txBody>
      </p:sp>
      <p:sp>
        <p:nvSpPr>
          <p:cNvPr id="2" name="テキスト ボックス 1"/>
          <p:cNvSpPr txBox="1"/>
          <p:nvPr/>
        </p:nvSpPr>
        <p:spPr>
          <a:xfrm>
            <a:off x="1204906" y="5691497"/>
            <a:ext cx="7704856" cy="1077218"/>
          </a:xfrm>
          <a:prstGeom prst="rect">
            <a:avLst/>
          </a:prstGeom>
          <a:noFill/>
        </p:spPr>
        <p:txBody>
          <a:bodyPr wrap="square" rtlCol="0">
            <a:spAutoFit/>
          </a:bodyPr>
          <a:lstStyle/>
          <a:p>
            <a:r>
              <a:rPr kumimoji="1" lang="en-US" altLang="ja-JP" sz="3200" b="1" dirty="0" smtClean="0"/>
              <a:t>Combination of IT and New Technology can bring higher security to industry and society</a:t>
            </a:r>
            <a:endParaRPr kumimoji="1" lang="ja-JP" altLang="en-US" sz="3200" b="1" dirty="0"/>
          </a:p>
        </p:txBody>
      </p:sp>
      <p:sp>
        <p:nvSpPr>
          <p:cNvPr id="5" name="右矢印 4"/>
          <p:cNvSpPr/>
          <p:nvPr/>
        </p:nvSpPr>
        <p:spPr>
          <a:xfrm>
            <a:off x="323528" y="5780782"/>
            <a:ext cx="720080" cy="8986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2986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ctrTitle"/>
          </p:nvPr>
        </p:nvSpPr>
        <p:spPr>
          <a:xfrm>
            <a:off x="0" y="2130425"/>
            <a:ext cx="9144000" cy="1470025"/>
          </a:xfrm>
        </p:spPr>
        <p:txBody>
          <a:bodyPr>
            <a:normAutofit/>
          </a:bodyPr>
          <a:lstStyle/>
          <a:p>
            <a:r>
              <a:rPr lang="en-US" altLang="ja-JP" b="1" dirty="0" smtClean="0"/>
              <a:t>IT to facilitate regional and global solidarity for disaster management</a:t>
            </a:r>
          </a:p>
        </p:txBody>
      </p:sp>
    </p:spTree>
    <p:extLst>
      <p:ext uri="{BB962C8B-B14F-4D97-AF65-F5344CB8AC3E}">
        <p14:creationId xmlns:p14="http://schemas.microsoft.com/office/powerpoint/2010/main" val="45975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スライド番号プレースホルダー 3"/>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E854A647-E220-45BC-B510-532EA2601083}" type="slidenum">
              <a:rPr lang="en-US" altLang="ja-JP" sz="1400" smtClean="0"/>
              <a:pPr eaLnBrk="1" hangingPunct="1"/>
              <a:t>5</a:t>
            </a:fld>
            <a:endParaRPr lang="en-US" altLang="ja-JP" sz="1400" smtClean="0"/>
          </a:p>
        </p:txBody>
      </p:sp>
      <p:sp>
        <p:nvSpPr>
          <p:cNvPr id="58371" name="Text Box 2"/>
          <p:cNvSpPr txBox="1">
            <a:spLocks noChangeArrowheads="1"/>
          </p:cNvSpPr>
          <p:nvPr/>
        </p:nvSpPr>
        <p:spPr bwMode="auto">
          <a:xfrm>
            <a:off x="1238250" y="836613"/>
            <a:ext cx="5905500" cy="120015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800" b="1"/>
              <a:t>Council for Science &amp; Technology Policy (CSTP)</a:t>
            </a:r>
          </a:p>
          <a:p>
            <a:pPr eaLnBrk="1" hangingPunct="1">
              <a:spcBef>
                <a:spcPct val="50000"/>
              </a:spcBef>
            </a:pPr>
            <a:r>
              <a:rPr lang="en-US" altLang="ja-JP" sz="1800" b="1"/>
              <a:t>Chair: Prime Minsters</a:t>
            </a:r>
          </a:p>
          <a:p>
            <a:pPr eaLnBrk="1" hangingPunct="1">
              <a:spcBef>
                <a:spcPct val="50000"/>
              </a:spcBef>
            </a:pPr>
            <a:r>
              <a:rPr lang="en-US" altLang="ja-JP" sz="1800" b="1"/>
              <a:t>Members: 6 Ministers+6 Intellectual Members</a:t>
            </a:r>
          </a:p>
        </p:txBody>
      </p:sp>
      <p:sp>
        <p:nvSpPr>
          <p:cNvPr id="58372" name="Text Box 3"/>
          <p:cNvSpPr txBox="1">
            <a:spLocks noChangeArrowheads="1"/>
          </p:cNvSpPr>
          <p:nvPr/>
        </p:nvSpPr>
        <p:spPr bwMode="auto">
          <a:xfrm>
            <a:off x="107950" y="2514600"/>
            <a:ext cx="2178050" cy="163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a:t>Ministry of Education, Science and Technology (MEXT)</a:t>
            </a:r>
            <a:endParaRPr lang="en-US" altLang="ja-JP" sz="1400" b="1"/>
          </a:p>
        </p:txBody>
      </p:sp>
      <p:sp>
        <p:nvSpPr>
          <p:cNvPr id="58373" name="Text Box 4"/>
          <p:cNvSpPr txBox="1">
            <a:spLocks noChangeArrowheads="1"/>
          </p:cNvSpPr>
          <p:nvPr/>
        </p:nvSpPr>
        <p:spPr bwMode="auto">
          <a:xfrm>
            <a:off x="2513013" y="2514600"/>
            <a:ext cx="1960562" cy="163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dirty="0"/>
              <a:t>Ministry of Economy, Trade and Industry (METI</a:t>
            </a:r>
            <a:r>
              <a:rPr lang="en-US" altLang="ja-JP" sz="2000" b="1" dirty="0" smtClean="0"/>
              <a:t>),</a:t>
            </a:r>
            <a:endParaRPr lang="en-US" altLang="ja-JP" sz="2000" b="1" dirty="0"/>
          </a:p>
        </p:txBody>
      </p:sp>
      <p:sp>
        <p:nvSpPr>
          <p:cNvPr id="58374" name="AutoShape 10"/>
          <p:cNvSpPr>
            <a:spLocks noChangeArrowheads="1"/>
          </p:cNvSpPr>
          <p:nvPr/>
        </p:nvSpPr>
        <p:spPr bwMode="auto">
          <a:xfrm>
            <a:off x="2286000" y="4354513"/>
            <a:ext cx="4572000" cy="838200"/>
          </a:xfrm>
          <a:prstGeom prst="downArrow">
            <a:avLst>
              <a:gd name="adj1" fmla="val 54722"/>
              <a:gd name="adj2" fmla="val 6269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58375" name="Text Box 11"/>
          <p:cNvSpPr txBox="1">
            <a:spLocks noChangeArrowheads="1"/>
          </p:cNvSpPr>
          <p:nvPr/>
        </p:nvSpPr>
        <p:spPr bwMode="auto">
          <a:xfrm>
            <a:off x="179388" y="5445125"/>
            <a:ext cx="84248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b="1"/>
              <a:t>Research Institutes, Universities and Private Laboratories</a:t>
            </a:r>
          </a:p>
        </p:txBody>
      </p:sp>
      <p:sp>
        <p:nvSpPr>
          <p:cNvPr id="58376" name="Rectangle 12"/>
          <p:cNvSpPr>
            <a:spLocks noChangeArrowheads="1"/>
          </p:cNvSpPr>
          <p:nvPr/>
        </p:nvSpPr>
        <p:spPr bwMode="auto">
          <a:xfrm>
            <a:off x="-14288" y="285750"/>
            <a:ext cx="9074151"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ja-JP" b="1">
                <a:solidFill>
                  <a:schemeClr val="tx2"/>
                </a:solidFill>
              </a:rPr>
              <a:t>Structure of Science and Technology Policy Formulation and Implementation in Japan</a:t>
            </a:r>
          </a:p>
        </p:txBody>
      </p:sp>
      <p:cxnSp>
        <p:nvCxnSpPr>
          <p:cNvPr id="58377" name="AutoShape 15"/>
          <p:cNvCxnSpPr>
            <a:cxnSpLocks noChangeShapeType="1"/>
            <a:stCxn id="58371" idx="2"/>
            <a:endCxn id="58372" idx="0"/>
          </p:cNvCxnSpPr>
          <p:nvPr/>
        </p:nvCxnSpPr>
        <p:spPr bwMode="auto">
          <a:xfrm rot="5400000">
            <a:off x="2455069" y="778669"/>
            <a:ext cx="477837" cy="2994025"/>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378" name="AutoShape 16"/>
          <p:cNvCxnSpPr>
            <a:cxnSpLocks noChangeShapeType="1"/>
            <a:stCxn id="58371" idx="2"/>
            <a:endCxn id="58373" idx="0"/>
          </p:cNvCxnSpPr>
          <p:nvPr/>
        </p:nvCxnSpPr>
        <p:spPr bwMode="auto">
          <a:xfrm rot="5400000">
            <a:off x="3602831" y="1926432"/>
            <a:ext cx="477837" cy="698500"/>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79" name="Text Box 4"/>
          <p:cNvSpPr txBox="1">
            <a:spLocks noChangeArrowheads="1"/>
          </p:cNvSpPr>
          <p:nvPr/>
        </p:nvSpPr>
        <p:spPr bwMode="auto">
          <a:xfrm>
            <a:off x="4572000" y="2514600"/>
            <a:ext cx="1871663" cy="163512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a:t>Ministry of Land, Infrastructure, and Transport (MLIT)</a:t>
            </a:r>
            <a:endParaRPr lang="en-US" altLang="ja-JP" sz="1400" b="1"/>
          </a:p>
        </p:txBody>
      </p:sp>
      <p:cxnSp>
        <p:nvCxnSpPr>
          <p:cNvPr id="58380" name="AutoShape 16"/>
          <p:cNvCxnSpPr>
            <a:cxnSpLocks noChangeShapeType="1"/>
            <a:endCxn id="58379" idx="0"/>
          </p:cNvCxnSpPr>
          <p:nvPr/>
        </p:nvCxnSpPr>
        <p:spPr bwMode="auto">
          <a:xfrm>
            <a:off x="4191000" y="2276475"/>
            <a:ext cx="1317625" cy="238125"/>
          </a:xfrm>
          <a:prstGeom prst="bentConnector2">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381" name="テキスト ボックス 20"/>
          <p:cNvSpPr txBox="1">
            <a:spLocks noChangeArrowheads="1"/>
          </p:cNvSpPr>
          <p:nvPr/>
        </p:nvSpPr>
        <p:spPr bwMode="auto">
          <a:xfrm>
            <a:off x="6732588" y="2579688"/>
            <a:ext cx="223202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r>
              <a:rPr lang="en-US" altLang="ja-JP" sz="2000" b="1" dirty="0"/>
              <a:t>Ministry of Environment ,</a:t>
            </a:r>
          </a:p>
          <a:p>
            <a:pPr eaLnBrk="1" hangingPunct="1"/>
            <a:r>
              <a:rPr lang="en-US" altLang="ja-JP" sz="2000" b="1" dirty="0"/>
              <a:t>Ministry of Agriculture, Forest and Fishery</a:t>
            </a:r>
          </a:p>
          <a:p>
            <a:pPr eaLnBrk="1" hangingPunct="1"/>
            <a:r>
              <a:rPr lang="en-US" altLang="ja-JP" sz="2000" b="1" dirty="0" smtClean="0"/>
              <a:t>……</a:t>
            </a:r>
            <a:endParaRPr lang="ja-JP" altLang="en-US" sz="2000" b="1" dirty="0"/>
          </a:p>
        </p:txBody>
      </p:sp>
      <p:sp>
        <p:nvSpPr>
          <p:cNvPr id="58382" name="テキスト ボックス 21"/>
          <p:cNvSpPr txBox="1">
            <a:spLocks noChangeArrowheads="1"/>
          </p:cNvSpPr>
          <p:nvPr/>
        </p:nvSpPr>
        <p:spPr bwMode="auto">
          <a:xfrm>
            <a:off x="3489325" y="4335463"/>
            <a:ext cx="24463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r>
              <a:rPr lang="en-US" altLang="ja-JP" sz="2000" b="1"/>
              <a:t>Budget, advice, coordination…</a:t>
            </a:r>
            <a:endParaRPr lang="ja-JP" altLang="en-US" sz="2000" b="1"/>
          </a:p>
        </p:txBody>
      </p:sp>
      <p:cxnSp>
        <p:nvCxnSpPr>
          <p:cNvPr id="46" name="直線コネクタ 45"/>
          <p:cNvCxnSpPr/>
          <p:nvPr/>
        </p:nvCxnSpPr>
        <p:spPr>
          <a:xfrm>
            <a:off x="5508625" y="2276475"/>
            <a:ext cx="208756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7596188" y="2276475"/>
            <a:ext cx="0" cy="2381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3818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スライド番号プレースホルダー 5"/>
          <p:cNvSpPr>
            <a:spLocks noGrp="1"/>
          </p:cNvSpPr>
          <p:nvPr>
            <p:ph type="sldNum" sz="quarter" idx="12"/>
          </p:nvPr>
        </p:nvSpPr>
        <p:spPr/>
        <p:txBody>
          <a:bodyPr/>
          <a:lstStyle/>
          <a:p>
            <a:fld id="{DABA5473-E7E7-40F5-9CA9-AA2E3F79175C}" type="slidenum">
              <a:rPr lang="en-US" altLang="ja-JP"/>
              <a:pPr/>
              <a:t>50</a:t>
            </a:fld>
            <a:endParaRPr lang="en-US" altLang="ja-JP"/>
          </a:p>
        </p:txBody>
      </p:sp>
      <p:sp>
        <p:nvSpPr>
          <p:cNvPr id="632834" name="AutoShape 2"/>
          <p:cNvSpPr>
            <a:spLocks noChangeAspect="1" noChangeArrowheads="1" noTextEdit="1"/>
          </p:cNvSpPr>
          <p:nvPr/>
        </p:nvSpPr>
        <p:spPr bwMode="auto">
          <a:xfrm>
            <a:off x="123825" y="2924175"/>
            <a:ext cx="6356350"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pic>
        <p:nvPicPr>
          <p:cNvPr id="6328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781300"/>
            <a:ext cx="6365875"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2836" name="Rectangle 4"/>
          <p:cNvSpPr>
            <a:spLocks noChangeArrowheads="1"/>
          </p:cNvSpPr>
          <p:nvPr/>
        </p:nvSpPr>
        <p:spPr bwMode="auto">
          <a:xfrm>
            <a:off x="4787900" y="2852738"/>
            <a:ext cx="2074863" cy="2012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632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3588" y="3136900"/>
            <a:ext cx="1925637"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2838" name="Text Box 6"/>
          <p:cNvSpPr txBox="1">
            <a:spLocks noChangeArrowheads="1"/>
          </p:cNvSpPr>
          <p:nvPr/>
        </p:nvSpPr>
        <p:spPr bwMode="auto">
          <a:xfrm>
            <a:off x="228600" y="115888"/>
            <a:ext cx="89154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Arial" charset="0"/>
                <a:ea typeface="ＭＳ Ｐゴシック" charset="-128"/>
              </a:defRPr>
            </a:lvl1pPr>
            <a:lvl2pPr marL="1076325">
              <a:defRPr kumimoji="1">
                <a:solidFill>
                  <a:schemeClr val="tx1"/>
                </a:solidFill>
                <a:latin typeface="Arial" charset="0"/>
                <a:ea typeface="ＭＳ Ｐゴシック" charset="-128"/>
              </a:defRPr>
            </a:lvl2pPr>
            <a:lvl3pPr marL="1255713">
              <a:defRPr kumimoji="1">
                <a:solidFill>
                  <a:schemeClr val="tx1"/>
                </a:solidFill>
                <a:latin typeface="Arial" charset="0"/>
                <a:ea typeface="ＭＳ Ｐゴシック" charset="-128"/>
              </a:defRPr>
            </a:lvl3pPr>
            <a:lvl4pPr marL="1435100">
              <a:defRPr kumimoji="1">
                <a:solidFill>
                  <a:schemeClr val="tx1"/>
                </a:solidFill>
                <a:latin typeface="Arial" charset="0"/>
                <a:ea typeface="ＭＳ Ｐゴシック" charset="-128"/>
              </a:defRPr>
            </a:lvl4pPr>
            <a:lvl5pPr>
              <a:defRPr kumimoji="1">
                <a:solidFill>
                  <a:schemeClr val="tx1"/>
                </a:solidFill>
                <a:latin typeface="Arial" charset="0"/>
                <a:ea typeface="ＭＳ Ｐゴシック" charset="-128"/>
              </a:defRPr>
            </a:lvl5pPr>
            <a:lvl6pPr fontAlgn="base">
              <a:spcBef>
                <a:spcPct val="0"/>
              </a:spcBef>
              <a:spcAft>
                <a:spcPct val="0"/>
              </a:spcAft>
              <a:defRPr kumimoji="1">
                <a:solidFill>
                  <a:schemeClr val="tx1"/>
                </a:solidFill>
                <a:latin typeface="Arial" charset="0"/>
                <a:ea typeface="ＭＳ Ｐゴシック" charset="-128"/>
              </a:defRPr>
            </a:lvl6pPr>
            <a:lvl7pPr fontAlgn="base">
              <a:spcBef>
                <a:spcPct val="0"/>
              </a:spcBef>
              <a:spcAft>
                <a:spcPct val="0"/>
              </a:spcAft>
              <a:defRPr kumimoji="1">
                <a:solidFill>
                  <a:schemeClr val="tx1"/>
                </a:solidFill>
                <a:latin typeface="Arial" charset="0"/>
                <a:ea typeface="ＭＳ Ｐゴシック" charset="-128"/>
              </a:defRPr>
            </a:lvl7pPr>
            <a:lvl8pPr fontAlgn="base">
              <a:spcBef>
                <a:spcPct val="0"/>
              </a:spcBef>
              <a:spcAft>
                <a:spcPct val="0"/>
              </a:spcAft>
              <a:defRPr kumimoji="1">
                <a:solidFill>
                  <a:schemeClr val="tx1"/>
                </a:solidFill>
                <a:latin typeface="Arial" charset="0"/>
                <a:ea typeface="ＭＳ Ｐゴシック" charset="-128"/>
              </a:defRPr>
            </a:lvl8pPr>
            <a:lvl9pPr fontAlgn="base">
              <a:spcBef>
                <a:spcPct val="0"/>
              </a:spcBef>
              <a:spcAft>
                <a:spcPct val="0"/>
              </a:spcAft>
              <a:defRPr kumimoji="1">
                <a:solidFill>
                  <a:schemeClr val="tx1"/>
                </a:solidFill>
                <a:latin typeface="Arial" charset="0"/>
                <a:ea typeface="ＭＳ Ｐゴシック" charset="-128"/>
              </a:defRPr>
            </a:lvl9pPr>
          </a:lstStyle>
          <a:p>
            <a:r>
              <a:rPr lang="en-US" altLang="ja-JP" sz="3200" b="1" u="sng" dirty="0" smtClean="0">
                <a:ea typeface="ＭＳ ゴシック" pitchFamily="49" charset="-128"/>
              </a:rPr>
              <a:t>Global Water Data Integration by GEOSS </a:t>
            </a:r>
          </a:p>
          <a:p>
            <a:r>
              <a:rPr lang="en-US" altLang="ja-JP" sz="3200" b="1" u="sng" dirty="0" smtClean="0">
                <a:ea typeface="ＭＳ ゴシック" pitchFamily="49" charset="-128"/>
              </a:rPr>
              <a:t>linking air, ground and sea on earth</a:t>
            </a:r>
            <a:endParaRPr lang="en-US" altLang="ja-JP" sz="3200" dirty="0">
              <a:ea typeface="ＭＳ ゴシック" pitchFamily="49" charset="-128"/>
            </a:endParaRPr>
          </a:p>
        </p:txBody>
      </p:sp>
      <p:sp>
        <p:nvSpPr>
          <p:cNvPr id="632839" name="Text Box 7"/>
          <p:cNvSpPr txBox="1">
            <a:spLocks noChangeArrowheads="1"/>
          </p:cNvSpPr>
          <p:nvPr/>
        </p:nvSpPr>
        <p:spPr bwMode="auto">
          <a:xfrm>
            <a:off x="4121150" y="2722563"/>
            <a:ext cx="2114550" cy="219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p>
            <a:pPr lvl="1" algn="just">
              <a:lnSpc>
                <a:spcPct val="96000"/>
              </a:lnSpc>
            </a:pPr>
            <a:r>
              <a:rPr lang="ja-JP" altLang="en-US" sz="800"/>
              <a:t>出典：気象庁提供資料</a:t>
            </a:r>
            <a:endParaRPr lang="ja-JP" altLang="en-US"/>
          </a:p>
        </p:txBody>
      </p:sp>
      <p:pic>
        <p:nvPicPr>
          <p:cNvPr id="6328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8" y="1168400"/>
            <a:ext cx="6686550" cy="1773238"/>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632841" name="Rectangle 9"/>
          <p:cNvSpPr>
            <a:spLocks noChangeArrowheads="1"/>
          </p:cNvSpPr>
          <p:nvPr/>
        </p:nvSpPr>
        <p:spPr bwMode="auto">
          <a:xfrm>
            <a:off x="514350" y="2709863"/>
            <a:ext cx="3255963" cy="231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4295" tIns="8890" rIns="74295" bIns="8890"/>
          <a:lstStyle/>
          <a:p>
            <a:endParaRPr lang="ja-JP" altLang="ja-JP"/>
          </a:p>
        </p:txBody>
      </p:sp>
      <p:pic>
        <p:nvPicPr>
          <p:cNvPr id="632842"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63938" y="2708275"/>
            <a:ext cx="1863725"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2843" name="Picture 11" descr="無題"/>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50" y="2924175"/>
            <a:ext cx="2058988" cy="1377950"/>
          </a:xfrm>
          <a:prstGeom prst="rect">
            <a:avLst/>
          </a:prstGeom>
          <a:noFill/>
          <a:extLst>
            <a:ext uri="{909E8E84-426E-40DD-AFC4-6F175D3DCCD1}">
              <a14:hiddenFill xmlns:a14="http://schemas.microsoft.com/office/drawing/2010/main">
                <a:solidFill>
                  <a:srgbClr val="FFFFFF"/>
                </a:solidFill>
              </a14:hiddenFill>
            </a:ext>
          </a:extLst>
        </p:spPr>
      </p:pic>
      <p:pic>
        <p:nvPicPr>
          <p:cNvPr id="632844"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5526088"/>
            <a:ext cx="1404938" cy="1331912"/>
          </a:xfrm>
          <a:prstGeom prst="rect">
            <a:avLst/>
          </a:prstGeom>
          <a:noFill/>
          <a:extLst>
            <a:ext uri="{909E8E84-426E-40DD-AFC4-6F175D3DCCD1}">
              <a14:hiddenFill xmlns:a14="http://schemas.microsoft.com/office/drawing/2010/main">
                <a:solidFill>
                  <a:srgbClr val="FFFFFF"/>
                </a:solidFill>
              </a14:hiddenFill>
            </a:ext>
          </a:extLst>
        </p:spPr>
      </p:pic>
      <p:pic>
        <p:nvPicPr>
          <p:cNvPr id="63284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5949950"/>
            <a:ext cx="1414463" cy="114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2846"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125" y="5233988"/>
            <a:ext cx="2051050" cy="162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pic>
        <p:nvPicPr>
          <p:cNvPr id="63284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80175" y="1117600"/>
            <a:ext cx="2033588"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632851" name="Text Box 1030"/>
          <p:cNvSpPr txBox="1">
            <a:spLocks noChangeAspect="1" noChangeArrowheads="1"/>
          </p:cNvSpPr>
          <p:nvPr/>
        </p:nvSpPr>
        <p:spPr bwMode="auto">
          <a:xfrm>
            <a:off x="8013700" y="985838"/>
            <a:ext cx="1000125"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ja-JP" altLang="en-US" sz="1200">
                <a:ea typeface="HGP創英角ｺﾞｼｯｸUB" pitchFamily="50" charset="-128"/>
              </a:rPr>
              <a:t>気象予報データ</a:t>
            </a:r>
          </a:p>
        </p:txBody>
      </p:sp>
      <p:sp>
        <p:nvSpPr>
          <p:cNvPr id="632852" name="Text Box 1030"/>
          <p:cNvSpPr txBox="1">
            <a:spLocks noChangeAspect="1" noChangeArrowheads="1"/>
          </p:cNvSpPr>
          <p:nvPr/>
        </p:nvSpPr>
        <p:spPr bwMode="auto">
          <a:xfrm>
            <a:off x="5818188" y="4868863"/>
            <a:ext cx="1295400"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ja-JP" altLang="en-US" sz="1200">
                <a:ea typeface="HGP創英角ｺﾞｼｯｸUB" pitchFamily="50" charset="-128"/>
              </a:rPr>
              <a:t>土地利用・氾濫情報</a:t>
            </a:r>
          </a:p>
        </p:txBody>
      </p:sp>
      <p:sp>
        <p:nvSpPr>
          <p:cNvPr id="632853" name="Text Box 1030"/>
          <p:cNvSpPr txBox="1">
            <a:spLocks noChangeAspect="1" noChangeArrowheads="1"/>
          </p:cNvSpPr>
          <p:nvPr/>
        </p:nvSpPr>
        <p:spPr bwMode="auto">
          <a:xfrm>
            <a:off x="7456488" y="5051425"/>
            <a:ext cx="1560512" cy="182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ja-JP" altLang="en-US" sz="1200">
                <a:ea typeface="HGP創英角ｺﾞｼｯｸUB" pitchFamily="50" charset="-128"/>
              </a:rPr>
              <a:t>河川流量・ダム管理情報</a:t>
            </a:r>
          </a:p>
        </p:txBody>
      </p:sp>
      <p:sp>
        <p:nvSpPr>
          <p:cNvPr id="632854" name="Text Box 1030"/>
          <p:cNvSpPr txBox="1">
            <a:spLocks noChangeAspect="1" noChangeArrowheads="1"/>
          </p:cNvSpPr>
          <p:nvPr/>
        </p:nvSpPr>
        <p:spPr bwMode="auto">
          <a:xfrm>
            <a:off x="7869238" y="4227513"/>
            <a:ext cx="1000125" cy="1825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ja-JP" altLang="en-US" sz="1200">
                <a:ea typeface="HGP創英角ｺﾞｼｯｸUB" pitchFamily="50" charset="-128"/>
              </a:rPr>
              <a:t>地理情報データ</a:t>
            </a:r>
          </a:p>
        </p:txBody>
      </p:sp>
      <p:sp>
        <p:nvSpPr>
          <p:cNvPr id="632855" name="Text Box 1030"/>
          <p:cNvSpPr txBox="1">
            <a:spLocks noChangeAspect="1" noChangeArrowheads="1"/>
          </p:cNvSpPr>
          <p:nvPr/>
        </p:nvSpPr>
        <p:spPr bwMode="auto">
          <a:xfrm>
            <a:off x="36513" y="4365625"/>
            <a:ext cx="2159000" cy="693738"/>
          </a:xfrm>
          <a:prstGeom prst="rect">
            <a:avLst/>
          </a:prstGeom>
          <a:solidFill>
            <a:schemeClr val="accent5">
              <a:lumMod val="20000"/>
              <a:lumOff val="80000"/>
            </a:schemeClr>
          </a:solidFill>
          <a:ln>
            <a:noFill/>
          </a:ln>
          <a:extLst/>
        </p:spPr>
        <p:txBody>
          <a:bodyPr wrap="none" lIns="0" tIns="0" rIns="0" bIns="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en-US" altLang="ja-JP" sz="2000" b="1" dirty="0">
                <a:solidFill>
                  <a:srgbClr val="000000"/>
                </a:solidFill>
                <a:ea typeface="HGP創英角ｺﾞｼｯｸUB" pitchFamily="50" charset="-128"/>
              </a:rPr>
              <a:t>Ground &amp; surface</a:t>
            </a:r>
          </a:p>
          <a:p>
            <a:pPr algn="ctr"/>
            <a:r>
              <a:rPr lang="en-US" altLang="ja-JP" sz="2000" b="1" dirty="0">
                <a:solidFill>
                  <a:srgbClr val="000000"/>
                </a:solidFill>
                <a:ea typeface="HGP創英角ｺﾞｼｯｸUB" pitchFamily="50" charset="-128"/>
              </a:rPr>
              <a:t>sensors</a:t>
            </a:r>
          </a:p>
        </p:txBody>
      </p:sp>
      <p:sp>
        <p:nvSpPr>
          <p:cNvPr id="632857" name="Text Box 1030"/>
          <p:cNvSpPr txBox="1">
            <a:spLocks noChangeAspect="1" noChangeArrowheads="1"/>
          </p:cNvSpPr>
          <p:nvPr/>
        </p:nvSpPr>
        <p:spPr bwMode="auto">
          <a:xfrm>
            <a:off x="5795963" y="4824413"/>
            <a:ext cx="3348037" cy="549275"/>
          </a:xfrm>
          <a:prstGeom prst="rect">
            <a:avLst/>
          </a:prstGeom>
          <a:solidFill>
            <a:schemeClr val="accent5">
              <a:lumMod val="20000"/>
              <a:lumOff val="80000"/>
            </a:schemeClr>
          </a:solidFill>
          <a:ln>
            <a:noFill/>
          </a:ln>
          <a:extLst/>
        </p:spPr>
        <p:txBody>
          <a:bodyPr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en-US" altLang="ja-JP" b="1" dirty="0">
                <a:solidFill>
                  <a:srgbClr val="000000"/>
                </a:solidFill>
                <a:ea typeface="HGP創英角ｺﾞｼｯｸUB" pitchFamily="50" charset="-128"/>
              </a:rPr>
              <a:t>Integration of database on </a:t>
            </a:r>
          </a:p>
          <a:p>
            <a:pPr algn="ctr"/>
            <a:r>
              <a:rPr lang="en-US" altLang="ja-JP" b="1" dirty="0">
                <a:solidFill>
                  <a:srgbClr val="000000"/>
                </a:solidFill>
                <a:ea typeface="HGP創英角ｺﾞｼｯｸUB" pitchFamily="50" charset="-128"/>
              </a:rPr>
              <a:t>water, air and land </a:t>
            </a:r>
          </a:p>
        </p:txBody>
      </p:sp>
      <p:sp>
        <p:nvSpPr>
          <p:cNvPr id="632858" name="Text Box 1030"/>
          <p:cNvSpPr txBox="1">
            <a:spLocks noChangeAspect="1" noChangeArrowheads="1"/>
          </p:cNvSpPr>
          <p:nvPr/>
        </p:nvSpPr>
        <p:spPr bwMode="auto">
          <a:xfrm>
            <a:off x="6589459" y="2649537"/>
            <a:ext cx="2184400" cy="549275"/>
          </a:xfrm>
          <a:prstGeom prst="rect">
            <a:avLst/>
          </a:prstGeom>
          <a:solidFill>
            <a:schemeClr val="accent5">
              <a:lumMod val="20000"/>
              <a:lumOff val="80000"/>
            </a:schemeClr>
          </a:solidFill>
          <a:ln>
            <a:noFill/>
          </a:ln>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en-US" altLang="ja-JP" b="1" dirty="0">
                <a:solidFill>
                  <a:srgbClr val="000000"/>
                </a:solidFill>
                <a:ea typeface="HGP創英角ｺﾞｼｯｸUB" pitchFamily="50" charset="-128"/>
              </a:rPr>
              <a:t>Link to simulation &amp;</a:t>
            </a:r>
          </a:p>
          <a:p>
            <a:pPr algn="ctr"/>
            <a:r>
              <a:rPr lang="en-US" altLang="ja-JP" b="1" dirty="0">
                <a:solidFill>
                  <a:srgbClr val="000000"/>
                </a:solidFill>
                <a:ea typeface="HGP創英角ｺﾞｼｯｸUB" pitchFamily="50" charset="-128"/>
              </a:rPr>
              <a:t> forecast system</a:t>
            </a:r>
          </a:p>
        </p:txBody>
      </p:sp>
      <p:pic>
        <p:nvPicPr>
          <p:cNvPr id="632859" name="Picture 27" descr="無題"/>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838" y="1196975"/>
            <a:ext cx="2159000" cy="1635125"/>
          </a:xfrm>
          <a:prstGeom prst="rect">
            <a:avLst/>
          </a:prstGeom>
          <a:noFill/>
          <a:extLst>
            <a:ext uri="{909E8E84-426E-40DD-AFC4-6F175D3DCCD1}">
              <a14:hiddenFill xmlns:a14="http://schemas.microsoft.com/office/drawing/2010/main">
                <a:solidFill>
                  <a:srgbClr val="FFFFFF"/>
                </a:solidFill>
              </a14:hiddenFill>
            </a:ext>
          </a:extLst>
        </p:spPr>
      </p:pic>
      <p:sp>
        <p:nvSpPr>
          <p:cNvPr id="632860" name="Rectangle 28"/>
          <p:cNvSpPr>
            <a:spLocks noChangeArrowheads="1"/>
          </p:cNvSpPr>
          <p:nvPr/>
        </p:nvSpPr>
        <p:spPr bwMode="auto">
          <a:xfrm>
            <a:off x="7235825" y="4221163"/>
            <a:ext cx="1871663" cy="215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a:p>
        </p:txBody>
      </p:sp>
      <p:pic>
        <p:nvPicPr>
          <p:cNvPr id="632861" name="Picture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0063" y="3590925"/>
            <a:ext cx="1697037" cy="127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632862" name="Text Box 1030"/>
          <p:cNvSpPr txBox="1">
            <a:spLocks noChangeAspect="1" noChangeArrowheads="1"/>
          </p:cNvSpPr>
          <p:nvPr/>
        </p:nvSpPr>
        <p:spPr bwMode="auto">
          <a:xfrm>
            <a:off x="3276600" y="4581525"/>
            <a:ext cx="2159000" cy="693738"/>
          </a:xfrm>
          <a:prstGeom prst="rect">
            <a:avLst/>
          </a:prstGeom>
          <a:solidFill>
            <a:schemeClr val="accent5">
              <a:lumMod val="20000"/>
              <a:lumOff val="80000"/>
            </a:schemeClr>
          </a:solidFill>
          <a:ln>
            <a:noFill/>
          </a:ln>
          <a:extLst/>
        </p:spPr>
        <p:txBody>
          <a:bodyPr wrap="none" lIns="0" tIns="0" rIns="0" bIns="0"/>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en-US" altLang="ja-JP" sz="2000" b="1" dirty="0">
                <a:solidFill>
                  <a:srgbClr val="000000"/>
                </a:solidFill>
                <a:ea typeface="HGP創英角ｺﾞｼｯｸUB" pitchFamily="50" charset="-128"/>
              </a:rPr>
              <a:t>Ocean and seabed</a:t>
            </a:r>
          </a:p>
          <a:p>
            <a:pPr algn="ctr"/>
            <a:r>
              <a:rPr lang="en-US" altLang="ja-JP" sz="2000" b="1" dirty="0">
                <a:solidFill>
                  <a:srgbClr val="000000"/>
                </a:solidFill>
                <a:ea typeface="HGP創英角ｺﾞｼｯｸUB" pitchFamily="50" charset="-128"/>
              </a:rPr>
              <a:t>observation</a:t>
            </a:r>
          </a:p>
        </p:txBody>
      </p:sp>
      <p:sp>
        <p:nvSpPr>
          <p:cNvPr id="632848" name="Text Box 1030"/>
          <p:cNvSpPr txBox="1">
            <a:spLocks noChangeAspect="1" noChangeArrowheads="1"/>
          </p:cNvSpPr>
          <p:nvPr/>
        </p:nvSpPr>
        <p:spPr bwMode="auto">
          <a:xfrm>
            <a:off x="182245" y="2446465"/>
            <a:ext cx="2663825" cy="304800"/>
          </a:xfrm>
          <a:prstGeom prst="rect">
            <a:avLst/>
          </a:prstGeom>
          <a:solidFill>
            <a:schemeClr val="accent5">
              <a:lumMod val="20000"/>
              <a:lumOff val="80000"/>
            </a:schemeClr>
          </a:solidFill>
          <a:ln>
            <a:noFill/>
          </a:ln>
          <a:extLst/>
        </p:spPr>
        <p:txBody>
          <a:bodyPr wrap="none" lIns="0" tIns="0" rIns="0" bIns="0">
            <a:spAutoFit/>
          </a:bodyPr>
          <a:lstStyle>
            <a:lvl1pPr>
              <a:defRPr kumimoji="1">
                <a:solidFill>
                  <a:schemeClr val="tx1"/>
                </a:solidFill>
                <a:latin typeface="Arial" charset="0"/>
                <a:ea typeface="ＭＳ Ｐゴシック" charset="-128"/>
              </a:defRPr>
            </a:lvl1pPr>
            <a:lvl2pPr marL="742950" indent="-285750">
              <a:defRPr kumimoji="1">
                <a:solidFill>
                  <a:schemeClr val="tx1"/>
                </a:solidFill>
                <a:latin typeface="Arial" charset="0"/>
                <a:ea typeface="ＭＳ Ｐゴシック" charset="-128"/>
              </a:defRPr>
            </a:lvl2pPr>
            <a:lvl3pPr marL="1143000" indent="-228600">
              <a:defRPr kumimoji="1">
                <a:solidFill>
                  <a:schemeClr val="tx1"/>
                </a:solidFill>
                <a:latin typeface="Arial" charset="0"/>
                <a:ea typeface="ＭＳ Ｐゴシック" charset="-128"/>
              </a:defRPr>
            </a:lvl3pPr>
            <a:lvl4pPr marL="1600200" indent="-228600">
              <a:defRPr kumimoji="1">
                <a:solidFill>
                  <a:schemeClr val="tx1"/>
                </a:solidFill>
                <a:latin typeface="Arial" charset="0"/>
                <a:ea typeface="ＭＳ Ｐゴシック" charset="-128"/>
              </a:defRPr>
            </a:lvl4pPr>
            <a:lvl5pPr marL="2057400" indent="-228600">
              <a:defRPr kumimoji="1">
                <a:solidFill>
                  <a:schemeClr val="tx1"/>
                </a:solidFill>
                <a:latin typeface="Arial" charset="0"/>
                <a:ea typeface="ＭＳ Ｐゴシック" charset="-128"/>
              </a:defRPr>
            </a:lvl5pPr>
            <a:lvl6pPr marL="2514600" indent="-228600" fontAlgn="base">
              <a:spcBef>
                <a:spcPct val="0"/>
              </a:spcBef>
              <a:spcAft>
                <a:spcPct val="0"/>
              </a:spcAft>
              <a:defRPr kumimoji="1">
                <a:solidFill>
                  <a:schemeClr val="tx1"/>
                </a:solidFill>
                <a:latin typeface="Arial" charset="0"/>
                <a:ea typeface="ＭＳ Ｐゴシック" charset="-128"/>
              </a:defRPr>
            </a:lvl6pPr>
            <a:lvl7pPr marL="2971800" indent="-228600" fontAlgn="base">
              <a:spcBef>
                <a:spcPct val="0"/>
              </a:spcBef>
              <a:spcAft>
                <a:spcPct val="0"/>
              </a:spcAft>
              <a:defRPr kumimoji="1">
                <a:solidFill>
                  <a:schemeClr val="tx1"/>
                </a:solidFill>
                <a:latin typeface="Arial" charset="0"/>
                <a:ea typeface="ＭＳ Ｐゴシック" charset="-128"/>
              </a:defRPr>
            </a:lvl7pPr>
            <a:lvl8pPr marL="3429000" indent="-228600" fontAlgn="base">
              <a:spcBef>
                <a:spcPct val="0"/>
              </a:spcBef>
              <a:spcAft>
                <a:spcPct val="0"/>
              </a:spcAft>
              <a:defRPr kumimoji="1">
                <a:solidFill>
                  <a:schemeClr val="tx1"/>
                </a:solidFill>
                <a:latin typeface="Arial" charset="0"/>
                <a:ea typeface="ＭＳ Ｐゴシック" charset="-128"/>
              </a:defRPr>
            </a:lvl8pPr>
            <a:lvl9pPr marL="3886200" indent="-228600" fontAlgn="base">
              <a:spcBef>
                <a:spcPct val="0"/>
              </a:spcBef>
              <a:spcAft>
                <a:spcPct val="0"/>
              </a:spcAft>
              <a:defRPr kumimoji="1">
                <a:solidFill>
                  <a:schemeClr val="tx1"/>
                </a:solidFill>
                <a:latin typeface="Arial" charset="0"/>
                <a:ea typeface="ＭＳ Ｐゴシック" charset="-128"/>
              </a:defRPr>
            </a:lvl9pPr>
          </a:lstStyle>
          <a:p>
            <a:pPr algn="ctr"/>
            <a:r>
              <a:rPr lang="en-US" altLang="ja-JP" sz="2000" b="1" dirty="0">
                <a:solidFill>
                  <a:srgbClr val="000000"/>
                </a:solidFill>
                <a:ea typeface="HGP創英角ｺﾞｼｯｸUB" pitchFamily="50" charset="-128"/>
              </a:rPr>
              <a:t>Observation Satellites</a:t>
            </a:r>
          </a:p>
        </p:txBody>
      </p:sp>
    </p:spTree>
    <p:extLst>
      <p:ext uri="{BB962C8B-B14F-4D97-AF65-F5344CB8AC3E}">
        <p14:creationId xmlns:p14="http://schemas.microsoft.com/office/powerpoint/2010/main" val="5278541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txBox="1">
            <a:spLocks noGrp="1"/>
          </p:cNvSpPr>
          <p:nvPr/>
        </p:nvSpPr>
        <p:spPr bwMode="auto">
          <a:xfrm>
            <a:off x="3663462" y="6643688"/>
            <a:ext cx="930520" cy="152400"/>
          </a:xfrm>
          <a:prstGeom prst="rect">
            <a:avLst/>
          </a:prstGeom>
          <a:noFill/>
          <a:ln>
            <a:miter lim="800000"/>
            <a:headEnd/>
            <a:tailEnd/>
          </a:ln>
        </p:spPr>
        <p:txBody>
          <a:bodyPr anchor="b"/>
          <a:lstStyle/>
          <a:p>
            <a:pPr algn="ctr">
              <a:lnSpc>
                <a:spcPct val="90000"/>
              </a:lnSpc>
              <a:spcBef>
                <a:spcPct val="0"/>
              </a:spcBef>
              <a:defRPr/>
            </a:pPr>
            <a:r>
              <a:rPr lang="en-US" altLang="ja-JP" sz="1000">
                <a:latin typeface="Arial" pitchFamily="34" charset="0"/>
                <a:ea typeface="+mn-ea"/>
                <a:cs typeface="+mn-cs"/>
              </a:rPr>
              <a:t>- </a:t>
            </a:r>
            <a:fld id="{7F5EEC89-9193-4EF6-9DF1-624FAC8DCCF6}" type="slidenum">
              <a:rPr lang="en-US" altLang="ja-JP" sz="1000">
                <a:latin typeface="Arial" pitchFamily="34" charset="0"/>
                <a:ea typeface="+mn-ea"/>
                <a:cs typeface="+mn-cs"/>
              </a:rPr>
              <a:pPr algn="ctr">
                <a:lnSpc>
                  <a:spcPct val="90000"/>
                </a:lnSpc>
                <a:spcBef>
                  <a:spcPct val="0"/>
                </a:spcBef>
                <a:defRPr/>
              </a:pPr>
              <a:t>51</a:t>
            </a:fld>
            <a:r>
              <a:rPr lang="en-US" altLang="ja-JP" sz="1000">
                <a:latin typeface="Arial" pitchFamily="34" charset="0"/>
                <a:ea typeface="+mn-ea"/>
                <a:cs typeface="+mn-cs"/>
              </a:rPr>
              <a:t> -</a:t>
            </a:r>
          </a:p>
        </p:txBody>
      </p:sp>
      <p:pic>
        <p:nvPicPr>
          <p:cNvPr id="36867" name="Picture 6"/>
          <p:cNvPicPr>
            <a:picLocks noChangeAspect="1" noChangeArrowheads="1"/>
          </p:cNvPicPr>
          <p:nvPr/>
        </p:nvPicPr>
        <p:blipFill>
          <a:blip r:embed="rId3"/>
          <a:srcRect/>
          <a:stretch>
            <a:fillRect/>
          </a:stretch>
        </p:blipFill>
        <p:spPr bwMode="auto">
          <a:xfrm>
            <a:off x="600075" y="1059756"/>
            <a:ext cx="7863208" cy="4904483"/>
          </a:xfrm>
          <a:prstGeom prst="rect">
            <a:avLst/>
          </a:prstGeom>
          <a:noFill/>
          <a:ln w="12700">
            <a:noFill/>
            <a:miter lim="800000"/>
            <a:headEnd/>
            <a:tailEnd/>
          </a:ln>
        </p:spPr>
      </p:pic>
      <p:pic>
        <p:nvPicPr>
          <p:cNvPr id="36868" name="Picture 7"/>
          <p:cNvPicPr>
            <a:picLocks noChangeAspect="1" noChangeArrowheads="1"/>
          </p:cNvPicPr>
          <p:nvPr/>
        </p:nvPicPr>
        <p:blipFill>
          <a:blip r:embed="rId4"/>
          <a:srcRect/>
          <a:stretch>
            <a:fillRect/>
          </a:stretch>
        </p:blipFill>
        <p:spPr bwMode="auto">
          <a:xfrm>
            <a:off x="763466" y="5964238"/>
            <a:ext cx="6153150" cy="723900"/>
          </a:xfrm>
          <a:prstGeom prst="rect">
            <a:avLst/>
          </a:prstGeom>
          <a:noFill/>
          <a:ln w="9525">
            <a:noFill/>
            <a:miter lim="800000"/>
            <a:headEnd/>
            <a:tailEnd/>
          </a:ln>
        </p:spPr>
      </p:pic>
      <p:sp>
        <p:nvSpPr>
          <p:cNvPr id="19464" name="Text Box 8"/>
          <p:cNvSpPr txBox="1">
            <a:spLocks noChangeArrowheads="1"/>
          </p:cNvSpPr>
          <p:nvPr/>
        </p:nvSpPr>
        <p:spPr bwMode="auto">
          <a:xfrm>
            <a:off x="7302012" y="5065714"/>
            <a:ext cx="1841988" cy="1340161"/>
          </a:xfrm>
          <a:prstGeom prst="rect">
            <a:avLst/>
          </a:prstGeom>
          <a:noFill/>
          <a:ln w="12700">
            <a:noFill/>
            <a:miter lim="800000"/>
            <a:headEnd/>
            <a:tailEnd/>
          </a:ln>
          <a:effectLst/>
        </p:spPr>
        <p:txBody>
          <a:bodyPr lIns="36000" tIns="72000" rIns="36000" bIns="36000">
            <a:spAutoFit/>
          </a:bodyPr>
          <a:lstStyle/>
          <a:p>
            <a:pPr>
              <a:defRPr/>
            </a:pPr>
            <a:r>
              <a:rPr lang="en-US" altLang="ja-JP">
                <a:effectLst>
                  <a:outerShdw blurRad="38100" dist="38100" dir="2700000" algn="tl">
                    <a:srgbClr val="C0C0C0"/>
                  </a:outerShdw>
                </a:effectLst>
                <a:latin typeface="ＭＳ Ｐゴシック" pitchFamily="50" charset="-128"/>
              </a:rPr>
              <a:t>Monitor Station</a:t>
            </a:r>
          </a:p>
          <a:p>
            <a:pPr>
              <a:defRPr/>
            </a:pPr>
            <a:r>
              <a:rPr lang="en-US" altLang="ja-JP">
                <a:effectLst>
                  <a:outerShdw blurRad="38100" dist="38100" dir="2700000" algn="tl">
                    <a:srgbClr val="C0C0C0"/>
                  </a:outerShdw>
                </a:effectLst>
                <a:latin typeface="ＭＳ Ｐゴシック" pitchFamily="50" charset="-128"/>
              </a:rPr>
              <a:t>(Electronic Reference   </a:t>
            </a:r>
          </a:p>
          <a:p>
            <a:pPr>
              <a:defRPr/>
            </a:pPr>
            <a:r>
              <a:rPr lang="en-US" altLang="ja-JP">
                <a:effectLst>
                  <a:outerShdw blurRad="38100" dist="38100" dir="2700000" algn="tl">
                    <a:srgbClr val="C0C0C0"/>
                  </a:outerShdw>
                </a:effectLst>
                <a:latin typeface="ＭＳ Ｐゴシック" pitchFamily="50" charset="-128"/>
              </a:rPr>
              <a:t>  Point)</a:t>
            </a:r>
          </a:p>
          <a:p>
            <a:pPr>
              <a:defRPr/>
            </a:pPr>
            <a:endParaRPr lang="ja-JP" altLang="en-US">
              <a:effectLst>
                <a:outerShdw blurRad="38100" dist="38100" dir="2700000" algn="tl">
                  <a:srgbClr val="C0C0C0"/>
                </a:outerShdw>
              </a:effectLst>
              <a:latin typeface="ＭＳ Ｐゴシック" pitchFamily="50" charset="-128"/>
            </a:endParaRPr>
          </a:p>
        </p:txBody>
      </p:sp>
      <p:sp>
        <p:nvSpPr>
          <p:cNvPr id="36870" name="正方形/長方形 5"/>
          <p:cNvSpPr>
            <a:spLocks noChangeArrowheads="1"/>
          </p:cNvSpPr>
          <p:nvPr/>
        </p:nvSpPr>
        <p:spPr bwMode="auto">
          <a:xfrm>
            <a:off x="179512" y="143570"/>
            <a:ext cx="9064549" cy="1200329"/>
          </a:xfrm>
          <a:prstGeom prst="rect">
            <a:avLst/>
          </a:prstGeom>
          <a:noFill/>
          <a:ln w="9525">
            <a:noFill/>
            <a:miter lim="800000"/>
            <a:headEnd/>
            <a:tailEnd/>
          </a:ln>
        </p:spPr>
        <p:txBody>
          <a:bodyPr wrap="square">
            <a:spAutoFit/>
          </a:bodyPr>
          <a:lstStyle/>
          <a:p>
            <a:r>
              <a:rPr lang="en-US" altLang="ja-JP" sz="3600" b="1" dirty="0" smtClean="0"/>
              <a:t>Quasi-Zenith Satellite System (QZSS) creates </a:t>
            </a:r>
          </a:p>
          <a:p>
            <a:r>
              <a:rPr lang="en-US" altLang="ja-JP" sz="3600" b="1" dirty="0" smtClean="0"/>
              <a:t>New horizon of GIS application</a:t>
            </a:r>
            <a:endParaRPr lang="ja-JP" altLang="en-US" sz="3600" b="1" dirty="0"/>
          </a:p>
        </p:txBody>
      </p:sp>
      <p:sp>
        <p:nvSpPr>
          <p:cNvPr id="36872" name="テキスト ボックス 7"/>
          <p:cNvSpPr txBox="1">
            <a:spLocks noChangeArrowheads="1"/>
          </p:cNvSpPr>
          <p:nvPr/>
        </p:nvSpPr>
        <p:spPr bwMode="auto">
          <a:xfrm>
            <a:off x="1587013" y="1220788"/>
            <a:ext cx="1011115" cy="338554"/>
          </a:xfrm>
          <a:prstGeom prst="rect">
            <a:avLst/>
          </a:prstGeom>
          <a:noFill/>
          <a:ln w="9525">
            <a:noFill/>
            <a:miter lim="800000"/>
            <a:headEnd/>
            <a:tailEnd/>
          </a:ln>
        </p:spPr>
        <p:txBody>
          <a:bodyPr>
            <a:spAutoFit/>
          </a:bodyPr>
          <a:lstStyle/>
          <a:p>
            <a:r>
              <a:rPr lang="en-US" altLang="ja-JP">
                <a:latin typeface="HGP創英角ｺﾞｼｯｸUB" pitchFamily="50" charset="-128"/>
                <a:ea typeface="HGP創英角ｺﾞｼｯｸUB" pitchFamily="50" charset="-128"/>
              </a:rPr>
              <a:t>Glonass</a:t>
            </a:r>
            <a:endParaRPr lang="ja-JP" altLang="en-US">
              <a:latin typeface="HGP創英角ｺﾞｼｯｸUB" pitchFamily="50" charset="-128"/>
              <a:ea typeface="HGP創英角ｺﾞｼｯｸUB" pitchFamily="50" charset="-128"/>
            </a:endParaRPr>
          </a:p>
        </p:txBody>
      </p:sp>
    </p:spTree>
    <p:extLst>
      <p:ext uri="{BB962C8B-B14F-4D97-AF65-F5344CB8AC3E}">
        <p14:creationId xmlns:p14="http://schemas.microsoft.com/office/powerpoint/2010/main" val="3711523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スライド番号プレースホルダ 8"/>
          <p:cNvSpPr txBox="1">
            <a:spLocks noGrp="1"/>
          </p:cNvSpPr>
          <p:nvPr/>
        </p:nvSpPr>
        <p:spPr bwMode="auto">
          <a:xfrm>
            <a:off x="7010400" y="6400800"/>
            <a:ext cx="2133600" cy="457200"/>
          </a:xfrm>
          <a:prstGeom prst="rect">
            <a:avLst/>
          </a:prstGeom>
          <a:noFill/>
          <a:ln>
            <a:miter lim="800000"/>
            <a:headEnd/>
            <a:tailEnd/>
          </a:ln>
        </p:spPr>
        <p:txBody>
          <a:bodyPr/>
          <a:lstStyle/>
          <a:p>
            <a:pPr algn="r">
              <a:defRPr/>
            </a:pPr>
            <a:fld id="{86640A5E-2C63-4668-9776-21EA65351F93}" type="slidenum">
              <a:rPr kumimoji="0" lang="ja-JP" altLang="en-US" sz="1400">
                <a:solidFill>
                  <a:schemeClr val="bg1"/>
                </a:solidFill>
                <a:latin typeface="+mn-lt"/>
                <a:ea typeface="+mn-ea"/>
                <a:cs typeface="Raavi" pitchFamily="2"/>
              </a:rPr>
              <a:pPr algn="r">
                <a:defRPr/>
              </a:pPr>
              <a:t>52</a:t>
            </a:fld>
            <a:endParaRPr kumimoji="0" lang="en-US" altLang="ja-JP" sz="1400">
              <a:solidFill>
                <a:schemeClr val="bg1"/>
              </a:solidFill>
              <a:latin typeface="+mn-lt"/>
              <a:ea typeface="+mn-ea"/>
              <a:cs typeface="Raavi" pitchFamily="2"/>
            </a:endParaRPr>
          </a:p>
        </p:txBody>
      </p:sp>
      <p:pic>
        <p:nvPicPr>
          <p:cNvPr id="63491" name="Picture 19" descr="fig1"/>
          <p:cNvPicPr>
            <a:picLocks noGrp="1" noChangeAspect="1" noChangeArrowheads="1"/>
          </p:cNvPicPr>
          <p:nvPr>
            <p:ph idx="4294967295"/>
          </p:nvPr>
        </p:nvPicPr>
        <p:blipFill>
          <a:blip r:embed="rId3"/>
          <a:srcRect/>
          <a:stretch>
            <a:fillRect/>
          </a:stretch>
        </p:blipFill>
        <p:spPr>
          <a:xfrm>
            <a:off x="17463" y="715963"/>
            <a:ext cx="8353425" cy="6264275"/>
          </a:xfrm>
          <a:noFill/>
        </p:spPr>
      </p:pic>
      <p:sp>
        <p:nvSpPr>
          <p:cNvPr id="63492" name="Text Box 20"/>
          <p:cNvSpPr txBox="1">
            <a:spLocks noChangeArrowheads="1"/>
          </p:cNvSpPr>
          <p:nvPr/>
        </p:nvSpPr>
        <p:spPr bwMode="auto">
          <a:xfrm>
            <a:off x="701675" y="5676900"/>
            <a:ext cx="7559675" cy="457200"/>
          </a:xfrm>
          <a:prstGeom prst="rect">
            <a:avLst/>
          </a:prstGeom>
          <a:noFill/>
          <a:ln w="9525" algn="ctr">
            <a:noFill/>
            <a:miter lim="800000"/>
            <a:headEnd/>
            <a:tailEnd/>
          </a:ln>
        </p:spPr>
        <p:txBody>
          <a:bodyPr>
            <a:spAutoFit/>
          </a:bodyPr>
          <a:lstStyle/>
          <a:p>
            <a:pPr>
              <a:spcBef>
                <a:spcPct val="50000"/>
              </a:spcBef>
            </a:pPr>
            <a:r>
              <a:rPr lang="en-US" altLang="ja-JP" sz="2400" i="1" dirty="0">
                <a:solidFill>
                  <a:srgbClr val="000000"/>
                </a:solidFill>
                <a:cs typeface="Raavi" pitchFamily="2"/>
              </a:rPr>
              <a:t>Minimum Elevation Contour for 3 QZS over 24 hours</a:t>
            </a:r>
          </a:p>
        </p:txBody>
      </p:sp>
      <p:sp>
        <p:nvSpPr>
          <p:cNvPr id="63493" name="Line 21"/>
          <p:cNvSpPr>
            <a:spLocks noChangeShapeType="1"/>
          </p:cNvSpPr>
          <p:nvPr/>
        </p:nvSpPr>
        <p:spPr bwMode="auto">
          <a:xfrm flipH="1" flipV="1">
            <a:off x="7431088" y="1895475"/>
            <a:ext cx="407987" cy="715963"/>
          </a:xfrm>
          <a:prstGeom prst="line">
            <a:avLst/>
          </a:prstGeom>
          <a:noFill/>
          <a:ln w="9525">
            <a:solidFill>
              <a:srgbClr val="336666"/>
            </a:solidFill>
            <a:round/>
            <a:headEnd/>
            <a:tailEnd type="triangle" w="med" len="med"/>
          </a:ln>
        </p:spPr>
        <p:txBody>
          <a:bodyPr>
            <a:spAutoFit/>
          </a:bodyPr>
          <a:lstStyle/>
          <a:p>
            <a:endParaRPr lang="ja-JP" altLang="en-US"/>
          </a:p>
        </p:txBody>
      </p:sp>
      <p:sp>
        <p:nvSpPr>
          <p:cNvPr id="63494" name="Text Box 22"/>
          <p:cNvSpPr txBox="1">
            <a:spLocks noChangeArrowheads="1"/>
          </p:cNvSpPr>
          <p:nvPr/>
        </p:nvSpPr>
        <p:spPr bwMode="auto">
          <a:xfrm>
            <a:off x="7791450" y="2459038"/>
            <a:ext cx="1125538" cy="366712"/>
          </a:xfrm>
          <a:prstGeom prst="rect">
            <a:avLst/>
          </a:prstGeom>
          <a:noFill/>
          <a:ln w="9525" algn="ctr">
            <a:noFill/>
            <a:miter lim="800000"/>
            <a:headEnd/>
            <a:tailEnd/>
          </a:ln>
        </p:spPr>
        <p:txBody>
          <a:bodyPr>
            <a:spAutoFit/>
          </a:bodyPr>
          <a:lstStyle/>
          <a:p>
            <a:pPr>
              <a:spcBef>
                <a:spcPct val="50000"/>
              </a:spcBef>
            </a:pPr>
            <a:r>
              <a:rPr lang="en-US" altLang="ja-JP" sz="1800" i="1">
                <a:solidFill>
                  <a:srgbClr val="080808"/>
                </a:solidFill>
                <a:cs typeface="Raavi" pitchFamily="2"/>
              </a:rPr>
              <a:t>10 deg</a:t>
            </a:r>
          </a:p>
        </p:txBody>
      </p:sp>
      <p:sp>
        <p:nvSpPr>
          <p:cNvPr id="63495" name="Line 23"/>
          <p:cNvSpPr>
            <a:spLocks noChangeShapeType="1"/>
          </p:cNvSpPr>
          <p:nvPr/>
        </p:nvSpPr>
        <p:spPr bwMode="auto">
          <a:xfrm>
            <a:off x="4876800" y="2435225"/>
            <a:ext cx="720725" cy="1270000"/>
          </a:xfrm>
          <a:prstGeom prst="line">
            <a:avLst/>
          </a:prstGeom>
          <a:noFill/>
          <a:ln w="9525">
            <a:solidFill>
              <a:srgbClr val="336666"/>
            </a:solidFill>
            <a:round/>
            <a:headEnd type="triangle" w="med" len="med"/>
            <a:tailEnd/>
          </a:ln>
        </p:spPr>
        <p:txBody>
          <a:bodyPr>
            <a:spAutoFit/>
          </a:bodyPr>
          <a:lstStyle/>
          <a:p>
            <a:endParaRPr lang="ja-JP" altLang="en-US"/>
          </a:p>
        </p:txBody>
      </p:sp>
      <p:sp>
        <p:nvSpPr>
          <p:cNvPr id="63496" name="Text Box 24"/>
          <p:cNvSpPr txBox="1">
            <a:spLocks noChangeArrowheads="1"/>
          </p:cNvSpPr>
          <p:nvPr/>
        </p:nvSpPr>
        <p:spPr bwMode="auto">
          <a:xfrm>
            <a:off x="5464175" y="3695700"/>
            <a:ext cx="1125538" cy="366713"/>
          </a:xfrm>
          <a:prstGeom prst="rect">
            <a:avLst/>
          </a:prstGeom>
          <a:noFill/>
          <a:ln w="9525" algn="ctr">
            <a:noFill/>
            <a:miter lim="800000"/>
            <a:headEnd/>
            <a:tailEnd/>
          </a:ln>
        </p:spPr>
        <p:txBody>
          <a:bodyPr>
            <a:spAutoFit/>
          </a:bodyPr>
          <a:lstStyle/>
          <a:p>
            <a:pPr>
              <a:spcBef>
                <a:spcPct val="50000"/>
              </a:spcBef>
            </a:pPr>
            <a:r>
              <a:rPr lang="en-US" altLang="ja-JP" sz="1800" i="1">
                <a:solidFill>
                  <a:srgbClr val="080808"/>
                </a:solidFill>
                <a:cs typeface="Raavi" pitchFamily="2"/>
              </a:rPr>
              <a:t>20 deg</a:t>
            </a:r>
          </a:p>
        </p:txBody>
      </p:sp>
      <p:sp>
        <p:nvSpPr>
          <p:cNvPr id="63497" name="Line 25"/>
          <p:cNvSpPr>
            <a:spLocks noChangeShapeType="1"/>
          </p:cNvSpPr>
          <p:nvPr/>
        </p:nvSpPr>
        <p:spPr bwMode="auto">
          <a:xfrm flipV="1">
            <a:off x="1636713" y="4127500"/>
            <a:ext cx="1439862" cy="1152525"/>
          </a:xfrm>
          <a:prstGeom prst="line">
            <a:avLst/>
          </a:prstGeom>
          <a:noFill/>
          <a:ln w="9525">
            <a:solidFill>
              <a:srgbClr val="336666"/>
            </a:solidFill>
            <a:round/>
            <a:headEnd/>
            <a:tailEnd type="triangle" w="med" len="med"/>
          </a:ln>
        </p:spPr>
        <p:txBody>
          <a:bodyPr>
            <a:spAutoFit/>
          </a:bodyPr>
          <a:lstStyle/>
          <a:p>
            <a:endParaRPr lang="ja-JP" altLang="en-US"/>
          </a:p>
        </p:txBody>
      </p:sp>
      <p:sp>
        <p:nvSpPr>
          <p:cNvPr id="63498" name="Text Box 26"/>
          <p:cNvSpPr txBox="1">
            <a:spLocks noChangeArrowheads="1"/>
          </p:cNvSpPr>
          <p:nvPr/>
        </p:nvSpPr>
        <p:spPr bwMode="auto">
          <a:xfrm>
            <a:off x="268288" y="5280025"/>
            <a:ext cx="2744787" cy="336550"/>
          </a:xfrm>
          <a:prstGeom prst="rect">
            <a:avLst/>
          </a:prstGeom>
          <a:noFill/>
          <a:ln w="9525" algn="ctr">
            <a:noFill/>
            <a:miter lim="800000"/>
            <a:headEnd/>
            <a:tailEnd/>
          </a:ln>
        </p:spPr>
        <p:txBody>
          <a:bodyPr>
            <a:spAutoFit/>
          </a:bodyPr>
          <a:lstStyle/>
          <a:p>
            <a:pPr>
              <a:spcBef>
                <a:spcPct val="50000"/>
              </a:spcBef>
            </a:pPr>
            <a:r>
              <a:rPr lang="en-US" altLang="ja-JP" b="1" i="1">
                <a:solidFill>
                  <a:srgbClr val="000000"/>
                </a:solidFill>
                <a:latin typeface="Tahoma" pitchFamily="34" charset="0"/>
                <a:cs typeface="Raavi" pitchFamily="2"/>
              </a:rPr>
              <a:t>Ground track of a QZS</a:t>
            </a:r>
          </a:p>
        </p:txBody>
      </p:sp>
      <p:sp>
        <p:nvSpPr>
          <p:cNvPr id="63499" name="Text Box 27"/>
          <p:cNvSpPr txBox="1">
            <a:spLocks noChangeArrowheads="1"/>
          </p:cNvSpPr>
          <p:nvPr/>
        </p:nvSpPr>
        <p:spPr bwMode="auto">
          <a:xfrm>
            <a:off x="790575" y="6126163"/>
            <a:ext cx="7785100" cy="304800"/>
          </a:xfrm>
          <a:prstGeom prst="rect">
            <a:avLst/>
          </a:prstGeom>
          <a:noFill/>
          <a:ln w="9525" algn="ctr">
            <a:noFill/>
            <a:miter lim="800000"/>
            <a:headEnd/>
            <a:tailEnd/>
          </a:ln>
        </p:spPr>
        <p:txBody>
          <a:bodyPr>
            <a:spAutoFit/>
          </a:bodyPr>
          <a:lstStyle/>
          <a:p>
            <a:pPr algn="r">
              <a:spcBef>
                <a:spcPct val="50000"/>
              </a:spcBef>
            </a:pPr>
            <a:r>
              <a:rPr lang="ja-JP" altLang="en-US" sz="1400" i="1">
                <a:solidFill>
                  <a:srgbClr val="336666"/>
                </a:solidFill>
                <a:cs typeface="Raavi" pitchFamily="2"/>
              </a:rPr>
              <a:t>* </a:t>
            </a:r>
            <a:r>
              <a:rPr lang="en-US" altLang="ja-JP" sz="1400" i="1">
                <a:solidFill>
                  <a:srgbClr val="336666"/>
                </a:solidFill>
                <a:cs typeface="Raavi" pitchFamily="2"/>
              </a:rPr>
              <a:t>for maximum elevation of visible satellites </a:t>
            </a:r>
          </a:p>
        </p:txBody>
      </p:sp>
      <p:grpSp>
        <p:nvGrpSpPr>
          <p:cNvPr id="2" name="Group 28"/>
          <p:cNvGrpSpPr>
            <a:grpSpLocks/>
          </p:cNvGrpSpPr>
          <p:nvPr/>
        </p:nvGrpSpPr>
        <p:grpSpPr bwMode="auto">
          <a:xfrm>
            <a:off x="8131175" y="163513"/>
            <a:ext cx="792163" cy="1295400"/>
            <a:chOff x="5136" y="960"/>
            <a:chExt cx="528" cy="864"/>
          </a:xfrm>
        </p:grpSpPr>
        <p:sp>
          <p:nvSpPr>
            <p:cNvPr id="63503" name="Oval 29"/>
            <p:cNvSpPr>
              <a:spLocks noChangeArrowheads="1"/>
            </p:cNvSpPr>
            <p:nvPr/>
          </p:nvSpPr>
          <p:spPr bwMode="auto">
            <a:xfrm>
              <a:off x="5136" y="960"/>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4" name="Oval 30"/>
            <p:cNvSpPr>
              <a:spLocks noChangeArrowheads="1"/>
            </p:cNvSpPr>
            <p:nvPr/>
          </p:nvSpPr>
          <p:spPr bwMode="auto">
            <a:xfrm>
              <a:off x="5248" y="960"/>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5" name="Oval 31"/>
            <p:cNvSpPr>
              <a:spLocks noChangeArrowheads="1"/>
            </p:cNvSpPr>
            <p:nvPr/>
          </p:nvSpPr>
          <p:spPr bwMode="auto">
            <a:xfrm>
              <a:off x="5360" y="960"/>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6" name="Oval 32"/>
            <p:cNvSpPr>
              <a:spLocks noChangeArrowheads="1"/>
            </p:cNvSpPr>
            <p:nvPr/>
          </p:nvSpPr>
          <p:spPr bwMode="auto">
            <a:xfrm>
              <a:off x="5136" y="1072"/>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7" name="Oval 33"/>
            <p:cNvSpPr>
              <a:spLocks noChangeArrowheads="1"/>
            </p:cNvSpPr>
            <p:nvPr/>
          </p:nvSpPr>
          <p:spPr bwMode="auto">
            <a:xfrm>
              <a:off x="5248" y="1072"/>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8" name="Oval 34"/>
            <p:cNvSpPr>
              <a:spLocks noChangeArrowheads="1"/>
            </p:cNvSpPr>
            <p:nvPr/>
          </p:nvSpPr>
          <p:spPr bwMode="auto">
            <a:xfrm>
              <a:off x="5360" y="1072"/>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09" name="Oval 35"/>
            <p:cNvSpPr>
              <a:spLocks noChangeArrowheads="1"/>
            </p:cNvSpPr>
            <p:nvPr/>
          </p:nvSpPr>
          <p:spPr bwMode="auto">
            <a:xfrm>
              <a:off x="5472" y="1072"/>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0" name="Oval 36"/>
            <p:cNvSpPr>
              <a:spLocks noChangeArrowheads="1"/>
            </p:cNvSpPr>
            <p:nvPr/>
          </p:nvSpPr>
          <p:spPr bwMode="auto">
            <a:xfrm>
              <a:off x="5136" y="1184"/>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1" name="Oval 37"/>
            <p:cNvSpPr>
              <a:spLocks noChangeArrowheads="1"/>
            </p:cNvSpPr>
            <p:nvPr/>
          </p:nvSpPr>
          <p:spPr bwMode="auto">
            <a:xfrm>
              <a:off x="5248" y="1184"/>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2" name="Oval 38"/>
            <p:cNvSpPr>
              <a:spLocks noChangeArrowheads="1"/>
            </p:cNvSpPr>
            <p:nvPr/>
          </p:nvSpPr>
          <p:spPr bwMode="auto">
            <a:xfrm>
              <a:off x="5360" y="1184"/>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3" name="Oval 39"/>
            <p:cNvSpPr>
              <a:spLocks noChangeArrowheads="1"/>
            </p:cNvSpPr>
            <p:nvPr/>
          </p:nvSpPr>
          <p:spPr bwMode="auto">
            <a:xfrm>
              <a:off x="5472" y="1184"/>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4" name="Oval 40"/>
            <p:cNvSpPr>
              <a:spLocks noChangeArrowheads="1"/>
            </p:cNvSpPr>
            <p:nvPr/>
          </p:nvSpPr>
          <p:spPr bwMode="auto">
            <a:xfrm>
              <a:off x="5584" y="1184"/>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5" name="Oval 41"/>
            <p:cNvSpPr>
              <a:spLocks noChangeArrowheads="1"/>
            </p:cNvSpPr>
            <p:nvPr/>
          </p:nvSpPr>
          <p:spPr bwMode="auto">
            <a:xfrm>
              <a:off x="5136" y="1296"/>
              <a:ext cx="80" cy="80"/>
            </a:xfrm>
            <a:prstGeom prst="ellipse">
              <a:avLst/>
            </a:prstGeom>
            <a:solidFill>
              <a:schemeClr val="tx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6" name="Oval 42"/>
            <p:cNvSpPr>
              <a:spLocks noChangeArrowheads="1"/>
            </p:cNvSpPr>
            <p:nvPr/>
          </p:nvSpPr>
          <p:spPr bwMode="auto">
            <a:xfrm>
              <a:off x="5248" y="1296"/>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7" name="Oval 43"/>
            <p:cNvSpPr>
              <a:spLocks noChangeArrowheads="1"/>
            </p:cNvSpPr>
            <p:nvPr/>
          </p:nvSpPr>
          <p:spPr bwMode="auto">
            <a:xfrm>
              <a:off x="5360" y="1296"/>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8" name="Oval 44"/>
            <p:cNvSpPr>
              <a:spLocks noChangeArrowheads="1"/>
            </p:cNvSpPr>
            <p:nvPr/>
          </p:nvSpPr>
          <p:spPr bwMode="auto">
            <a:xfrm>
              <a:off x="5472" y="1296"/>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19" name="Oval 45"/>
            <p:cNvSpPr>
              <a:spLocks noChangeArrowheads="1"/>
            </p:cNvSpPr>
            <p:nvPr/>
          </p:nvSpPr>
          <p:spPr bwMode="auto">
            <a:xfrm>
              <a:off x="5136" y="1408"/>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0" name="Oval 46"/>
            <p:cNvSpPr>
              <a:spLocks noChangeArrowheads="1"/>
            </p:cNvSpPr>
            <p:nvPr/>
          </p:nvSpPr>
          <p:spPr bwMode="auto">
            <a:xfrm>
              <a:off x="5248" y="1408"/>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1" name="Oval 47"/>
            <p:cNvSpPr>
              <a:spLocks noChangeArrowheads="1"/>
            </p:cNvSpPr>
            <p:nvPr/>
          </p:nvSpPr>
          <p:spPr bwMode="auto">
            <a:xfrm>
              <a:off x="5360" y="1408"/>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2" name="Oval 48"/>
            <p:cNvSpPr>
              <a:spLocks noChangeArrowheads="1"/>
            </p:cNvSpPr>
            <p:nvPr/>
          </p:nvSpPr>
          <p:spPr bwMode="auto">
            <a:xfrm>
              <a:off x="5472" y="1408"/>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3" name="Oval 49"/>
            <p:cNvSpPr>
              <a:spLocks noChangeArrowheads="1"/>
            </p:cNvSpPr>
            <p:nvPr/>
          </p:nvSpPr>
          <p:spPr bwMode="auto">
            <a:xfrm>
              <a:off x="5584" y="1408"/>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4" name="Oval 50"/>
            <p:cNvSpPr>
              <a:spLocks noChangeArrowheads="1"/>
            </p:cNvSpPr>
            <p:nvPr/>
          </p:nvSpPr>
          <p:spPr bwMode="auto">
            <a:xfrm>
              <a:off x="5136" y="1520"/>
              <a:ext cx="80" cy="80"/>
            </a:xfrm>
            <a:prstGeom prst="ellipse">
              <a:avLst/>
            </a:prstGeom>
            <a:solidFill>
              <a:schemeClr val="accent2"/>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5" name="Oval 51"/>
            <p:cNvSpPr>
              <a:spLocks noChangeArrowheads="1"/>
            </p:cNvSpPr>
            <p:nvPr/>
          </p:nvSpPr>
          <p:spPr bwMode="auto">
            <a:xfrm>
              <a:off x="5248" y="1520"/>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6" name="Oval 52"/>
            <p:cNvSpPr>
              <a:spLocks noChangeArrowheads="1"/>
            </p:cNvSpPr>
            <p:nvPr/>
          </p:nvSpPr>
          <p:spPr bwMode="auto">
            <a:xfrm>
              <a:off x="5360" y="1520"/>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7" name="Oval 53"/>
            <p:cNvSpPr>
              <a:spLocks noChangeArrowheads="1"/>
            </p:cNvSpPr>
            <p:nvPr/>
          </p:nvSpPr>
          <p:spPr bwMode="auto">
            <a:xfrm>
              <a:off x="5472" y="1520"/>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8" name="Oval 54"/>
            <p:cNvSpPr>
              <a:spLocks noChangeArrowheads="1"/>
            </p:cNvSpPr>
            <p:nvPr/>
          </p:nvSpPr>
          <p:spPr bwMode="auto">
            <a:xfrm>
              <a:off x="5136" y="1632"/>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29" name="Oval 55"/>
            <p:cNvSpPr>
              <a:spLocks noChangeArrowheads="1"/>
            </p:cNvSpPr>
            <p:nvPr/>
          </p:nvSpPr>
          <p:spPr bwMode="auto">
            <a:xfrm>
              <a:off x="5248" y="1632"/>
              <a:ext cx="80" cy="80"/>
            </a:xfrm>
            <a:prstGeom prst="ellipse">
              <a:avLst/>
            </a:prstGeom>
            <a:solidFill>
              <a:schemeClr val="accent1"/>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30" name="Oval 56"/>
            <p:cNvSpPr>
              <a:spLocks noChangeArrowheads="1"/>
            </p:cNvSpPr>
            <p:nvPr/>
          </p:nvSpPr>
          <p:spPr bwMode="auto">
            <a:xfrm>
              <a:off x="5360" y="1632"/>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31" name="Oval 57"/>
            <p:cNvSpPr>
              <a:spLocks noChangeArrowheads="1"/>
            </p:cNvSpPr>
            <p:nvPr/>
          </p:nvSpPr>
          <p:spPr bwMode="auto">
            <a:xfrm>
              <a:off x="5472" y="1632"/>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32" name="Oval 58"/>
            <p:cNvSpPr>
              <a:spLocks noChangeArrowheads="1"/>
            </p:cNvSpPr>
            <p:nvPr/>
          </p:nvSpPr>
          <p:spPr bwMode="auto">
            <a:xfrm>
              <a:off x="5248" y="1744"/>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sp>
          <p:nvSpPr>
            <p:cNvPr id="63533" name="Oval 59"/>
            <p:cNvSpPr>
              <a:spLocks noChangeArrowheads="1"/>
            </p:cNvSpPr>
            <p:nvPr/>
          </p:nvSpPr>
          <p:spPr bwMode="auto">
            <a:xfrm>
              <a:off x="5472" y="1744"/>
              <a:ext cx="80" cy="80"/>
            </a:xfrm>
            <a:prstGeom prst="ellipse">
              <a:avLst/>
            </a:prstGeom>
            <a:solidFill>
              <a:schemeClr val="folHlink"/>
            </a:solidFill>
            <a:ln w="9525">
              <a:noFill/>
              <a:round/>
              <a:headEnd/>
              <a:tailEnd/>
            </a:ln>
          </p:spPr>
          <p:txBody>
            <a:bodyPr wrap="none" anchor="ctr"/>
            <a:lstStyle/>
            <a:p>
              <a:pPr>
                <a:lnSpc>
                  <a:spcPct val="60000"/>
                </a:lnSpc>
                <a:spcBef>
                  <a:spcPct val="20000"/>
                </a:spcBef>
              </a:pPr>
              <a:endParaRPr lang="ja-JP" altLang="en-US" sz="3200">
                <a:latin typeface="Times New Roman" pitchFamily="18" charset="0"/>
                <a:cs typeface="Raavi" pitchFamily="2"/>
              </a:endParaRPr>
            </a:p>
          </p:txBody>
        </p:sp>
      </p:grpSp>
      <p:sp>
        <p:nvSpPr>
          <p:cNvPr id="63501" name="Line 60"/>
          <p:cNvSpPr>
            <a:spLocks noChangeShapeType="1"/>
          </p:cNvSpPr>
          <p:nvPr/>
        </p:nvSpPr>
        <p:spPr bwMode="auto">
          <a:xfrm>
            <a:off x="446088" y="1495425"/>
            <a:ext cx="7632700" cy="0"/>
          </a:xfrm>
          <a:prstGeom prst="line">
            <a:avLst/>
          </a:prstGeom>
          <a:noFill/>
          <a:ln w="57150" cmpd="thickThin">
            <a:solidFill>
              <a:schemeClr val="hlink"/>
            </a:solidFill>
            <a:round/>
            <a:headEnd/>
            <a:tailEnd/>
          </a:ln>
        </p:spPr>
        <p:txBody>
          <a:bodyPr/>
          <a:lstStyle/>
          <a:p>
            <a:endParaRPr lang="ja-JP" altLang="en-US"/>
          </a:p>
        </p:txBody>
      </p:sp>
      <p:sp>
        <p:nvSpPr>
          <p:cNvPr id="1124354" name="Rectangle 2"/>
          <p:cNvSpPr>
            <a:spLocks noGrp="1" noChangeArrowheads="1"/>
          </p:cNvSpPr>
          <p:nvPr>
            <p:ph type="title" sz="quarter" idx="4294967295"/>
          </p:nvPr>
        </p:nvSpPr>
        <p:spPr>
          <a:xfrm>
            <a:off x="622300" y="541175"/>
            <a:ext cx="7515225" cy="682787"/>
          </a:xfrm>
        </p:spPr>
        <p:txBody>
          <a:bodyPr anchor="b">
            <a:normAutofit fontScale="90000"/>
          </a:bodyPr>
          <a:lstStyle/>
          <a:p>
            <a:pPr eaLnBrk="1" hangingPunct="1">
              <a:defRPr/>
            </a:pPr>
            <a:r>
              <a:rPr lang="en-US" altLang="ja-JP" b="1" i="1" dirty="0" smtClean="0">
                <a:solidFill>
                  <a:srgbClr val="080808"/>
                </a:solidFill>
                <a:effectLst>
                  <a:outerShdw blurRad="38100" dist="38100" dir="2700000" algn="tl">
                    <a:srgbClr val="C0C0C0"/>
                  </a:outerShdw>
                </a:effectLst>
              </a:rPr>
              <a:t>QZSS covers Asia</a:t>
            </a:r>
          </a:p>
        </p:txBody>
      </p:sp>
    </p:spTree>
    <p:extLst>
      <p:ext uri="{BB962C8B-B14F-4D97-AF65-F5344CB8AC3E}">
        <p14:creationId xmlns:p14="http://schemas.microsoft.com/office/powerpoint/2010/main" val="2155665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07960" y="1342602"/>
            <a:ext cx="9145015" cy="6186309"/>
          </a:xfrm>
          <a:prstGeom prst="rect">
            <a:avLst/>
          </a:prstGeom>
          <a:noFill/>
        </p:spPr>
        <p:txBody>
          <a:bodyPr wrap="square" rtlCol="0">
            <a:spAutoFit/>
          </a:bodyPr>
          <a:lstStyle/>
          <a:p>
            <a:pPr marL="285750" indent="-285750">
              <a:buFont typeface="Wingdings" pitchFamily="2" charset="2"/>
              <a:buChar char="ü"/>
            </a:pPr>
            <a:r>
              <a:rPr lang="en-US" altLang="ja-JP" sz="3600" b="1" dirty="0" smtClean="0"/>
              <a:t>Proactively shared information among countries and institutions</a:t>
            </a:r>
          </a:p>
          <a:p>
            <a:pPr marL="285750" indent="-285750">
              <a:buFont typeface="Wingdings" pitchFamily="2" charset="2"/>
              <a:buChar char="ü"/>
            </a:pPr>
            <a:r>
              <a:rPr lang="en-US" altLang="ja-JP" sz="3600" b="1" dirty="0" smtClean="0"/>
              <a:t>Regional Framework for key players to act “for the benefit of the Region”</a:t>
            </a:r>
            <a:r>
              <a:rPr lang="en-US" altLang="ja-JP" sz="3600" b="1" dirty="0"/>
              <a:t> </a:t>
            </a:r>
            <a:endParaRPr lang="en-US" altLang="ja-JP" sz="3600" b="1" dirty="0" smtClean="0"/>
          </a:p>
          <a:p>
            <a:pPr marL="285750" indent="-285750">
              <a:buFont typeface="Wingdings" pitchFamily="2" charset="2"/>
              <a:buChar char="ü"/>
            </a:pPr>
            <a:r>
              <a:rPr lang="en-US" altLang="ja-JP" sz="3600" b="1" dirty="0" smtClean="0"/>
              <a:t>More </a:t>
            </a:r>
            <a:r>
              <a:rPr lang="en-US" altLang="ja-JP" sz="3600" b="1" dirty="0"/>
              <a:t>Joint R &amp; D project dedicated to the Region</a:t>
            </a:r>
          </a:p>
          <a:p>
            <a:pPr marL="285750" indent="-285750">
              <a:buFont typeface="Wingdings" pitchFamily="2" charset="2"/>
              <a:buChar char="ü"/>
            </a:pPr>
            <a:r>
              <a:rPr lang="en-US" altLang="ja-JP" sz="3600" b="1" dirty="0" smtClean="0"/>
              <a:t>Global and Regional </a:t>
            </a:r>
            <a:r>
              <a:rPr lang="en-US" altLang="ja-JP" sz="3600" b="1" dirty="0"/>
              <a:t>open </a:t>
            </a:r>
            <a:r>
              <a:rPr lang="en-US" altLang="ja-JP" sz="3600" b="1" dirty="0" smtClean="0"/>
              <a:t>societies </a:t>
            </a:r>
            <a:r>
              <a:rPr lang="en-US" altLang="ja-JP" sz="3600" b="1" dirty="0"/>
              <a:t>of scientists </a:t>
            </a:r>
            <a:r>
              <a:rPr lang="en-US" altLang="ja-JP" sz="3600" b="1" dirty="0" smtClean="0"/>
              <a:t>and practitioners (</a:t>
            </a:r>
            <a:r>
              <a:rPr lang="en-US" altLang="ja-JP" sz="3600" b="1" dirty="0"/>
              <a:t>Yes, PRAGMA!)  </a:t>
            </a:r>
            <a:r>
              <a:rPr lang="en-US" altLang="ja-JP" sz="3600" b="1" dirty="0" smtClean="0"/>
              <a:t>to engage in multi-disciplinary collaboration with each other  </a:t>
            </a:r>
            <a:endParaRPr lang="en-US" altLang="ja-JP" sz="3600" b="1" dirty="0"/>
          </a:p>
          <a:p>
            <a:endParaRPr lang="en-US" altLang="ja-JP" dirty="0" smtClean="0"/>
          </a:p>
          <a:p>
            <a:r>
              <a:rPr lang="en-US" altLang="ja-JP" dirty="0" smtClean="0"/>
              <a:t> </a:t>
            </a:r>
            <a:endParaRPr kumimoji="1" lang="ja-JP" altLang="en-US" dirty="0"/>
          </a:p>
        </p:txBody>
      </p:sp>
      <p:sp>
        <p:nvSpPr>
          <p:cNvPr id="6" name="テキスト ボックス 5"/>
          <p:cNvSpPr txBox="1"/>
          <p:nvPr/>
        </p:nvSpPr>
        <p:spPr>
          <a:xfrm>
            <a:off x="107960" y="19163"/>
            <a:ext cx="8820472" cy="1323439"/>
          </a:xfrm>
          <a:prstGeom prst="rect">
            <a:avLst/>
          </a:prstGeom>
          <a:noFill/>
        </p:spPr>
        <p:txBody>
          <a:bodyPr wrap="square" rtlCol="0">
            <a:spAutoFit/>
          </a:bodyPr>
          <a:lstStyle/>
          <a:p>
            <a:r>
              <a:rPr kumimoji="1" lang="en-US" altLang="ja-JP" sz="4000" b="1" dirty="0" smtClean="0"/>
              <a:t>What are needed to strengthen regional solidarity?</a:t>
            </a:r>
          </a:p>
        </p:txBody>
      </p:sp>
    </p:spTree>
    <p:extLst>
      <p:ext uri="{BB962C8B-B14F-4D97-AF65-F5344CB8AC3E}">
        <p14:creationId xmlns:p14="http://schemas.microsoft.com/office/powerpoint/2010/main" val="26791512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07960" y="1052736"/>
            <a:ext cx="8958542" cy="3970318"/>
          </a:xfrm>
          <a:prstGeom prst="rect">
            <a:avLst/>
          </a:prstGeom>
          <a:noFill/>
        </p:spPr>
        <p:txBody>
          <a:bodyPr wrap="square" rtlCol="0">
            <a:spAutoFit/>
          </a:bodyPr>
          <a:lstStyle/>
          <a:p>
            <a:pPr marL="457200" indent="-457200">
              <a:buFont typeface="Wingdings" pitchFamily="2" charset="2"/>
              <a:buChar char="ü"/>
            </a:pPr>
            <a:r>
              <a:rPr lang="en-US" altLang="ja-JP" sz="3600" b="1" dirty="0"/>
              <a:t>Fast, effective response at emergency</a:t>
            </a:r>
          </a:p>
          <a:p>
            <a:pPr marL="457200" indent="-457200">
              <a:buFont typeface="Wingdings" pitchFamily="2" charset="2"/>
              <a:buChar char="ü"/>
            </a:pPr>
            <a:r>
              <a:rPr kumimoji="1" lang="en-US" altLang="ja-JP" sz="3600" b="1" dirty="0" smtClean="0"/>
              <a:t>Joint cohesive action to mitigate the impact</a:t>
            </a:r>
          </a:p>
          <a:p>
            <a:pPr marL="457200" indent="-457200">
              <a:buFont typeface="Wingdings" pitchFamily="2" charset="2"/>
              <a:buChar char="ü"/>
            </a:pPr>
            <a:r>
              <a:rPr lang="en-US" altLang="ja-JP" sz="3600" b="1" dirty="0" smtClean="0"/>
              <a:t>Preventing future shocks from spreading in the region</a:t>
            </a:r>
          </a:p>
          <a:p>
            <a:pPr marL="457200" indent="-457200">
              <a:buFont typeface="Wingdings" pitchFamily="2" charset="2"/>
              <a:buChar char="ü"/>
            </a:pPr>
            <a:r>
              <a:rPr lang="en-US" altLang="ja-JP" sz="3600" b="1" dirty="0" smtClean="0"/>
              <a:t>Making undoable doable to save lives and properties</a:t>
            </a:r>
          </a:p>
          <a:p>
            <a:pPr marL="457200" indent="-457200">
              <a:buFont typeface="Wingdings" pitchFamily="2" charset="2"/>
              <a:buChar char="ü"/>
            </a:pPr>
            <a:r>
              <a:rPr lang="en-US" altLang="ja-JP" sz="3600" b="1" dirty="0" smtClean="0"/>
              <a:t>New investment opportunity in the Region</a:t>
            </a:r>
            <a:endParaRPr kumimoji="1" lang="ja-JP" altLang="en-US" sz="3600" b="1" dirty="0"/>
          </a:p>
        </p:txBody>
      </p:sp>
      <p:sp>
        <p:nvSpPr>
          <p:cNvPr id="5" name="テキスト ボックス 4"/>
          <p:cNvSpPr txBox="1"/>
          <p:nvPr/>
        </p:nvSpPr>
        <p:spPr>
          <a:xfrm>
            <a:off x="0" y="260648"/>
            <a:ext cx="9066502" cy="707886"/>
          </a:xfrm>
          <a:prstGeom prst="rect">
            <a:avLst/>
          </a:prstGeom>
          <a:noFill/>
        </p:spPr>
        <p:txBody>
          <a:bodyPr wrap="square" rtlCol="0">
            <a:spAutoFit/>
          </a:bodyPr>
          <a:lstStyle/>
          <a:p>
            <a:r>
              <a:rPr kumimoji="1" lang="en-US" altLang="ja-JP" sz="3600" b="1" dirty="0" smtClean="0"/>
              <a:t>What benefit will the regional solidarity bring</a:t>
            </a:r>
            <a:r>
              <a:rPr kumimoji="1" lang="en-US" altLang="ja-JP" sz="4000" b="1" dirty="0" smtClean="0"/>
              <a:t>? </a:t>
            </a:r>
            <a:endParaRPr kumimoji="1" lang="ja-JP" altLang="en-US" sz="4000" b="1" dirty="0"/>
          </a:p>
        </p:txBody>
      </p:sp>
      <p:sp>
        <p:nvSpPr>
          <p:cNvPr id="7" name="テキスト ボックス 6"/>
          <p:cNvSpPr txBox="1"/>
          <p:nvPr/>
        </p:nvSpPr>
        <p:spPr>
          <a:xfrm>
            <a:off x="805362" y="5118249"/>
            <a:ext cx="8338638" cy="1754326"/>
          </a:xfrm>
          <a:prstGeom prst="rect">
            <a:avLst/>
          </a:prstGeom>
          <a:noFill/>
        </p:spPr>
        <p:txBody>
          <a:bodyPr wrap="square" rtlCol="0">
            <a:spAutoFit/>
          </a:bodyPr>
          <a:lstStyle/>
          <a:p>
            <a:r>
              <a:rPr kumimoji="1" lang="en-US" altLang="ja-JP" sz="3600" b="1" dirty="0" smtClean="0"/>
              <a:t>IT Community and Disaster community can work together for the people of the region and the world</a:t>
            </a:r>
            <a:endParaRPr kumimoji="1" lang="ja-JP" altLang="en-US" sz="3200" b="1" dirty="0"/>
          </a:p>
        </p:txBody>
      </p:sp>
      <p:sp>
        <p:nvSpPr>
          <p:cNvPr id="8" name="右矢印 7"/>
          <p:cNvSpPr/>
          <p:nvPr/>
        </p:nvSpPr>
        <p:spPr>
          <a:xfrm>
            <a:off x="241850" y="5310475"/>
            <a:ext cx="576064" cy="10801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Tree>
    <p:extLst>
      <p:ext uri="{BB962C8B-B14F-4D97-AF65-F5344CB8AC3E}">
        <p14:creationId xmlns:p14="http://schemas.microsoft.com/office/powerpoint/2010/main" val="1700758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スライド番号プレースホルダ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3499D0-3AB6-4D83-97D5-1B5DF652EBE4}" type="slidenum">
              <a:rPr lang="ja-JP" altLang="en-US" smtClean="0"/>
              <a:pPr fontAlgn="base">
                <a:spcBef>
                  <a:spcPct val="0"/>
                </a:spcBef>
                <a:spcAft>
                  <a:spcPct val="0"/>
                </a:spcAft>
                <a:defRPr/>
              </a:pPr>
              <a:t>55</a:t>
            </a:fld>
            <a:endParaRPr lang="ja-JP" altLang="en-US" smtClean="0"/>
          </a:p>
        </p:txBody>
      </p:sp>
      <p:sp>
        <p:nvSpPr>
          <p:cNvPr id="4" name="タイトル 1"/>
          <p:cNvSpPr txBox="1">
            <a:spLocks/>
          </p:cNvSpPr>
          <p:nvPr/>
        </p:nvSpPr>
        <p:spPr bwMode="auto">
          <a:xfrm>
            <a:off x="179512" y="2276872"/>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8000" b="1" dirty="0" smtClean="0">
                <a:ea typeface="HGP創英角ｺﾞｼｯｸUB" pitchFamily="50" charset="-128"/>
                <a:cs typeface="Arial" charset="0"/>
              </a:rPr>
              <a:t>Can you help?</a:t>
            </a:r>
            <a:endParaRPr lang="en-US" altLang="ja-JP" sz="8000" b="1" dirty="0">
              <a:ea typeface="HGP創英角ｺﾞｼｯｸUB" pitchFamily="50" charset="-128"/>
              <a:cs typeface="Arial" charset="0"/>
            </a:endParaRPr>
          </a:p>
        </p:txBody>
      </p:sp>
    </p:spTree>
    <p:extLst>
      <p:ext uri="{BB962C8B-B14F-4D97-AF65-F5344CB8AC3E}">
        <p14:creationId xmlns:p14="http://schemas.microsoft.com/office/powerpoint/2010/main" val="11434049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p:cNvSpPr txBox="1">
            <a:spLocks/>
          </p:cNvSpPr>
          <p:nvPr/>
        </p:nvSpPr>
        <p:spPr bwMode="auto">
          <a:xfrm>
            <a:off x="-99392" y="1829891"/>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8000" b="1" dirty="0" smtClean="0">
                <a:ea typeface="HGP創英角ｺﾞｼｯｸUB" pitchFamily="50" charset="-128"/>
                <a:cs typeface="Arial" charset="0"/>
              </a:rPr>
              <a:t> Yes, you can!</a:t>
            </a:r>
            <a:endParaRPr lang="en-US" altLang="ja-JP" sz="6600" b="1" dirty="0">
              <a:ea typeface="HGP創英角ｺﾞｼｯｸUB" pitchFamily="50" charset="-128"/>
              <a:cs typeface="Arial" charset="0"/>
            </a:endParaRPr>
          </a:p>
        </p:txBody>
      </p:sp>
      <p:sp>
        <p:nvSpPr>
          <p:cNvPr id="16387" name="スライド番号プレースホルダ 2"/>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43499D0-3AB6-4D83-97D5-1B5DF652EBE4}" type="slidenum">
              <a:rPr lang="ja-JP" altLang="en-US" smtClean="0"/>
              <a:pPr fontAlgn="base">
                <a:spcBef>
                  <a:spcPct val="0"/>
                </a:spcBef>
                <a:spcAft>
                  <a:spcPct val="0"/>
                </a:spcAft>
                <a:defRPr/>
              </a:pPr>
              <a:t>56</a:t>
            </a:fld>
            <a:endParaRPr lang="ja-JP" altLang="en-US" smtClean="0"/>
          </a:p>
        </p:txBody>
      </p:sp>
      <p:sp>
        <p:nvSpPr>
          <p:cNvPr id="4" name="タイトル 1"/>
          <p:cNvSpPr txBox="1">
            <a:spLocks/>
          </p:cNvSpPr>
          <p:nvPr/>
        </p:nvSpPr>
        <p:spPr bwMode="auto">
          <a:xfrm>
            <a:off x="0" y="3573016"/>
            <a:ext cx="91440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ctr" eaLnBrk="1" hangingPunct="1"/>
            <a:r>
              <a:rPr lang="en-US" altLang="ja-JP" sz="6600" b="1" dirty="0" smtClean="0">
                <a:ea typeface="HGP創英角ｺﾞｼｯｸUB" pitchFamily="50" charset="-128"/>
                <a:cs typeface="Arial" charset="0"/>
              </a:rPr>
              <a:t>Thank </a:t>
            </a:r>
            <a:r>
              <a:rPr lang="en-US" altLang="ja-JP" sz="6600" b="1" dirty="0">
                <a:ea typeface="HGP創英角ｺﾞｼｯｸUB" pitchFamily="50" charset="-128"/>
                <a:cs typeface="Arial" charset="0"/>
              </a:rPr>
              <a:t>you</a:t>
            </a:r>
          </a:p>
        </p:txBody>
      </p:sp>
    </p:spTree>
    <p:extLst>
      <p:ext uri="{BB962C8B-B14F-4D97-AF65-F5344CB8AC3E}">
        <p14:creationId xmlns:p14="http://schemas.microsoft.com/office/powerpoint/2010/main" val="34379688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番号プレースホルダー 3"/>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FF973D99-24B1-4126-A56F-A5A72D2DD537}" type="slidenum">
              <a:rPr lang="en-US" altLang="ja-JP" sz="1400" smtClean="0"/>
              <a:pPr eaLnBrk="1" hangingPunct="1"/>
              <a:t>6</a:t>
            </a:fld>
            <a:endParaRPr lang="en-US" altLang="ja-JP" sz="1400" smtClean="0"/>
          </a:p>
        </p:txBody>
      </p:sp>
      <p:sp>
        <p:nvSpPr>
          <p:cNvPr id="59395" name="Text Box 2"/>
          <p:cNvSpPr txBox="1">
            <a:spLocks noChangeArrowheads="1"/>
          </p:cNvSpPr>
          <p:nvPr/>
        </p:nvSpPr>
        <p:spPr bwMode="auto">
          <a:xfrm>
            <a:off x="1258888" y="836613"/>
            <a:ext cx="5905500" cy="1082675"/>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800" b="1"/>
              <a:t>Council for Science &amp; Technology Policy (CSTP)</a:t>
            </a:r>
          </a:p>
          <a:p>
            <a:pPr algn="ctr" eaLnBrk="1" hangingPunct="1">
              <a:spcBef>
                <a:spcPct val="50000"/>
              </a:spcBef>
            </a:pPr>
            <a:r>
              <a:rPr lang="en-US" altLang="ja-JP" sz="1800" b="1"/>
              <a:t>Secretariat : 120+ staff members (from   governments, private sectors, and academia)</a:t>
            </a:r>
          </a:p>
        </p:txBody>
      </p:sp>
      <p:sp>
        <p:nvSpPr>
          <p:cNvPr id="59396" name="Text Box 3"/>
          <p:cNvSpPr txBox="1">
            <a:spLocks noChangeArrowheads="1"/>
          </p:cNvSpPr>
          <p:nvPr/>
        </p:nvSpPr>
        <p:spPr bwMode="auto">
          <a:xfrm>
            <a:off x="107950" y="2514600"/>
            <a:ext cx="4006850" cy="1524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dirty="0"/>
              <a:t>Policy Tools</a:t>
            </a:r>
          </a:p>
          <a:p>
            <a:pPr eaLnBrk="1" hangingPunct="1">
              <a:spcBef>
                <a:spcPct val="50000"/>
              </a:spcBef>
              <a:buFont typeface="Wingdings" pitchFamily="2" charset="2"/>
              <a:buChar char="ü"/>
            </a:pPr>
            <a:r>
              <a:rPr lang="en-US" altLang="ja-JP" sz="1400" b="1" dirty="0"/>
              <a:t>Drafting Science &amp; Technology </a:t>
            </a:r>
            <a:r>
              <a:rPr lang="en-US" altLang="ja-JP" sz="1400" b="1" dirty="0" smtClean="0"/>
              <a:t>Basic </a:t>
            </a:r>
            <a:r>
              <a:rPr lang="en-US" altLang="ja-JP" sz="1400" b="1" dirty="0"/>
              <a:t>Plan </a:t>
            </a:r>
          </a:p>
          <a:p>
            <a:pPr eaLnBrk="1" hangingPunct="1">
              <a:spcBef>
                <a:spcPct val="50000"/>
              </a:spcBef>
              <a:buFont typeface="Wingdings" pitchFamily="2" charset="2"/>
              <a:buChar char="ü"/>
            </a:pPr>
            <a:r>
              <a:rPr lang="en-US" altLang="ja-JP" sz="1400" b="1" dirty="0"/>
              <a:t>Reviewing progress of Basic Plan</a:t>
            </a:r>
          </a:p>
          <a:p>
            <a:pPr eaLnBrk="1" hangingPunct="1">
              <a:spcBef>
                <a:spcPct val="50000"/>
              </a:spcBef>
              <a:buFont typeface="Wingdings" pitchFamily="2" charset="2"/>
              <a:buChar char="ü"/>
            </a:pPr>
            <a:r>
              <a:rPr lang="en-US" altLang="ja-JP" sz="1400" b="1" dirty="0"/>
              <a:t>Reviewing National R &amp; D Projects</a:t>
            </a:r>
          </a:p>
        </p:txBody>
      </p:sp>
      <p:sp>
        <p:nvSpPr>
          <p:cNvPr id="59397" name="Text Box 4"/>
          <p:cNvSpPr txBox="1">
            <a:spLocks noChangeArrowheads="1"/>
          </p:cNvSpPr>
          <p:nvPr/>
        </p:nvSpPr>
        <p:spPr bwMode="auto">
          <a:xfrm>
            <a:off x="4267200" y="2514600"/>
            <a:ext cx="4768850" cy="152400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54000" rIns="54000"/>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a:t>Budgetary Tools</a:t>
            </a:r>
          </a:p>
          <a:p>
            <a:pPr eaLnBrk="1" hangingPunct="1">
              <a:buFont typeface="Wingdings" pitchFamily="2" charset="2"/>
              <a:buChar char="ü"/>
            </a:pPr>
            <a:r>
              <a:rPr lang="en-US" altLang="ja-JP" sz="1400" b="1"/>
              <a:t>Evaluation system of S &amp; T budget proposals (SABC System)</a:t>
            </a:r>
          </a:p>
          <a:p>
            <a:pPr eaLnBrk="1" hangingPunct="1">
              <a:buFont typeface="Wingdings" pitchFamily="2" charset="2"/>
              <a:buChar char="ü"/>
            </a:pPr>
            <a:r>
              <a:rPr lang="en-US" altLang="ja-JP" sz="1400" b="1"/>
              <a:t>“Action Plan” Budgeting Scheme</a:t>
            </a:r>
            <a:r>
              <a:rPr lang="en-US" altLang="ja-JP" sz="1400" b="1">
                <a:solidFill>
                  <a:srgbClr val="FF0000"/>
                </a:solidFill>
              </a:rPr>
              <a:t> </a:t>
            </a:r>
          </a:p>
          <a:p>
            <a:pPr eaLnBrk="1" hangingPunct="1">
              <a:buFont typeface="Wingdings" pitchFamily="2" charset="2"/>
              <a:buChar char="ü"/>
            </a:pPr>
            <a:r>
              <a:rPr lang="en-US" altLang="ja-JP" sz="1400" b="1"/>
              <a:t>Special Funding Programs (FIRST)</a:t>
            </a:r>
          </a:p>
          <a:p>
            <a:pPr eaLnBrk="1" hangingPunct="1">
              <a:buFont typeface="Wingdings" pitchFamily="2" charset="2"/>
              <a:buChar char="ü"/>
            </a:pPr>
            <a:r>
              <a:rPr lang="en-US" altLang="ja-JP" sz="1400" b="1"/>
              <a:t>Special Coordination Funds for Promoting S &amp; T</a:t>
            </a:r>
          </a:p>
        </p:txBody>
      </p:sp>
      <p:sp>
        <p:nvSpPr>
          <p:cNvPr id="59398" name="AutoShape 10"/>
          <p:cNvSpPr>
            <a:spLocks noChangeArrowheads="1"/>
          </p:cNvSpPr>
          <p:nvPr/>
        </p:nvSpPr>
        <p:spPr bwMode="auto">
          <a:xfrm>
            <a:off x="2286000" y="4354513"/>
            <a:ext cx="4572000" cy="838200"/>
          </a:xfrm>
          <a:prstGeom prst="downArrow">
            <a:avLst>
              <a:gd name="adj1" fmla="val 54722"/>
              <a:gd name="adj2" fmla="val 62690"/>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ja-JP" altLang="en-US"/>
          </a:p>
        </p:txBody>
      </p:sp>
      <p:sp>
        <p:nvSpPr>
          <p:cNvPr id="59399" name="Text Box 11"/>
          <p:cNvSpPr txBox="1">
            <a:spLocks noChangeArrowheads="1"/>
          </p:cNvSpPr>
          <p:nvPr/>
        </p:nvSpPr>
        <p:spPr bwMode="auto">
          <a:xfrm>
            <a:off x="179388" y="5445125"/>
            <a:ext cx="84248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b="1">
                <a:solidFill>
                  <a:srgbClr val="FF0000"/>
                </a:solidFill>
              </a:rPr>
              <a:t>CSTP to guide, advise &amp; coordinate R &amp; D activities of ministries, national universities and research institutes</a:t>
            </a:r>
          </a:p>
        </p:txBody>
      </p:sp>
      <p:sp>
        <p:nvSpPr>
          <p:cNvPr id="59400" name="Rectangle 12"/>
          <p:cNvSpPr>
            <a:spLocks noChangeArrowheads="1"/>
          </p:cNvSpPr>
          <p:nvPr/>
        </p:nvSpPr>
        <p:spPr bwMode="auto">
          <a:xfrm>
            <a:off x="-180975" y="260350"/>
            <a:ext cx="9074150"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ja-JP" b="1">
                <a:solidFill>
                  <a:schemeClr val="tx2"/>
                </a:solidFill>
              </a:rPr>
              <a:t>Tools of CSTP to guide and coordinate S &amp; T activities  in Japan</a:t>
            </a:r>
          </a:p>
        </p:txBody>
      </p:sp>
      <p:cxnSp>
        <p:nvCxnSpPr>
          <p:cNvPr id="59401" name="AutoShape 15"/>
          <p:cNvCxnSpPr>
            <a:cxnSpLocks noChangeShapeType="1"/>
            <a:stCxn id="59395" idx="2"/>
            <a:endCxn id="59396" idx="0"/>
          </p:cNvCxnSpPr>
          <p:nvPr/>
        </p:nvCxnSpPr>
        <p:spPr bwMode="auto">
          <a:xfrm rot="5400000">
            <a:off x="2863851" y="1166813"/>
            <a:ext cx="595312" cy="2100263"/>
          </a:xfrm>
          <a:prstGeom prst="bentConnector3">
            <a:avLst>
              <a:gd name="adj1" fmla="val 50000"/>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402" name="AutoShape 16"/>
          <p:cNvCxnSpPr>
            <a:cxnSpLocks noChangeShapeType="1"/>
            <a:stCxn id="59395" idx="2"/>
            <a:endCxn id="59397" idx="0"/>
          </p:cNvCxnSpPr>
          <p:nvPr/>
        </p:nvCxnSpPr>
        <p:spPr bwMode="auto">
          <a:xfrm rot="16200000" flipH="1">
            <a:off x="5148263" y="996950"/>
            <a:ext cx="566738" cy="2439987"/>
          </a:xfrm>
          <a:prstGeom prst="bentConnector3">
            <a:avLst>
              <a:gd name="adj1" fmla="val 49861"/>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182555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タイトル 1"/>
          <p:cNvSpPr>
            <a:spLocks noGrp="1"/>
          </p:cNvSpPr>
          <p:nvPr>
            <p:ph type="title"/>
          </p:nvPr>
        </p:nvSpPr>
        <p:spPr>
          <a:xfrm>
            <a:off x="468313" y="31750"/>
            <a:ext cx="8229600" cy="1143000"/>
          </a:xfrm>
        </p:spPr>
        <p:txBody>
          <a:bodyPr>
            <a:normAutofit fontScale="90000"/>
          </a:bodyPr>
          <a:lstStyle/>
          <a:p>
            <a:r>
              <a:rPr lang="en-US" altLang="ja-JP" b="1" dirty="0" smtClean="0"/>
              <a:t>The 4</a:t>
            </a:r>
            <a:r>
              <a:rPr lang="en-US" altLang="ja-JP" b="1" baseline="30000" dirty="0" smtClean="0"/>
              <a:t>th</a:t>
            </a:r>
            <a:r>
              <a:rPr lang="en-US" altLang="ja-JP" b="1" dirty="0" smtClean="0"/>
              <a:t> Master Plan for Science Technology (2011-2015) </a:t>
            </a:r>
            <a:endParaRPr lang="ja-JP" altLang="en-US" b="1" dirty="0" smtClean="0"/>
          </a:p>
        </p:txBody>
      </p:sp>
      <p:sp>
        <p:nvSpPr>
          <p:cNvPr id="3" name="コンテンツ プレースホルダー 2"/>
          <p:cNvSpPr>
            <a:spLocks noGrp="1"/>
          </p:cNvSpPr>
          <p:nvPr>
            <p:ph idx="1"/>
          </p:nvPr>
        </p:nvSpPr>
        <p:spPr>
          <a:xfrm>
            <a:off x="79375" y="1341438"/>
            <a:ext cx="9036050" cy="4525962"/>
          </a:xfrm>
        </p:spPr>
        <p:txBody>
          <a:bodyPr>
            <a:normAutofit fontScale="92500" lnSpcReduction="10000"/>
          </a:bodyPr>
          <a:lstStyle/>
          <a:p>
            <a:pPr marL="0" indent="0">
              <a:buFontTx/>
              <a:buNone/>
              <a:defRPr/>
            </a:pPr>
            <a:r>
              <a:rPr lang="en-US" altLang="ja-JP" b="1" dirty="0" smtClean="0"/>
              <a:t>(1) Master plan to determine main course of actions of governmental investment in R &amp; D in 2011-2015</a:t>
            </a:r>
          </a:p>
          <a:p>
            <a:pPr marL="0" indent="0">
              <a:buFontTx/>
              <a:buNone/>
              <a:defRPr/>
            </a:pPr>
            <a:r>
              <a:rPr lang="en-US" altLang="ja-JP" b="1" dirty="0" smtClean="0"/>
              <a:t>(2) Investment level: 4 % of GDP/ 5 years</a:t>
            </a:r>
          </a:p>
          <a:p>
            <a:pPr marL="0" indent="0">
              <a:buFontTx/>
              <a:buNone/>
              <a:defRPr/>
            </a:pPr>
            <a:r>
              <a:rPr lang="en-US" altLang="ja-JP" b="1" dirty="0" smtClean="0"/>
              <a:t>(3) Governmental investment: 1 % of GDP (around 25 trillion JPY (330 billion USD))</a:t>
            </a:r>
          </a:p>
          <a:p>
            <a:pPr marL="0" indent="0">
              <a:buFontTx/>
              <a:buNone/>
              <a:defRPr/>
            </a:pPr>
            <a:r>
              <a:rPr lang="en-US" altLang="ja-JP" b="1" dirty="0" smtClean="0"/>
              <a:t>(4) Three Priority Areas</a:t>
            </a:r>
          </a:p>
          <a:p>
            <a:pPr>
              <a:buFont typeface="Arial" pitchFamily="34" charset="0"/>
              <a:buChar char="•"/>
              <a:defRPr/>
            </a:pPr>
            <a:r>
              <a:rPr lang="en-US" altLang="ja-JP" b="1" dirty="0" smtClean="0">
                <a:solidFill>
                  <a:srgbClr val="FF0000"/>
                </a:solidFill>
              </a:rPr>
              <a:t>Disaster Management and Recovery</a:t>
            </a:r>
          </a:p>
          <a:p>
            <a:pPr>
              <a:buFont typeface="Arial" pitchFamily="34" charset="0"/>
              <a:buChar char="•"/>
              <a:defRPr/>
            </a:pPr>
            <a:r>
              <a:rPr lang="en-US" altLang="ja-JP" b="1" dirty="0" smtClean="0"/>
              <a:t>Green Innovation</a:t>
            </a:r>
          </a:p>
          <a:p>
            <a:pPr>
              <a:buFont typeface="Arial" pitchFamily="34" charset="0"/>
              <a:buChar char="•"/>
              <a:defRPr/>
            </a:pPr>
            <a:r>
              <a:rPr lang="en-US" altLang="ja-JP" b="1" dirty="0" smtClean="0"/>
              <a:t>Life Innovation</a:t>
            </a:r>
            <a:endParaRPr lang="ja-JP" altLang="en-US" b="1" dirty="0"/>
          </a:p>
        </p:txBody>
      </p:sp>
      <p:sp>
        <p:nvSpPr>
          <p:cNvPr id="61444" name="スライド番号プレースホルダー 3"/>
          <p:cNvSpPr>
            <a:spLocks noGrp="1"/>
          </p:cNvSpPr>
          <p:nvPr>
            <p:ph type="sldNum" sz="quarter" idx="12"/>
          </p:nvPr>
        </p:nvSpPr>
        <p:spPr>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17440F58-0EA9-4CD4-80AA-C132D8B9B5DB}" type="slidenum">
              <a:rPr lang="en-US" altLang="ja-JP" sz="1400" smtClean="0"/>
              <a:pPr eaLnBrk="1" hangingPunct="1"/>
              <a:t>7</a:t>
            </a:fld>
            <a:endParaRPr lang="en-US" altLang="ja-JP" sz="1400" smtClean="0"/>
          </a:p>
        </p:txBody>
      </p:sp>
    </p:spTree>
    <p:extLst>
      <p:ext uri="{BB962C8B-B14F-4D97-AF65-F5344CB8AC3E}">
        <p14:creationId xmlns:p14="http://schemas.microsoft.com/office/powerpoint/2010/main" val="40610274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Line 2"/>
          <p:cNvSpPr>
            <a:spLocks noChangeShapeType="1"/>
          </p:cNvSpPr>
          <p:nvPr/>
        </p:nvSpPr>
        <p:spPr bwMode="auto">
          <a:xfrm>
            <a:off x="-36513" y="404813"/>
            <a:ext cx="9144001" cy="0"/>
          </a:xfrm>
          <a:prstGeom prst="line">
            <a:avLst/>
          </a:prstGeom>
          <a:noFill/>
          <a:ln w="57150" cmpd="thickThin">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3188" name="Text Box 3"/>
          <p:cNvSpPr txBox="1">
            <a:spLocks noChangeArrowheads="1"/>
          </p:cNvSpPr>
          <p:nvPr/>
        </p:nvSpPr>
        <p:spPr bwMode="auto">
          <a:xfrm>
            <a:off x="0" y="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2000" b="1"/>
              <a:t>Evaluation System of R &amp; D Budget Proposals (SABC System)</a:t>
            </a:r>
          </a:p>
        </p:txBody>
      </p:sp>
      <p:sp>
        <p:nvSpPr>
          <p:cNvPr id="93190" name="AutoShape 7"/>
          <p:cNvSpPr>
            <a:spLocks noChangeArrowheads="1"/>
          </p:cNvSpPr>
          <p:nvPr/>
        </p:nvSpPr>
        <p:spPr bwMode="auto">
          <a:xfrm>
            <a:off x="107950" y="476250"/>
            <a:ext cx="8136458" cy="431800"/>
          </a:xfrm>
          <a:prstGeom prst="roundRect">
            <a:avLst>
              <a:gd name="adj" fmla="val 16667"/>
            </a:avLst>
          </a:prstGeom>
          <a:gradFill rotWithShape="1">
            <a:gsLst>
              <a:gs pos="0">
                <a:schemeClr val="bg1"/>
              </a:gs>
              <a:gs pos="100000">
                <a:srgbClr val="CCFFFF"/>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sz="3200" b="1" dirty="0"/>
              <a:t>CSTP Budget Evaluation Cycle </a:t>
            </a:r>
            <a:r>
              <a:rPr lang="en-US" altLang="ja-JP" sz="3200" b="1" dirty="0" smtClean="0"/>
              <a:t> (April – March)</a:t>
            </a:r>
            <a:endParaRPr lang="en-US" altLang="ja-JP" sz="3200" b="1" dirty="0"/>
          </a:p>
        </p:txBody>
      </p:sp>
      <p:sp>
        <p:nvSpPr>
          <p:cNvPr id="93191" name="Rectangle 8"/>
          <p:cNvSpPr>
            <a:spLocks noChangeArrowheads="1"/>
          </p:cNvSpPr>
          <p:nvPr/>
        </p:nvSpPr>
        <p:spPr bwMode="auto">
          <a:xfrm>
            <a:off x="27261" y="1556792"/>
            <a:ext cx="914399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ja-JP" sz="2800" b="1" dirty="0" smtClean="0"/>
              <a:t>April : CSTP </a:t>
            </a:r>
            <a:r>
              <a:rPr lang="en-US" altLang="ja-JP" sz="2800" b="1" dirty="0"/>
              <a:t>to announce R &amp; D Resources Allocation </a:t>
            </a:r>
            <a:r>
              <a:rPr lang="en-US" altLang="ja-JP" sz="2800" b="1" dirty="0" smtClean="0"/>
              <a:t>Policy</a:t>
            </a:r>
          </a:p>
          <a:p>
            <a:r>
              <a:rPr lang="en-US" altLang="ja-JP" sz="2800" b="1" dirty="0"/>
              <a:t> </a:t>
            </a:r>
            <a:r>
              <a:rPr lang="en-US" altLang="ja-JP" sz="2800" b="1" dirty="0" smtClean="0"/>
              <a:t>            (Priority areas, coordination policy, etc.)    </a:t>
            </a:r>
            <a:endParaRPr lang="en-US" altLang="ja-JP" sz="2800" b="1" dirty="0"/>
          </a:p>
          <a:p>
            <a:r>
              <a:rPr lang="en-US" altLang="ja-JP" sz="2800" b="1" dirty="0" smtClean="0"/>
              <a:t>May -: Ministries </a:t>
            </a:r>
            <a:r>
              <a:rPr lang="en-US" altLang="ja-JP" sz="2800" b="1" dirty="0"/>
              <a:t>to </a:t>
            </a:r>
            <a:r>
              <a:rPr lang="en-US" altLang="ja-JP" sz="2800" b="1" dirty="0" smtClean="0"/>
              <a:t>start drafting budget proposals</a:t>
            </a:r>
          </a:p>
          <a:p>
            <a:r>
              <a:rPr lang="en-US" altLang="ja-JP" sz="2800" b="1" dirty="0"/>
              <a:t> </a:t>
            </a:r>
            <a:r>
              <a:rPr lang="en-US" altLang="ja-JP" sz="2800" b="1" dirty="0" smtClean="0"/>
              <a:t>            taking </a:t>
            </a:r>
            <a:r>
              <a:rPr lang="en-US" altLang="ja-JP" sz="2800" b="1" dirty="0"/>
              <a:t>RAP </a:t>
            </a:r>
            <a:r>
              <a:rPr lang="en-US" altLang="ja-JP" sz="2800" b="1" dirty="0" smtClean="0"/>
              <a:t>into account </a:t>
            </a:r>
            <a:endParaRPr lang="en-US" altLang="ja-JP" sz="2800" b="1" dirty="0"/>
          </a:p>
          <a:p>
            <a:r>
              <a:rPr lang="en-US" altLang="ja-JP" sz="2800" b="1" dirty="0" smtClean="0"/>
              <a:t>June  : CSTP </a:t>
            </a:r>
            <a:r>
              <a:rPr lang="en-US" altLang="ja-JP" sz="2800" b="1" dirty="0"/>
              <a:t>to ask for public comments</a:t>
            </a:r>
          </a:p>
          <a:p>
            <a:r>
              <a:rPr lang="en-US" altLang="ja-JP" sz="2800" b="1" dirty="0" smtClean="0"/>
              <a:t>Sept. : CSTP </a:t>
            </a:r>
            <a:r>
              <a:rPr lang="en-US" altLang="ja-JP" sz="2800" b="1" dirty="0"/>
              <a:t>to evaluate </a:t>
            </a:r>
            <a:r>
              <a:rPr lang="en-US" altLang="ja-JP" sz="2800" b="1" dirty="0" smtClean="0"/>
              <a:t>budget proposals of Ministries</a:t>
            </a:r>
            <a:endParaRPr lang="en-US" altLang="ja-JP" sz="2800" b="1" dirty="0"/>
          </a:p>
          <a:p>
            <a:r>
              <a:rPr lang="en-US" altLang="ja-JP" sz="2800" b="1" dirty="0" smtClean="0"/>
              <a:t>Dec.  :  Finance </a:t>
            </a:r>
            <a:r>
              <a:rPr lang="en-US" altLang="ja-JP" sz="2800" b="1" dirty="0"/>
              <a:t>Ministry to reflect evaluation </a:t>
            </a:r>
            <a:r>
              <a:rPr lang="en-US" altLang="ja-JP" sz="2800" b="1" dirty="0" smtClean="0"/>
              <a:t> of </a:t>
            </a:r>
            <a:r>
              <a:rPr lang="en-US" altLang="ja-JP" sz="2800" b="1" dirty="0"/>
              <a:t>CSTP </a:t>
            </a:r>
            <a:r>
              <a:rPr lang="en-US" altLang="ja-JP" sz="2800" b="1" dirty="0" smtClean="0"/>
              <a:t>in</a:t>
            </a:r>
          </a:p>
          <a:p>
            <a:r>
              <a:rPr lang="en-US" altLang="ja-JP" sz="2800" b="1" dirty="0"/>
              <a:t> </a:t>
            </a:r>
            <a:r>
              <a:rPr lang="en-US" altLang="ja-JP" sz="2800" b="1" dirty="0" smtClean="0"/>
              <a:t>            </a:t>
            </a:r>
            <a:r>
              <a:rPr lang="en-US" altLang="ja-JP" sz="2800" b="1" dirty="0"/>
              <a:t>assessing and deciding the draft budget </a:t>
            </a:r>
          </a:p>
          <a:p>
            <a:r>
              <a:rPr lang="en-US" altLang="ja-JP" sz="2800" b="1" dirty="0" smtClean="0"/>
              <a:t>Mar.  :  Budget </a:t>
            </a:r>
            <a:r>
              <a:rPr lang="en-US" altLang="ja-JP" sz="2800" b="1" dirty="0"/>
              <a:t>approved by Diet </a:t>
            </a:r>
          </a:p>
        </p:txBody>
      </p:sp>
    </p:spTree>
    <p:extLst>
      <p:ext uri="{BB962C8B-B14F-4D97-AF65-F5344CB8AC3E}">
        <p14:creationId xmlns:p14="http://schemas.microsoft.com/office/powerpoint/2010/main" val="442662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番号プレースホルダー 8"/>
          <p:cNvSpPr>
            <a:spLocks noGrp="1"/>
          </p:cNvSpPr>
          <p:nvPr>
            <p:ph type="sldNum" sz="quarter" idx="4294967295"/>
          </p:nvPr>
        </p:nvSpPr>
        <p:spPr>
          <a:xfrm>
            <a:off x="6553200" y="6245225"/>
            <a:ext cx="2133600" cy="476250"/>
          </a:xfrm>
          <a:prstGeom prst="rect">
            <a:avLst/>
          </a:prstGeom>
          <a:noFill/>
        </p:spPr>
        <p:txBody>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fld id="{8011AB28-F4F7-4381-86AA-525C117847F6}" type="slidenum">
              <a:rPr lang="en-US" altLang="ja-JP" sz="1400" smtClean="0"/>
              <a:pPr eaLnBrk="1" hangingPunct="1"/>
              <a:t>9</a:t>
            </a:fld>
            <a:endParaRPr lang="en-US" altLang="ja-JP" sz="1400" smtClean="0"/>
          </a:p>
        </p:txBody>
      </p:sp>
      <p:pic>
        <p:nvPicPr>
          <p:cNvPr id="942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844675"/>
            <a:ext cx="5508625" cy="352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844675"/>
            <a:ext cx="5688013"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3" name="Line 5"/>
          <p:cNvSpPr>
            <a:spLocks noChangeShapeType="1"/>
          </p:cNvSpPr>
          <p:nvPr/>
        </p:nvSpPr>
        <p:spPr bwMode="auto">
          <a:xfrm>
            <a:off x="0" y="428625"/>
            <a:ext cx="9144000" cy="0"/>
          </a:xfrm>
          <a:prstGeom prst="line">
            <a:avLst/>
          </a:prstGeom>
          <a:noFill/>
          <a:ln w="57150" cmpd="thickThin">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94214" name="Text Box 6"/>
          <p:cNvSpPr txBox="1">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b="1"/>
              <a:t>Evaluation result for FY 2011 Budget Proposal</a:t>
            </a:r>
          </a:p>
        </p:txBody>
      </p:sp>
      <p:sp>
        <p:nvSpPr>
          <p:cNvPr id="94215" name="Text Box 8"/>
          <p:cNvSpPr txBox="1">
            <a:spLocks noChangeArrowheads="1"/>
          </p:cNvSpPr>
          <p:nvPr/>
        </p:nvSpPr>
        <p:spPr bwMode="auto">
          <a:xfrm>
            <a:off x="827088" y="5084763"/>
            <a:ext cx="36734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spcBef>
                <a:spcPct val="50000"/>
              </a:spcBef>
            </a:pPr>
            <a:r>
              <a:rPr lang="en-US" altLang="ja-JP" b="1"/>
              <a:t>Total of new projects:  87 billion JPY</a:t>
            </a:r>
          </a:p>
        </p:txBody>
      </p:sp>
      <p:sp>
        <p:nvSpPr>
          <p:cNvPr id="94216" name="Text Box 10"/>
          <p:cNvSpPr txBox="1">
            <a:spLocks noChangeArrowheads="1"/>
          </p:cNvSpPr>
          <p:nvPr/>
        </p:nvSpPr>
        <p:spPr bwMode="auto">
          <a:xfrm>
            <a:off x="5148263" y="5084763"/>
            <a:ext cx="38163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spcBef>
                <a:spcPct val="50000"/>
              </a:spcBef>
            </a:pPr>
            <a:r>
              <a:rPr lang="en-US" altLang="ja-JP" b="1"/>
              <a:t>Total of ongoing projects: 580 billion JPY</a:t>
            </a:r>
          </a:p>
        </p:txBody>
      </p:sp>
      <p:grpSp>
        <p:nvGrpSpPr>
          <p:cNvPr id="9" name="グループ化 8"/>
          <p:cNvGrpSpPr/>
          <p:nvPr/>
        </p:nvGrpSpPr>
        <p:grpSpPr>
          <a:xfrm>
            <a:off x="827088" y="1773238"/>
            <a:ext cx="2973387" cy="2244725"/>
            <a:chOff x="827088" y="1773238"/>
            <a:chExt cx="2973387" cy="2244725"/>
          </a:xfrm>
        </p:grpSpPr>
        <p:sp>
          <p:nvSpPr>
            <p:cNvPr id="94217" name="Text Box 12"/>
            <p:cNvSpPr txBox="1">
              <a:spLocks noChangeArrowheads="1"/>
            </p:cNvSpPr>
            <p:nvPr/>
          </p:nvSpPr>
          <p:spPr bwMode="auto">
            <a:xfrm>
              <a:off x="2411413" y="3284538"/>
              <a:ext cx="1389062"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eaLnBrk="1" hangingPunct="1">
                <a:spcBef>
                  <a:spcPct val="50000"/>
                </a:spcBef>
              </a:pPr>
              <a:r>
                <a:rPr lang="en-US" altLang="ja-JP" sz="1600" b="1">
                  <a:solidFill>
                    <a:schemeClr val="bg1"/>
                  </a:solidFill>
                </a:rPr>
                <a:t>S: 46 billion JPY (53%)</a:t>
              </a:r>
            </a:p>
          </p:txBody>
        </p:sp>
        <p:sp>
          <p:nvSpPr>
            <p:cNvPr id="94218" name="Text Box 13"/>
            <p:cNvSpPr txBox="1">
              <a:spLocks noChangeArrowheads="1"/>
            </p:cNvSpPr>
            <p:nvPr/>
          </p:nvSpPr>
          <p:spPr bwMode="auto">
            <a:xfrm>
              <a:off x="1042988" y="3500438"/>
              <a:ext cx="13350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a:solidFill>
                    <a:schemeClr val="bg1"/>
                  </a:solidFill>
                </a:rPr>
                <a:t>A: 27 billion JPY (31%)</a:t>
              </a:r>
            </a:p>
          </p:txBody>
        </p:sp>
        <p:sp>
          <p:nvSpPr>
            <p:cNvPr id="94219" name="Text Box 14"/>
            <p:cNvSpPr txBox="1">
              <a:spLocks noChangeArrowheads="1"/>
            </p:cNvSpPr>
            <p:nvPr/>
          </p:nvSpPr>
          <p:spPr bwMode="auto">
            <a:xfrm>
              <a:off x="1619250" y="1773238"/>
              <a:ext cx="1335088"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a:t>C: 3 billion JPY (3%)</a:t>
              </a:r>
            </a:p>
          </p:txBody>
        </p:sp>
        <p:sp>
          <p:nvSpPr>
            <p:cNvPr id="94220" name="Text Box 15"/>
            <p:cNvSpPr txBox="1">
              <a:spLocks noChangeArrowheads="1"/>
            </p:cNvSpPr>
            <p:nvPr/>
          </p:nvSpPr>
          <p:spPr bwMode="auto">
            <a:xfrm>
              <a:off x="827088" y="2276475"/>
              <a:ext cx="12763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dirty="0"/>
                <a:t>B: 11 billion JPY (12%)</a:t>
              </a:r>
            </a:p>
          </p:txBody>
        </p:sp>
      </p:grpSp>
      <p:sp>
        <p:nvSpPr>
          <p:cNvPr id="94221" name="Text Box 19"/>
          <p:cNvSpPr txBox="1">
            <a:spLocks noChangeArrowheads="1"/>
          </p:cNvSpPr>
          <p:nvPr/>
        </p:nvSpPr>
        <p:spPr bwMode="auto">
          <a:xfrm>
            <a:off x="6659563" y="2781300"/>
            <a:ext cx="1404937"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a:solidFill>
                  <a:schemeClr val="bg1"/>
                </a:solidFill>
              </a:rPr>
              <a:t>Accelerate: 196 billion JPY (34%)</a:t>
            </a:r>
          </a:p>
        </p:txBody>
      </p:sp>
      <p:sp>
        <p:nvSpPr>
          <p:cNvPr id="94222" name="Text Box 20"/>
          <p:cNvSpPr txBox="1">
            <a:spLocks noChangeArrowheads="1"/>
          </p:cNvSpPr>
          <p:nvPr/>
        </p:nvSpPr>
        <p:spPr bwMode="auto">
          <a:xfrm>
            <a:off x="5435600" y="3716338"/>
            <a:ext cx="115252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a:solidFill>
                  <a:schemeClr val="bg1"/>
                </a:solidFill>
              </a:rPr>
              <a:t>Continue: 370 billion JPY(64%)</a:t>
            </a:r>
          </a:p>
        </p:txBody>
      </p:sp>
      <p:sp>
        <p:nvSpPr>
          <p:cNvPr id="94223" name="Text Box 21"/>
          <p:cNvSpPr txBox="1">
            <a:spLocks noChangeArrowheads="1"/>
          </p:cNvSpPr>
          <p:nvPr/>
        </p:nvSpPr>
        <p:spPr bwMode="auto">
          <a:xfrm>
            <a:off x="6156325" y="1484313"/>
            <a:ext cx="1046163"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Arial" pitchFamily="34" charset="0"/>
                <a:ea typeface="ＭＳ Ｐゴシック" pitchFamily="50" charset="-128"/>
              </a:defRPr>
            </a:lvl1pPr>
            <a:lvl2pPr marL="742950" indent="-285750" eaLnBrk="0" hangingPunct="0">
              <a:defRPr kumimoji="1" sz="2400">
                <a:solidFill>
                  <a:schemeClr val="tx1"/>
                </a:solidFill>
                <a:latin typeface="Arial" pitchFamily="34" charset="0"/>
                <a:ea typeface="ＭＳ Ｐゴシック" pitchFamily="50" charset="-128"/>
              </a:defRPr>
            </a:lvl2pPr>
            <a:lvl3pPr marL="1143000" indent="-228600" eaLnBrk="0" hangingPunct="0">
              <a:defRPr kumimoji="1" sz="2400">
                <a:solidFill>
                  <a:schemeClr val="tx1"/>
                </a:solidFill>
                <a:latin typeface="Arial" pitchFamily="34" charset="0"/>
                <a:ea typeface="ＭＳ Ｐゴシック" pitchFamily="50" charset="-128"/>
              </a:defRPr>
            </a:lvl3pPr>
            <a:lvl4pPr marL="1600200" indent="-228600" eaLnBrk="0" hangingPunct="0">
              <a:defRPr kumimoji="1" sz="2400">
                <a:solidFill>
                  <a:schemeClr val="tx1"/>
                </a:solidFill>
                <a:latin typeface="Arial" pitchFamily="34" charset="0"/>
                <a:ea typeface="ＭＳ Ｐゴシック" pitchFamily="50" charset="-128"/>
              </a:defRPr>
            </a:lvl4pPr>
            <a:lvl5pPr marL="2057400" indent="-228600" eaLnBrk="0" hangingPunct="0">
              <a:defRPr kumimoji="1" sz="2400">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sz="2400">
                <a:solidFill>
                  <a:schemeClr val="tx1"/>
                </a:solidFill>
                <a:latin typeface="Arial" pitchFamily="34" charset="0"/>
                <a:ea typeface="ＭＳ Ｐゴシック" pitchFamily="50" charset="-128"/>
              </a:defRPr>
            </a:lvl9pPr>
          </a:lstStyle>
          <a:p>
            <a:pPr algn="ctr" eaLnBrk="1" hangingPunct="1">
              <a:spcBef>
                <a:spcPct val="50000"/>
              </a:spcBef>
            </a:pPr>
            <a:r>
              <a:rPr lang="en-US" altLang="ja-JP" sz="1400" b="1"/>
              <a:t>Reduce: 11 billion JPY (2%)</a:t>
            </a:r>
          </a:p>
        </p:txBody>
      </p:sp>
    </p:spTree>
    <p:extLst>
      <p:ext uri="{BB962C8B-B14F-4D97-AF65-F5344CB8AC3E}">
        <p14:creationId xmlns:p14="http://schemas.microsoft.com/office/powerpoint/2010/main" val="311138859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2104</TotalTime>
  <Words>3151</Words>
  <Application>Microsoft Office PowerPoint</Application>
  <PresentationFormat>画面に合わせる (4:3)</PresentationFormat>
  <Paragraphs>698</Paragraphs>
  <Slides>56</Slides>
  <Notes>12</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56</vt:i4>
      </vt:variant>
    </vt:vector>
  </HeadingPairs>
  <TitlesOfParts>
    <vt:vector size="59" baseType="lpstr">
      <vt:lpstr>Office ​​テーマ</vt:lpstr>
      <vt:lpstr>Acrobat Document</vt:lpstr>
      <vt:lpstr>Image</vt:lpstr>
      <vt:lpstr>Information Technology for Disaster Management</vt:lpstr>
      <vt:lpstr>Introduction  Science and Technology Policy in Japan - How it works -</vt:lpstr>
      <vt:lpstr>Position of Science &amp; Technology in Japan</vt:lpstr>
      <vt:lpstr>PowerPoint プレゼンテーション</vt:lpstr>
      <vt:lpstr>PowerPoint プレゼンテーション</vt:lpstr>
      <vt:lpstr>PowerPoint プレゼンテーション</vt:lpstr>
      <vt:lpstr>The 4th Master Plan for Science Technology (2011-2015) </vt:lpstr>
      <vt:lpstr>PowerPoint プレゼンテーション</vt:lpstr>
      <vt:lpstr>PowerPoint プレゼンテーション</vt:lpstr>
      <vt:lpstr>PowerPoint プレゼンテーション</vt:lpstr>
      <vt:lpstr>A catastrophic disaster halts national and global growth</vt:lpstr>
      <vt:lpstr>PowerPoint プレゼンテーション</vt:lpstr>
      <vt:lpstr>PowerPoint プレゼンテーション</vt:lpstr>
      <vt:lpstr>PowerPoint プレゼンテーション</vt:lpstr>
      <vt:lpstr>PowerPoint プレゼンテーション</vt:lpstr>
      <vt:lpstr>Disaster Management is our national priority, but…   What happens in fields at Disaster Emergency?</vt:lpstr>
      <vt:lpstr>PowerPoint プレゼンテーション</vt:lpstr>
      <vt:lpstr>Action by Disaster Manager at emergency </vt:lpstr>
      <vt:lpstr>８:２９ a.m.</vt:lpstr>
      <vt:lpstr>８:３０am</vt:lpstr>
      <vt:lpstr>８:３５a.m.</vt:lpstr>
      <vt:lpstr>８:３７a.m.</vt:lpstr>
      <vt:lpstr>PowerPoint プレゼンテーション</vt:lpstr>
      <vt:lpstr>PowerPoint プレゼンテーション</vt:lpstr>
      <vt:lpstr>What happens to flood managers in emergency</vt:lpstr>
      <vt:lpstr>How can Information Technology help to meet key challenges in disaster management? </vt:lpstr>
      <vt:lpstr>Challenge 1</vt:lpstr>
      <vt:lpstr>PowerPoint プレゼンテーション</vt:lpstr>
      <vt:lpstr>IFAS: Flood Analysis/Forecast/Warning System at No-cost</vt:lpstr>
      <vt:lpstr>Challenge for IFAS: Critical 4 hours</vt:lpstr>
      <vt:lpstr>Why Time Lag?</vt:lpstr>
      <vt:lpstr>Indus River Flood in 2010, Pakistan</vt:lpstr>
      <vt:lpstr>Challenge 2</vt:lpstr>
      <vt:lpstr>Administrative Hierarchy is vertically divided, so is Disaster Information Systems</vt:lpstr>
      <vt:lpstr>Players ask for different info. to work in unison</vt:lpstr>
      <vt:lpstr>Challenge 3</vt:lpstr>
      <vt:lpstr>Bridging information gap horizontally</vt:lpstr>
      <vt:lpstr>Disaster Management Drill with Integrated Disaster Information System</vt:lpstr>
      <vt:lpstr>PowerPoint プレゼンテーション</vt:lpstr>
      <vt:lpstr>Shared Operation of Disaster Information</vt:lpstr>
      <vt:lpstr>PowerPoint プレゼンテーション</vt:lpstr>
      <vt:lpstr>PowerPoint プレゼンテーション</vt:lpstr>
      <vt:lpstr>PowerPoint プレゼンテーション</vt:lpstr>
      <vt:lpstr>PowerPoint プレゼンテーション</vt:lpstr>
      <vt:lpstr>Challenge 4</vt:lpstr>
      <vt:lpstr>EEWS: A system to give emergency warning a few – ten seconds before Major Earthquake</vt:lpstr>
      <vt:lpstr>PowerPoint プレゼンテーション</vt:lpstr>
      <vt:lpstr>PowerPoint プレゼンテーション</vt:lpstr>
      <vt:lpstr>IT to facilitate regional and global solidarity for disaster management</vt:lpstr>
      <vt:lpstr>PowerPoint プレゼンテーション</vt:lpstr>
      <vt:lpstr>PowerPoint プレゼンテーション</vt:lpstr>
      <vt:lpstr>QZSS covers Asia</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growth with blue</dc:title>
  <dc:creator>FJ-USER</dc:creator>
  <cp:lastModifiedBy>FJ-USER</cp:lastModifiedBy>
  <cp:revision>176</cp:revision>
  <dcterms:created xsi:type="dcterms:W3CDTF">2011-10-02T21:12:31Z</dcterms:created>
  <dcterms:modified xsi:type="dcterms:W3CDTF">2011-10-18T02:04:55Z</dcterms:modified>
</cp:coreProperties>
</file>